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3" r:id="rId11"/>
    <p:sldId id="284" r:id="rId12"/>
    <p:sldId id="282" r:id="rId13"/>
    <p:sldId id="274" r:id="rId14"/>
    <p:sldId id="275" r:id="rId15"/>
    <p:sldId id="286" r:id="rId16"/>
    <p:sldId id="277" r:id="rId17"/>
    <p:sldId id="285" r:id="rId18"/>
    <p:sldId id="278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2" r:id="rId43"/>
    <p:sldId id="315" r:id="rId44"/>
    <p:sldId id="314" r:id="rId45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59B82-7713-4632-8018-4AE738DF29EB}" type="datetimeFigureOut">
              <a:rPr lang="th-TH" smtClean="0"/>
              <a:pPr/>
              <a:t>11/06/52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5B1A1-CBE4-4154-9E0B-A852A38AD623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1</a:t>
            </a:fld>
            <a:endParaRPr lang="th-TH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10</a:t>
            </a:fld>
            <a:endParaRPr lang="th-TH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11</a:t>
            </a:fld>
            <a:endParaRPr lang="th-TH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12</a:t>
            </a:fld>
            <a:endParaRPr lang="th-TH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13</a:t>
            </a:fld>
            <a:endParaRPr lang="th-TH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14</a:t>
            </a:fld>
            <a:endParaRPr lang="th-TH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15</a:t>
            </a:fld>
            <a:endParaRPr lang="th-TH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16</a:t>
            </a:fld>
            <a:endParaRPr lang="th-TH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17</a:t>
            </a:fld>
            <a:endParaRPr lang="th-TH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18</a:t>
            </a:fld>
            <a:endParaRPr lang="th-TH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19</a:t>
            </a:fld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2</a:t>
            </a:fld>
            <a:endParaRPr lang="th-TH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20</a:t>
            </a:fld>
            <a:endParaRPr lang="th-TH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21</a:t>
            </a:fld>
            <a:endParaRPr lang="th-TH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22</a:t>
            </a:fld>
            <a:endParaRPr lang="th-TH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23</a:t>
            </a:fld>
            <a:endParaRPr lang="th-TH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24</a:t>
            </a:fld>
            <a:endParaRPr lang="th-TH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6A6A7-AD80-4746-BB6D-93EE084F182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26</a:t>
            </a:fld>
            <a:endParaRPr lang="th-TH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27</a:t>
            </a:fld>
            <a:endParaRPr lang="th-TH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28</a:t>
            </a:fld>
            <a:endParaRPr lang="th-TH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29</a:t>
            </a:fld>
            <a:endParaRPr 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3</a:t>
            </a:fld>
            <a:endParaRPr lang="th-TH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30</a:t>
            </a:fld>
            <a:endParaRPr lang="th-TH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6BADB-375A-4D08-8B54-BD02365F56E6}" type="slidenum">
              <a:rPr lang="th-TH" smtClean="0"/>
              <a:pPr/>
              <a:t>31</a:t>
            </a:fld>
            <a:endParaRPr lang="th-TH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32</a:t>
            </a:fld>
            <a:endParaRPr lang="th-TH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33</a:t>
            </a:fld>
            <a:endParaRPr lang="th-TH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34</a:t>
            </a:fld>
            <a:endParaRPr lang="th-TH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35</a:t>
            </a:fld>
            <a:endParaRPr lang="th-TH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36</a:t>
            </a:fld>
            <a:endParaRPr lang="th-TH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37</a:t>
            </a:fld>
            <a:endParaRPr lang="th-TH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38</a:t>
            </a:fld>
            <a:endParaRPr lang="th-TH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39</a:t>
            </a:fld>
            <a:endParaRPr lang="th-T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4</a:t>
            </a:fld>
            <a:endParaRPr lang="th-TH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40</a:t>
            </a:fld>
            <a:endParaRPr lang="th-TH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41</a:t>
            </a:fld>
            <a:endParaRPr lang="th-TH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42</a:t>
            </a:fld>
            <a:endParaRPr lang="th-TH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43</a:t>
            </a:fld>
            <a:endParaRPr lang="th-TH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44</a:t>
            </a:fld>
            <a:endParaRPr lang="th-T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5</a:t>
            </a:fld>
            <a:endParaRPr lang="th-T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6</a:t>
            </a:fld>
            <a:endParaRPr lang="th-T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7</a:t>
            </a:fld>
            <a:endParaRPr lang="th-T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8</a:t>
            </a:fld>
            <a:endParaRPr lang="th-T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B1A1-CBE4-4154-9E0B-A852A38AD623}" type="slidenum">
              <a:rPr lang="th-TH" smtClean="0"/>
              <a:pPr/>
              <a:t>9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E6DD-31DC-4848-B8BE-6B189C349DD4}" type="datetimeFigureOut">
              <a:rPr lang="th-TH" smtClean="0"/>
              <a:pPr/>
              <a:t>11/06/52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F31E-4B89-4564-86BB-A28668AE27E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E6DD-31DC-4848-B8BE-6B189C349DD4}" type="datetimeFigureOut">
              <a:rPr lang="th-TH" smtClean="0"/>
              <a:pPr/>
              <a:t>11/06/52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F31E-4B89-4564-86BB-A28668AE27E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E6DD-31DC-4848-B8BE-6B189C349DD4}" type="datetimeFigureOut">
              <a:rPr lang="th-TH" smtClean="0"/>
              <a:pPr/>
              <a:t>11/06/52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F31E-4B89-4564-86BB-A28668AE27E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E6DD-31DC-4848-B8BE-6B189C349DD4}" type="datetimeFigureOut">
              <a:rPr lang="th-TH" smtClean="0"/>
              <a:pPr/>
              <a:t>11/06/52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F31E-4B89-4564-86BB-A28668AE27E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E6DD-31DC-4848-B8BE-6B189C349DD4}" type="datetimeFigureOut">
              <a:rPr lang="th-TH" smtClean="0"/>
              <a:pPr/>
              <a:t>11/06/52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F31E-4B89-4564-86BB-A28668AE27E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E6DD-31DC-4848-B8BE-6B189C349DD4}" type="datetimeFigureOut">
              <a:rPr lang="th-TH" smtClean="0"/>
              <a:pPr/>
              <a:t>11/06/52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F31E-4B89-4564-86BB-A28668AE27E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E6DD-31DC-4848-B8BE-6B189C349DD4}" type="datetimeFigureOut">
              <a:rPr lang="th-TH" smtClean="0"/>
              <a:pPr/>
              <a:t>11/06/52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F31E-4B89-4564-86BB-A28668AE27E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E6DD-31DC-4848-B8BE-6B189C349DD4}" type="datetimeFigureOut">
              <a:rPr lang="th-TH" smtClean="0"/>
              <a:pPr/>
              <a:t>11/06/52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F31E-4B89-4564-86BB-A28668AE27E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E6DD-31DC-4848-B8BE-6B189C349DD4}" type="datetimeFigureOut">
              <a:rPr lang="th-TH" smtClean="0"/>
              <a:pPr/>
              <a:t>11/06/52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F31E-4B89-4564-86BB-A28668AE27E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E6DD-31DC-4848-B8BE-6B189C349DD4}" type="datetimeFigureOut">
              <a:rPr lang="th-TH" smtClean="0"/>
              <a:pPr/>
              <a:t>11/06/52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F31E-4B89-4564-86BB-A28668AE27E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E6DD-31DC-4848-B8BE-6B189C349DD4}" type="datetimeFigureOut">
              <a:rPr lang="th-TH" smtClean="0"/>
              <a:pPr/>
              <a:t>11/06/52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F31E-4B89-4564-86BB-A28668AE27E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DE6DD-31DC-4848-B8BE-6B189C349DD4}" type="datetimeFigureOut">
              <a:rPr lang="th-TH" smtClean="0"/>
              <a:pPr/>
              <a:t>11/06/52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7F31E-4B89-4564-86BB-A28668AE27E6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pramook@gmail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scipmk@ku.ac.th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fly.cc.fer.hr/~unreal/theredboo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ehe.gamedev.net/" TargetMode="External"/><Relationship Id="rId4" Type="http://schemas.openxmlformats.org/officeDocument/2006/relationships/hyperlink" Target="http://www.lighthouse3d.com/opengl/index.s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ccess.cs.sci.ku.ac.th/~pramook/41834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418341 สภาพแวดล้อมการทำงานคอมพิวเตอร์</a:t>
            </a:r>
            <a:r>
              <a:rPr lang="th-TH" dirty="0" err="1" smtClean="0"/>
              <a:t>กราฟิกส์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การบรรยายครั้งที่ 1</a:t>
            </a:r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 smtClean="0"/>
              <a:t>ประมุข ขันเงิน</a:t>
            </a:r>
            <a:br>
              <a:rPr lang="th-TH" dirty="0" smtClean="0"/>
            </a:br>
            <a:r>
              <a:rPr lang="en-US" dirty="0" smtClean="0"/>
              <a:t>pramook@gmail.com</a:t>
            </a:r>
            <a:endParaRPr lang="th-TH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ภาพยนตร์ (ต่อ)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524000"/>
            <a:ext cx="283845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524000"/>
            <a:ext cx="3200400" cy="473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ภาพยนตร์ (ต่อ)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447800"/>
            <a:ext cx="3124200" cy="460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609600"/>
            <a:ext cx="2308522" cy="585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ภาพยนตร์ (ต่อ)</a:t>
            </a:r>
            <a:endParaRPr lang="th-TH" dirty="0"/>
          </a:p>
        </p:txBody>
      </p:sp>
      <p:pic>
        <p:nvPicPr>
          <p:cNvPr id="5" name="Picture 7" descr="C:\WINDOWS\Desktop\milanding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81200"/>
            <a:ext cx="3432175" cy="30067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66800" y="5105400"/>
            <a:ext cx="203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Monster Inc.</a:t>
            </a:r>
            <a:endParaRPr lang="th-TH" dirty="0"/>
          </a:p>
        </p:txBody>
      </p:sp>
      <p:pic>
        <p:nvPicPr>
          <p:cNvPr id="7" name="Picture 4" descr="ffm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828800"/>
            <a:ext cx="4340094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191000" y="5105400"/>
            <a:ext cx="4679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Fantasy: The Spirit Within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ส่วนติดต่อกับผู้ใช้</a:t>
            </a:r>
            <a:endParaRPr lang="en-US" dirty="0"/>
          </a:p>
        </p:txBody>
      </p:sp>
      <p:graphicFrame>
        <p:nvGraphicFramePr>
          <p:cNvPr id="88068" name="Object 4"/>
          <p:cNvGraphicFramePr>
            <a:graphicFrameLocks noChangeAspect="1"/>
          </p:cNvGraphicFramePr>
          <p:nvPr/>
        </p:nvGraphicFramePr>
        <p:xfrm>
          <a:off x="2209800" y="1676400"/>
          <a:ext cx="4809067" cy="4327525"/>
        </p:xfrm>
        <a:graphic>
          <a:graphicData uri="http://schemas.openxmlformats.org/presentationml/2006/ole">
            <p:oleObj spid="_x0000_s2050" name="Bitmap Image" r:id="rId4" imgW="12193702" imgH="9752381" progId="PBrush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ส่วนติดต่อกับผู้ใช้ (ต่อ)</a:t>
            </a:r>
            <a:endParaRPr lang="en-US" dirty="0"/>
          </a:p>
        </p:txBody>
      </p:sp>
      <p:pic>
        <p:nvPicPr>
          <p:cNvPr id="89092" name="Picture 4" descr="NewOver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600200"/>
            <a:ext cx="5892800" cy="4419600"/>
          </a:xfrm>
          <a:prstGeom prst="rect">
            <a:avLst/>
          </a:prstGeom>
          <a:noFill/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838200" y="6019800"/>
            <a:ext cx="75348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Window system and large-screen interaction metaphors </a:t>
            </a:r>
            <a:r>
              <a:rPr lang="en-US" sz="1200" i="1" dirty="0"/>
              <a:t>(François </a:t>
            </a:r>
            <a:r>
              <a:rPr lang="en-US" sz="1200" i="1" dirty="0" err="1"/>
              <a:t>Guimbretière</a:t>
            </a:r>
            <a:r>
              <a:rPr lang="en-US" sz="1200" i="1" dirty="0"/>
              <a:t>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การแสดงภาพทางวิทยาศาสตร์</a:t>
            </a:r>
            <a:endParaRPr lang="th-T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524000"/>
            <a:ext cx="6172200" cy="45662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การแสดงภาพทางวิทยาศาสตร์ (ต่อ)</a:t>
            </a:r>
            <a:endParaRPr lang="en-US" dirty="0"/>
          </a:p>
        </p:txBody>
      </p:sp>
      <p:pic>
        <p:nvPicPr>
          <p:cNvPr id="87044" name="Picture 4" descr="f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752600"/>
            <a:ext cx="4741333" cy="4264025"/>
          </a:xfrm>
          <a:prstGeom prst="rect">
            <a:avLst/>
          </a:prstGeom>
          <a:noFill/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2514600" y="6019800"/>
            <a:ext cx="39524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Airflow around a Harrier Jet </a:t>
            </a:r>
            <a:r>
              <a:rPr lang="en-US" sz="1200" i="1" dirty="0"/>
              <a:t>(NASA Ames)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การแสดงภาพทางการแพทย์</a:t>
            </a:r>
            <a:endParaRPr lang="th-TH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1600200"/>
            <a:ext cx="1467556" cy="4800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752600"/>
            <a:ext cx="5037667" cy="42052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00401" y="5973764"/>
            <a:ext cx="2734733" cy="2746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200" b="1">
                <a:solidFill>
                  <a:schemeClr val="accent1"/>
                </a:solidFill>
                <a:latin typeface="Arial" pitchFamily="34" charset="0"/>
              </a:rPr>
              <a:t>MIT: Image-Guided Surgery Project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 rot="5400000">
            <a:off x="6952033" y="5049451"/>
            <a:ext cx="2124748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200" b="1">
                <a:solidFill>
                  <a:schemeClr val="accent1"/>
                </a:solidFill>
                <a:latin typeface="Arial" pitchFamily="34" charset="0"/>
              </a:rPr>
              <a:t>The Visible Human Project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569200" cy="1219200"/>
          </a:xfrm>
        </p:spPr>
        <p:txBody>
          <a:bodyPr/>
          <a:lstStyle/>
          <a:p>
            <a:r>
              <a:rPr lang="en-US" dirty="0" smtClean="0"/>
              <a:t>Computer Aided Design (CAD)</a:t>
            </a:r>
            <a:endParaRPr lang="en-US" dirty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4656" y="2352676"/>
            <a:ext cx="1847144" cy="16097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20000"/>
          </a:blip>
          <a:srcRect/>
          <a:stretch>
            <a:fillRect/>
          </a:stretch>
        </p:blipFill>
        <p:spPr bwMode="auto">
          <a:xfrm>
            <a:off x="304800" y="4114800"/>
            <a:ext cx="1905000" cy="20955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34822" name="Picture 6" descr="H:\hier\pictures\dissertation\torp.wholething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8F97C7"/>
              </a:clrFrom>
              <a:clrTo>
                <a:srgbClr val="8F97C7">
                  <a:alpha val="0"/>
                </a:srgbClr>
              </a:clrTo>
            </a:clrChange>
          </a:blip>
          <a:srcRect l="4950" t="14906" r="2174" b="6656"/>
          <a:stretch>
            <a:fillRect/>
          </a:stretch>
        </p:blipFill>
        <p:spPr bwMode="auto">
          <a:xfrm>
            <a:off x="4343400" y="1828801"/>
            <a:ext cx="4553656" cy="3076575"/>
          </a:xfrm>
          <a:prstGeom prst="rect">
            <a:avLst/>
          </a:prstGeom>
          <a:noFill/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2200" y="4114801"/>
            <a:ext cx="2857500" cy="1876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err="1" smtClean="0"/>
              <a:t>เกมส์</a:t>
            </a:r>
            <a:endParaRPr lang="th-TH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95400"/>
            <a:ext cx="2857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295400"/>
            <a:ext cx="304976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3733800"/>
            <a:ext cx="2857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3733800"/>
            <a:ext cx="3048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505200" y="6172200"/>
            <a:ext cx="2141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Crytek</a:t>
            </a:r>
            <a:r>
              <a:rPr lang="en-US" dirty="0" smtClean="0"/>
              <a:t>: </a:t>
            </a:r>
            <a:r>
              <a:rPr lang="en-US" dirty="0" err="1" smtClean="0"/>
              <a:t>Crysis</a:t>
            </a:r>
            <a:endParaRPr lang="th-TH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วิชานี้สอน...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ให้คุณสามารถเขียนโปรแกรมทางคอมพิวเตอร์</a:t>
            </a:r>
            <a:r>
              <a:rPr lang="th-TH" dirty="0" err="1" smtClean="0"/>
              <a:t>กราฟิกส์</a:t>
            </a:r>
            <a:r>
              <a:rPr lang="th-TH" dirty="0" smtClean="0"/>
              <a:t>สามมิติของตัวเองได้</a:t>
            </a:r>
          </a:p>
          <a:p>
            <a:pPr lvl="1"/>
            <a:r>
              <a:rPr lang="th-TH" dirty="0" smtClean="0"/>
              <a:t>ใช้ภาษา </a:t>
            </a:r>
            <a:r>
              <a:rPr lang="en-US" dirty="0" smtClean="0"/>
              <a:t>C</a:t>
            </a:r>
            <a:r>
              <a:rPr lang="en-US" dirty="0" smtClean="0"/>
              <a:t>++</a:t>
            </a:r>
            <a:endParaRPr lang="en-US" dirty="0" smtClean="0"/>
          </a:p>
          <a:p>
            <a:pPr lvl="1"/>
            <a:r>
              <a:rPr lang="th-TH" dirty="0" smtClean="0"/>
              <a:t>ควบคุมการ์ดจอด้วย </a:t>
            </a:r>
            <a:r>
              <a:rPr lang="en-US" dirty="0" smtClean="0"/>
              <a:t>OpenGL </a:t>
            </a:r>
            <a:r>
              <a:rPr lang="th-TH" dirty="0" smtClean="0"/>
              <a:t>และ </a:t>
            </a:r>
            <a:r>
              <a:rPr lang="en-US" dirty="0" smtClean="0"/>
              <a:t>GLSL</a:t>
            </a:r>
            <a:endParaRPr lang="th-TH" dirty="0" smtClean="0"/>
          </a:p>
          <a:p>
            <a:r>
              <a:rPr lang="th-TH" dirty="0" smtClean="0"/>
              <a:t>ให้คุณมีความรู้ทางเทคนิ</a:t>
            </a:r>
            <a:r>
              <a:rPr lang="th-TH" dirty="0"/>
              <a:t>ค</a:t>
            </a:r>
            <a:r>
              <a:rPr lang="th-TH" dirty="0" smtClean="0"/>
              <a:t>พื้นฐานเกี่ยวกับคอมพิวเตอร์</a:t>
            </a:r>
            <a:r>
              <a:rPr lang="th-TH" dirty="0" err="1" smtClean="0"/>
              <a:t>กราฟิกส์</a:t>
            </a:r>
            <a:endParaRPr lang="th-TH" dirty="0" smtClean="0"/>
          </a:p>
          <a:p>
            <a:r>
              <a:rPr lang="th-TH" dirty="0" smtClean="0"/>
              <a:t>เราไม่ได้สอนเกี่ยวกับการสร้างงานศิลปะ</a:t>
            </a:r>
            <a:r>
              <a:rPr lang="th-TH" dirty="0" err="1" smtClean="0"/>
              <a:t>หรือสเปเชียลเอฟเฟกต์</a:t>
            </a:r>
            <a:endParaRPr lang="th-TH" dirty="0" smtClean="0"/>
          </a:p>
          <a:p>
            <a:pPr lvl="1"/>
            <a:r>
              <a:rPr lang="th-TH" dirty="0" smtClean="0"/>
              <a:t>418441 </a:t>
            </a:r>
            <a:r>
              <a:rPr lang="en-US" dirty="0" smtClean="0"/>
              <a:t>Computer Graphics </a:t>
            </a:r>
            <a:r>
              <a:rPr lang="th-TH" dirty="0" smtClean="0"/>
              <a:t>โดย อ.ชาคริต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err="1" smtClean="0"/>
              <a:t>เกมส์</a:t>
            </a:r>
            <a:r>
              <a:rPr lang="th-TH" dirty="0" smtClean="0"/>
              <a:t> (ต่อ)</a:t>
            </a:r>
            <a:endParaRPr lang="th-TH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7526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7526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362200" y="4724400"/>
            <a:ext cx="4352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Kloonigames</a:t>
            </a:r>
            <a:r>
              <a:rPr lang="en-US" dirty="0" smtClean="0"/>
              <a:t>: Crayon Physics</a:t>
            </a:r>
            <a:endParaRPr lang="th-TH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ปัญหาสำคัญ</a:t>
            </a:r>
            <a:endParaRPr lang="en-US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การจัดการแบบจำลอง </a:t>
            </a:r>
            <a:r>
              <a:rPr lang="en-US" dirty="0" smtClean="0"/>
              <a:t>(modeling)</a:t>
            </a:r>
          </a:p>
          <a:p>
            <a:pPr lvl="1"/>
            <a:r>
              <a:rPr lang="th-TH" dirty="0" smtClean="0"/>
              <a:t>วิธีเก็บข้อมูลวัตถุจริงในคอมพิวเตอร์</a:t>
            </a:r>
          </a:p>
          <a:p>
            <a:r>
              <a:rPr lang="th-TH" dirty="0" smtClean="0"/>
              <a:t>การให้แสงและเงา </a:t>
            </a:r>
            <a:r>
              <a:rPr lang="en-US" dirty="0" smtClean="0"/>
              <a:t>(rendering)</a:t>
            </a:r>
          </a:p>
          <a:p>
            <a:pPr lvl="1"/>
            <a:r>
              <a:rPr lang="th-TH" dirty="0" smtClean="0"/>
              <a:t>นำแบบจำลองมาสร้างเป็นรูปที่สวยงาม</a:t>
            </a:r>
          </a:p>
          <a:p>
            <a:r>
              <a:rPr lang="th-TH" dirty="0" smtClean="0"/>
              <a:t>การจัดการความเคลื่อนไหว </a:t>
            </a:r>
            <a:r>
              <a:rPr lang="en-US" dirty="0" smtClean="0"/>
              <a:t>(animation)</a:t>
            </a:r>
          </a:p>
          <a:p>
            <a:pPr lvl="1"/>
            <a:r>
              <a:rPr lang="th-TH" dirty="0" smtClean="0"/>
              <a:t>วิธีสร้างและเก็บข้อมูลความเคลื่อนไหว</a:t>
            </a:r>
          </a:p>
          <a:p>
            <a:pPr lvl="1"/>
            <a:r>
              <a:rPr lang="th-TH" dirty="0" smtClean="0"/>
              <a:t>การจำลองปรากฏการณ์ธรรมชาติ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การจัดการแบบจำลอง</a:t>
            </a:r>
            <a:endParaRPr lang="en-US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แบบจำลองสำหรับ</a:t>
            </a:r>
            <a:r>
              <a:rPr lang="en-US" dirty="0" smtClean="0"/>
              <a:t>:</a:t>
            </a:r>
          </a:p>
          <a:p>
            <a:pPr lvl="1"/>
            <a:r>
              <a:rPr lang="th-TH" dirty="0" smtClean="0"/>
              <a:t>รูปร่าง รูปทรง</a:t>
            </a:r>
            <a:endParaRPr lang="en-US" dirty="0" smtClean="0"/>
          </a:p>
          <a:p>
            <a:pPr lvl="1"/>
            <a:r>
              <a:rPr lang="th-TH" dirty="0" smtClean="0"/>
              <a:t>พื้นผิว</a:t>
            </a:r>
          </a:p>
          <a:p>
            <a:pPr lvl="1"/>
            <a:r>
              <a:rPr lang="th-TH" dirty="0" smtClean="0"/>
              <a:t>สมบัติการสะท้อนและดูดซับแสงของวัตถุ</a:t>
            </a:r>
          </a:p>
          <a:p>
            <a:r>
              <a:rPr lang="th-TH" dirty="0" smtClean="0"/>
              <a:t>ปัญหา</a:t>
            </a:r>
          </a:p>
          <a:p>
            <a:pPr lvl="1"/>
            <a:r>
              <a:rPr lang="th-TH" dirty="0" smtClean="0"/>
              <a:t>เก็บข้อมูลอะไร</a:t>
            </a:r>
            <a:r>
              <a:rPr lang="en-US" dirty="0" smtClean="0"/>
              <a:t>?</a:t>
            </a:r>
          </a:p>
          <a:p>
            <a:pPr lvl="1"/>
            <a:r>
              <a:rPr lang="th-TH" dirty="0" smtClean="0"/>
              <a:t>จะดึงข้อมูลจากวัตถุจริงๆ ได้อย่างไร</a:t>
            </a:r>
            <a:r>
              <a:rPr lang="en-US" dirty="0"/>
              <a:t>?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แบบจำลองรูปร่าง</a:t>
            </a:r>
            <a:endParaRPr lang="en-US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สามเหลี่ยมและหลายเหลี่ยม</a:t>
            </a:r>
            <a:endParaRPr lang="en-US" dirty="0"/>
          </a:p>
        </p:txBody>
      </p:sp>
      <p:pic>
        <p:nvPicPr>
          <p:cNvPr id="4" name="รูปภาพ 3" descr="dem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743200"/>
            <a:ext cx="3810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 descr="dem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743200"/>
            <a:ext cx="38100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1200" y="5638800"/>
            <a:ext cx="5675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http://amber.rc.arizona.edu/dx/vtkDecimateDX.html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แบบจำลองรูปร่าง (ต่อ)</a:t>
            </a:r>
            <a:endParaRPr lang="en-US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เส้นโค้งพหุนาม</a:t>
            </a:r>
            <a:endParaRPr lang="en-US" dirty="0"/>
          </a:p>
        </p:txBody>
      </p:sp>
      <p:pic>
        <p:nvPicPr>
          <p:cNvPr id="4" name="รูปภาพ 3" descr="343px-NURBstatic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48000"/>
            <a:ext cx="3267075" cy="1200150"/>
          </a:xfrm>
          <a:prstGeom prst="rect">
            <a:avLst/>
          </a:prstGeom>
        </p:spPr>
      </p:pic>
      <p:pic>
        <p:nvPicPr>
          <p:cNvPr id="5" name="รูปภาพ 4" descr="Motoryacht_design_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2438400"/>
            <a:ext cx="4579167" cy="2820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200" y="5334000"/>
            <a:ext cx="3856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http://en.wikipedia.org/wiki/Nurbs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แบบจำลองรูปร่าง (ต่อ)</a:t>
            </a:r>
            <a:endParaRPr lang="en-US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Subdivision Surface</a:t>
            </a:r>
            <a:endParaRPr lang="en-US" dirty="0"/>
          </a:p>
        </p:txBody>
      </p:sp>
      <p:pic>
        <p:nvPicPr>
          <p:cNvPr id="4" name="รูปภาพ 3" descr="414px-Catmull-Clark_subdivision_of_a_cube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286000"/>
            <a:ext cx="2603664" cy="3767137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2514600" y="5867400"/>
            <a:ext cx="388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http://en.wikipedia.org/wiki/Subdivision_surface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แบบจำลองรูปร่าง (ต่อ)</a:t>
            </a:r>
            <a:endParaRPr lang="en-US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Pixar’s Geri’s Game</a:t>
            </a:r>
            <a:endParaRPr lang="en-US" dirty="0"/>
          </a:p>
        </p:txBody>
      </p:sp>
      <p:pic>
        <p:nvPicPr>
          <p:cNvPr id="4" name="รูปภาพ 3" descr="landing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362200"/>
            <a:ext cx="6485521" cy="365760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2362200" y="6096000"/>
            <a:ext cx="432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http://www.pixar.com/shorts/gg/index.html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แบบจำลองพื้นผิว</a:t>
            </a:r>
            <a:endParaRPr lang="en-US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Mapping</a:t>
            </a:r>
            <a:endParaRPr lang="en-US" dirty="0"/>
          </a:p>
        </p:txBody>
      </p:sp>
      <p:pic>
        <p:nvPicPr>
          <p:cNvPr id="4" name="รูปภาพ 3" descr="slide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743200"/>
            <a:ext cx="3650299" cy="2438400"/>
          </a:xfrm>
          <a:prstGeom prst="rect">
            <a:avLst/>
          </a:prstGeom>
        </p:spPr>
      </p:pic>
      <p:pic>
        <p:nvPicPr>
          <p:cNvPr id="5" name="รูปภาพ 4" descr="slide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743200"/>
            <a:ext cx="3764371" cy="2514600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1524000" y="5334000"/>
            <a:ext cx="6019800" cy="30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http://www.siggraph.org/education/materials/HyperGraph/mapping/r_wolfe/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แบบจำลองพื้นผิว</a:t>
            </a:r>
            <a:r>
              <a:rPr lang="en-US" dirty="0" smtClean="0"/>
              <a:t> </a:t>
            </a:r>
            <a:r>
              <a:rPr lang="th-TH" dirty="0" smtClean="0"/>
              <a:t>(ต่อ)</a:t>
            </a:r>
            <a:endParaRPr lang="en-US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Bump Mapping</a:t>
            </a:r>
            <a:endParaRPr lang="en-US" dirty="0"/>
          </a:p>
        </p:txBody>
      </p:sp>
      <p:pic>
        <p:nvPicPr>
          <p:cNvPr id="4" name="รูปภาพ 3" descr="Bump-map-demo-smoot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124200"/>
            <a:ext cx="1981200" cy="1981200"/>
          </a:xfrm>
          <a:prstGeom prst="rect">
            <a:avLst/>
          </a:prstGeom>
        </p:spPr>
      </p:pic>
      <p:pic>
        <p:nvPicPr>
          <p:cNvPr id="5" name="รูปภาพ 4" descr="Orange-bumpm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276600"/>
            <a:ext cx="1600200" cy="1600200"/>
          </a:xfrm>
          <a:prstGeom prst="rect">
            <a:avLst/>
          </a:prstGeom>
        </p:spPr>
      </p:pic>
      <p:pic>
        <p:nvPicPr>
          <p:cNvPr id="6" name="รูปภาพ 5" descr="Bump-map-demo-bump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971800"/>
            <a:ext cx="2362200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600" y="3657600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+</a:t>
            </a:r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3657600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=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การสร้างแบบจำลอง</a:t>
            </a:r>
            <a:endParaRPr lang="en-US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สแกนเข้ามา</a:t>
            </a:r>
          </a:p>
          <a:p>
            <a:r>
              <a:rPr lang="th-TH" dirty="0" smtClean="0"/>
              <a:t>สร้างเอาจากซอฟต์แวร์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0"/>
            <a:ext cx="45974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C:\Documents and Settings\Administrator\My Documents\My Pictures\davi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447800"/>
            <a:ext cx="4114800" cy="2574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ผู้สอน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ประมุข ขันเงิน</a:t>
            </a:r>
          </a:p>
          <a:p>
            <a:pPr lvl="1"/>
            <a:r>
              <a:rPr lang="th-TH" dirty="0" smtClean="0"/>
              <a:t>อีเมล์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pramook@gmail.com</a:t>
            </a:r>
            <a:r>
              <a:rPr lang="en-US" dirty="0" smtClean="0"/>
              <a:t>, </a:t>
            </a:r>
            <a:r>
              <a:rPr lang="en-US" dirty="0" smtClean="0">
                <a:hlinkClick r:id="rId4"/>
              </a:rPr>
              <a:t>fscipmk@ku.ac.th</a:t>
            </a:r>
            <a:endParaRPr lang="th-TH" dirty="0" smtClean="0"/>
          </a:p>
          <a:p>
            <a:pPr lvl="1"/>
            <a:r>
              <a:rPr lang="th-TH" dirty="0" smtClean="0"/>
              <a:t>โทรศัพท์</a:t>
            </a:r>
            <a:r>
              <a:rPr lang="en-US" dirty="0" smtClean="0"/>
              <a:t>: 08-5453-5857</a:t>
            </a:r>
          </a:p>
          <a:p>
            <a:pPr lvl="1"/>
            <a:r>
              <a:rPr lang="th-TH" dirty="0" smtClean="0"/>
              <a:t>ออฟฟิศ</a:t>
            </a:r>
            <a:r>
              <a:rPr lang="en-US" dirty="0" smtClean="0"/>
              <a:t>: </a:t>
            </a:r>
            <a:r>
              <a:rPr lang="th-TH" dirty="0" smtClean="0"/>
              <a:t>ห้องไม่มีเบอร์เยื้องสำนักงานภาค</a:t>
            </a:r>
          </a:p>
          <a:p>
            <a:pPr lvl="1"/>
            <a:r>
              <a:rPr lang="th-TH" dirty="0" smtClean="0"/>
              <a:t>เวลาเข้าพบ</a:t>
            </a:r>
            <a:r>
              <a:rPr lang="en-US" dirty="0" smtClean="0"/>
              <a:t>: </a:t>
            </a:r>
            <a:r>
              <a:rPr lang="th-TH" dirty="0" smtClean="0"/>
              <a:t>พุธ</a:t>
            </a:r>
            <a:r>
              <a:rPr lang="th-TH" dirty="0" smtClean="0"/>
              <a:t>และศุกร์ </a:t>
            </a:r>
            <a:r>
              <a:rPr lang="th-TH" dirty="0" smtClean="0"/>
              <a:t>เวลา 13.00 น. ถึง 16.00 น. หรือนัดหมายล่วงหน้า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การให้แสงและเงา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สร้างรูปภาพจากแบบจำลองทางคณิตศาสตร์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590800"/>
            <a:ext cx="2133600" cy="3099122"/>
          </a:xfrm>
          <a:prstGeom prst="rect">
            <a:avLst/>
          </a:prstGeom>
          <a:noFill/>
        </p:spPr>
      </p:pic>
      <p:sp>
        <p:nvSpPr>
          <p:cNvPr id="6" name="ลูกศรขวา 5"/>
          <p:cNvSpPr/>
          <p:nvPr/>
        </p:nvSpPr>
        <p:spPr>
          <a:xfrm>
            <a:off x="3124200" y="3581400"/>
            <a:ext cx="1447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 descr="Global_illuminat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743200"/>
            <a:ext cx="3759200" cy="2819400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4876800" y="5562600"/>
            <a:ext cx="3733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http://en.wikipedia.org/wiki/Global_illumination</a:t>
            </a:r>
            <a:endParaRPr lang="th-TH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Physically Based Rendering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ให้แสงเงาให้สมจริงตามหลักฟิสิกส์</a:t>
            </a:r>
            <a:endParaRPr lang="th-TH" dirty="0"/>
          </a:p>
        </p:txBody>
      </p:sp>
      <p:pic>
        <p:nvPicPr>
          <p:cNvPr id="4" name="รูปภาพ 3" descr="800px-Glasses_800_edi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209800"/>
            <a:ext cx="5435600" cy="4076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6324600"/>
            <a:ext cx="388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http://en.wikipedia.org/wiki/Rendering</a:t>
            </a:r>
            <a:endParaRPr lang="th-TH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Non-Photorealistic Rendering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ให้สีไม่ตรงกับความเป็นจริงเพื่อความสวยงาม</a:t>
            </a:r>
            <a:endParaRPr lang="th-TH" dirty="0"/>
          </a:p>
        </p:txBody>
      </p:sp>
      <p:pic>
        <p:nvPicPr>
          <p:cNvPr id="4" name="รูปภาพ 3" descr="Zelda_Wind_Waker_Deku_Leaf_flo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133600"/>
            <a:ext cx="5003800" cy="4004719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2286000" y="61722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smtClean="0"/>
              <a:t>The Legend of Zelda: The Wind </a:t>
            </a:r>
            <a:r>
              <a:rPr lang="en-US" sz="1600" dirty="0" err="1" smtClean="0"/>
              <a:t>Waker</a:t>
            </a:r>
            <a:endParaRPr lang="th-TH" sz="1600" dirty="0" smtClean="0"/>
          </a:p>
          <a:p>
            <a:pPr algn="ctr"/>
            <a:r>
              <a:rPr lang="en-US" sz="1600" dirty="0" smtClean="0"/>
              <a:t>http://en.wikipedia.org/wiki/Toon_shading</a:t>
            </a:r>
            <a:endParaRPr lang="th-TH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8" y="333375"/>
            <a:ext cx="8201025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" y="328613"/>
            <a:ext cx="81534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" y="357188"/>
            <a:ext cx="81534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8" y="300038"/>
            <a:ext cx="8201025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333375"/>
            <a:ext cx="8143875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" y="328613"/>
            <a:ext cx="817245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" y="347663"/>
            <a:ext cx="81153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การให้คะแนน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 smtClean="0"/>
              <a:t>การบ้าน 		</a:t>
            </a:r>
            <a:r>
              <a:rPr lang="en-US" dirty="0" smtClean="0"/>
              <a:t>40%</a:t>
            </a:r>
          </a:p>
          <a:p>
            <a:pPr lvl="1"/>
            <a:r>
              <a:rPr lang="th-TH" dirty="0" smtClean="0"/>
              <a:t>เขียนโปรแกรม มีประมาณ </a:t>
            </a:r>
            <a:r>
              <a:rPr lang="en-US" dirty="0" smtClean="0"/>
              <a:t>4-5 </a:t>
            </a:r>
            <a:r>
              <a:rPr lang="th-TH" dirty="0" smtClean="0"/>
              <a:t>ครั้ง</a:t>
            </a:r>
          </a:p>
          <a:p>
            <a:pPr lvl="1"/>
            <a:r>
              <a:rPr lang="th-TH" dirty="0" smtClean="0"/>
              <a:t>ข้อเขียน (ยังไม่รู้ว่าจะมีกี่ครั้ง)</a:t>
            </a:r>
            <a:endParaRPr lang="en-US" dirty="0" smtClean="0"/>
          </a:p>
          <a:p>
            <a:r>
              <a:rPr lang="th-TH" dirty="0" smtClean="0"/>
              <a:t>สอบกลางภาค	</a:t>
            </a:r>
            <a:r>
              <a:rPr lang="en-US" dirty="0" smtClean="0"/>
              <a:t>30%</a:t>
            </a:r>
          </a:p>
          <a:p>
            <a:r>
              <a:rPr lang="th-TH" dirty="0" smtClean="0"/>
              <a:t>สอบปลายภาค	</a:t>
            </a:r>
            <a:r>
              <a:rPr lang="en-US" dirty="0" smtClean="0"/>
              <a:t>30%</a:t>
            </a:r>
            <a:endParaRPr lang="th-TH" dirty="0" smtClean="0"/>
          </a:p>
          <a:p>
            <a:r>
              <a:rPr lang="th-TH" dirty="0" smtClean="0"/>
              <a:t>เกณฑ์การให้คะแนนอ่านเปลี่ยนแปลงได้ในอนาคต</a:t>
            </a:r>
          </a:p>
          <a:p>
            <a:r>
              <a:rPr lang="th-TH" dirty="0" smtClean="0"/>
              <a:t>ตัดคะแนนรวมหมู่ </a:t>
            </a:r>
            <a:r>
              <a:rPr lang="en-US" dirty="0" smtClean="0"/>
              <a:t>1 </a:t>
            </a:r>
            <a:r>
              <a:rPr lang="th-TH" dirty="0" smtClean="0"/>
              <a:t>และ </a:t>
            </a:r>
            <a:r>
              <a:rPr lang="en-US" dirty="0" smtClean="0"/>
              <a:t>200 (</a:t>
            </a:r>
            <a:r>
              <a:rPr lang="th-TH" dirty="0" smtClean="0"/>
              <a:t>หมู่ </a:t>
            </a:r>
            <a:r>
              <a:rPr lang="en-US" dirty="0" smtClean="0"/>
              <a:t>200 </a:t>
            </a:r>
            <a:r>
              <a:rPr lang="th-TH" dirty="0" smtClean="0"/>
              <a:t>มีคนเรียนน้อย</a:t>
            </a:r>
            <a:r>
              <a:rPr lang="en-US" dirty="0" smtClean="0"/>
              <a:t>)</a:t>
            </a:r>
          </a:p>
          <a:p>
            <a:r>
              <a:rPr lang="th-TH" dirty="0" smtClean="0"/>
              <a:t>ยัง</a:t>
            </a:r>
            <a:r>
              <a:rPr lang="th-TH" dirty="0" smtClean="0"/>
              <a:t>ไม่ตัดสินใจว่าจะใช้อิงเกณฑ์หรืออิงกลุ่ม</a:t>
            </a:r>
            <a:endParaRPr lang="th-TH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8" y="352425"/>
            <a:ext cx="81248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8" y="333375"/>
            <a:ext cx="8201025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การจัดการความเคลื่อนไหว</a:t>
            </a:r>
            <a:endParaRPr lang="en-US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ข้อมูลความเคลื่อนไหวหน้าตาเป็นอย่างไร</a:t>
            </a:r>
            <a:r>
              <a:rPr lang="en-US" dirty="0" smtClean="0"/>
              <a:t>?</a:t>
            </a:r>
          </a:p>
          <a:p>
            <a:pPr lvl="1"/>
            <a:r>
              <a:rPr lang="th-TH" dirty="0" smtClean="0"/>
              <a:t>โครงกระดูก</a:t>
            </a:r>
          </a:p>
          <a:p>
            <a:pPr lvl="1"/>
            <a:r>
              <a:rPr lang="th-TH" dirty="0" smtClean="0"/>
              <a:t>การหมุนของข้อ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276600"/>
            <a:ext cx="3568238" cy="295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371600" y="6248400"/>
            <a:ext cx="6342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Ilya</a:t>
            </a:r>
            <a:r>
              <a:rPr lang="en-US" sz="1200" dirty="0" smtClean="0"/>
              <a:t> </a:t>
            </a:r>
            <a:r>
              <a:rPr lang="en-US" sz="1200" dirty="0" err="1" smtClean="0"/>
              <a:t>Baran</a:t>
            </a:r>
            <a:r>
              <a:rPr lang="en-US" sz="1200" dirty="0" smtClean="0"/>
              <a:t> and Jovan </a:t>
            </a:r>
            <a:r>
              <a:rPr lang="en-US" sz="1200" dirty="0" err="1" smtClean="0"/>
              <a:t>Popovic</a:t>
            </a:r>
            <a:r>
              <a:rPr lang="en-US" sz="1200" dirty="0" smtClean="0"/>
              <a:t>. </a:t>
            </a:r>
            <a:r>
              <a:rPr lang="en-US" sz="1200" i="1" dirty="0" smtClean="0"/>
              <a:t>Automatic Rigging and Animation of 3D Characters. </a:t>
            </a:r>
            <a:r>
              <a:rPr lang="en-US" sz="1200" dirty="0" smtClean="0"/>
              <a:t>SIGGRAPH 2007.</a:t>
            </a:r>
            <a:endParaRPr lang="th-TH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การจัดการความเคลื่อนไหว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เก็บข้อมูลอย่างไร</a:t>
            </a:r>
            <a:r>
              <a:rPr lang="en-US" dirty="0" smtClean="0"/>
              <a:t>: Motion capture</a:t>
            </a:r>
            <a:endParaRPr lang="th-TH" dirty="0" smtClean="0"/>
          </a:p>
          <a:p>
            <a:endParaRPr lang="th-TH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209800"/>
            <a:ext cx="4267200" cy="422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3048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การจำลองปรากฏการณ์ธรรมชาติ</a:t>
            </a:r>
            <a:endParaRPr lang="en-US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จำลองอะไร</a:t>
            </a:r>
            <a:r>
              <a:rPr lang="en-US" dirty="0" smtClean="0"/>
              <a:t>?</a:t>
            </a:r>
            <a:endParaRPr lang="th-TH" dirty="0" smtClean="0"/>
          </a:p>
          <a:p>
            <a:pPr lvl="1"/>
            <a:r>
              <a:rPr lang="th-TH" dirty="0" smtClean="0"/>
              <a:t>ไฟ</a:t>
            </a:r>
            <a:r>
              <a:rPr lang="en-US" dirty="0" smtClean="0"/>
              <a:t>, </a:t>
            </a:r>
            <a:r>
              <a:rPr lang="th-TH" dirty="0" smtClean="0"/>
              <a:t>น้ำ</a:t>
            </a:r>
            <a:r>
              <a:rPr lang="en-US" dirty="0" smtClean="0"/>
              <a:t>, </a:t>
            </a:r>
            <a:r>
              <a:rPr lang="th-TH" dirty="0" smtClean="0"/>
              <a:t>ผ้า</a:t>
            </a:r>
            <a:r>
              <a:rPr lang="en-US" dirty="0" smtClean="0"/>
              <a:t>, </a:t>
            </a:r>
            <a:r>
              <a:rPr lang="th-TH" dirty="0" smtClean="0"/>
              <a:t>ของแตก</a:t>
            </a:r>
            <a:r>
              <a:rPr lang="en-US" dirty="0" smtClean="0"/>
              <a:t>, </a:t>
            </a:r>
            <a:r>
              <a:rPr lang="th-TH" dirty="0" smtClean="0"/>
              <a:t>ของนุ่ม</a:t>
            </a:r>
            <a:r>
              <a:rPr lang="en-US" dirty="0" smtClean="0"/>
              <a:t>, </a:t>
            </a:r>
            <a:r>
              <a:rPr lang="th-TH" dirty="0" smtClean="0"/>
              <a:t>ควัน</a:t>
            </a:r>
            <a:r>
              <a:rPr lang="en-US" dirty="0" smtClean="0"/>
              <a:t>, </a:t>
            </a:r>
            <a:r>
              <a:rPr lang="th-TH" dirty="0" smtClean="0"/>
              <a:t>ฯลฯ</a:t>
            </a:r>
          </a:p>
          <a:p>
            <a:r>
              <a:rPr lang="th-TH" dirty="0" smtClean="0"/>
              <a:t>แก้สมการเชิงอนุพันธ์</a:t>
            </a:r>
          </a:p>
          <a:p>
            <a:r>
              <a:rPr lang="th-TH" dirty="0" smtClean="0"/>
              <a:t>ไม่ต้องถูกต้อง </a:t>
            </a:r>
            <a:r>
              <a:rPr lang="en-US" dirty="0" smtClean="0"/>
              <a:t>100% </a:t>
            </a:r>
            <a:r>
              <a:rPr lang="th-TH" dirty="0" smtClean="0"/>
              <a:t>แค่สวยก็พอ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ความรู้พื้นฐาน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รู้ภาษา </a:t>
            </a:r>
            <a:r>
              <a:rPr lang="en-US" dirty="0" smtClean="0"/>
              <a:t>C++</a:t>
            </a:r>
          </a:p>
          <a:p>
            <a:r>
              <a:rPr lang="th-TH" dirty="0" smtClean="0"/>
              <a:t>เขียนโปรแกรมได้ดี</a:t>
            </a:r>
          </a:p>
          <a:p>
            <a:pPr lvl="1"/>
            <a:r>
              <a:rPr lang="th-TH" dirty="0" smtClean="0"/>
              <a:t>วิชา</a:t>
            </a:r>
            <a:r>
              <a:rPr lang="th-TH" dirty="0" smtClean="0"/>
              <a:t>นี้มีเขียนโปรแกรมเยอะ</a:t>
            </a:r>
          </a:p>
          <a:p>
            <a:r>
              <a:rPr lang="th-TH" dirty="0" smtClean="0"/>
              <a:t>ความรู้พีชคณิตเชิงเส้น</a:t>
            </a:r>
          </a:p>
          <a:p>
            <a:pPr lvl="1"/>
            <a:r>
              <a:rPr lang="th-TH" dirty="0" smtClean="0"/>
              <a:t>เวกเตอร์ในปริภูมิสามมิติ</a:t>
            </a:r>
          </a:p>
          <a:p>
            <a:pPr lvl="1"/>
            <a:r>
              <a:rPr lang="th-TH" dirty="0" smtClean="0"/>
              <a:t>พหุนาม</a:t>
            </a:r>
          </a:p>
          <a:p>
            <a:pPr lvl="1"/>
            <a:r>
              <a:rPr lang="th-TH" dirty="0" smtClean="0"/>
              <a:t>มีทวนให้</a:t>
            </a:r>
            <a:endParaRPr lang="th-TH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หนังสือ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David </a:t>
            </a:r>
            <a:r>
              <a:rPr lang="en-US" sz="2800" dirty="0" err="1" smtClean="0"/>
              <a:t>Shreiner</a:t>
            </a:r>
            <a:r>
              <a:rPr lang="en-US" sz="2800" dirty="0" smtClean="0"/>
              <a:t> et al. </a:t>
            </a:r>
            <a:r>
              <a:rPr lang="en-US" sz="2800" b="1" dirty="0" smtClean="0"/>
              <a:t>OpenGL Programming Guide: The Official Guide to Learning OpenGL.</a:t>
            </a:r>
          </a:p>
          <a:p>
            <a:pPr lvl="1"/>
            <a:r>
              <a:rPr lang="th-TH" sz="2400" dirty="0" smtClean="0"/>
              <a:t>ดาวน์โหลดได้ที่ </a:t>
            </a:r>
            <a:r>
              <a:rPr lang="en-US" sz="2400" dirty="0" smtClean="0">
                <a:hlinkClick r:id="rId3"/>
              </a:rPr>
              <a:t>http://fly.cc.fer.hr/~unreal/theredbook/</a:t>
            </a:r>
            <a:endParaRPr lang="th-TH" sz="2400" dirty="0" smtClean="0"/>
          </a:p>
          <a:p>
            <a:r>
              <a:rPr lang="th-TH" sz="2800" dirty="0" err="1" smtClean="0"/>
              <a:t>เวบไซต์</a:t>
            </a:r>
            <a:r>
              <a:rPr lang="th-TH" sz="2800" dirty="0" smtClean="0"/>
              <a:t>สอน </a:t>
            </a:r>
            <a:r>
              <a:rPr lang="en-US" sz="2800" dirty="0" smtClean="0"/>
              <a:t>OpenGL </a:t>
            </a:r>
            <a:r>
              <a:rPr lang="th-TH" sz="2800" dirty="0" smtClean="0"/>
              <a:t>และ </a:t>
            </a:r>
            <a:r>
              <a:rPr lang="en-US" sz="2800" dirty="0" smtClean="0"/>
              <a:t>GLSL </a:t>
            </a:r>
            <a:r>
              <a:rPr lang="th-TH" sz="2800" dirty="0" smtClean="0"/>
              <a:t>ต่างๆ</a:t>
            </a:r>
            <a:endParaRPr lang="th-TH" sz="2800" dirty="0"/>
          </a:p>
          <a:p>
            <a:pPr lvl="1"/>
            <a:r>
              <a:rPr lang="en-US" sz="2400" dirty="0" smtClean="0">
                <a:hlinkClick r:id="rId4"/>
              </a:rPr>
              <a:t>http://www.lighthouse3d.com/opengl/index.shtml</a:t>
            </a:r>
            <a:endParaRPr lang="th-TH" sz="2400" dirty="0"/>
          </a:p>
          <a:p>
            <a:pPr lvl="1"/>
            <a:r>
              <a:rPr lang="en-US" sz="2400" dirty="0" smtClean="0">
                <a:hlinkClick r:id="rId5"/>
              </a:rPr>
              <a:t>http://nehe.gamedev.net/</a:t>
            </a:r>
            <a:endParaRPr lang="en-US" sz="2400" dirty="0" smtClean="0"/>
          </a:p>
          <a:p>
            <a:pPr lvl="1"/>
            <a:endParaRPr lang="th-TH" sz="2400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err="1" smtClean="0"/>
              <a:t>เวบเพจ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hlinkClick r:id="rId3"/>
              </a:rPr>
              <a:t>http://access.cs.sci.ku.ac.th/~pramook/418341</a:t>
            </a:r>
            <a:endParaRPr lang="en-US" sz="2800" dirty="0" smtClean="0"/>
          </a:p>
          <a:p>
            <a:r>
              <a:rPr lang="th-TH" dirty="0" smtClean="0"/>
              <a:t>เช็คบ่อยๆ</a:t>
            </a:r>
          </a:p>
          <a:p>
            <a:r>
              <a:rPr lang="th-TH" dirty="0" smtClean="0"/>
              <a:t>การบ้านจะให้ไว้</a:t>
            </a:r>
            <a:r>
              <a:rPr lang="th-TH" dirty="0" err="1" smtClean="0"/>
              <a:t>ในเวบเพจ</a:t>
            </a:r>
            <a:r>
              <a:rPr lang="th-TH" dirty="0" smtClean="0"/>
              <a:t>นี้เท่านั้น</a:t>
            </a:r>
          </a:p>
          <a:p>
            <a:r>
              <a:rPr lang="th-TH" dirty="0" smtClean="0"/>
              <a:t>ไม่พิมพ์มาให้</a:t>
            </a:r>
            <a:endParaRPr lang="th-TH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นโยบาย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 smtClean="0"/>
              <a:t>การบ้านทุกการบ้าน </a:t>
            </a:r>
            <a:r>
              <a:rPr lang="th-TH" b="1" dirty="0" smtClean="0"/>
              <a:t>คุณต้องทำเอง</a:t>
            </a:r>
            <a:endParaRPr lang="th-TH" dirty="0" smtClean="0"/>
          </a:p>
          <a:p>
            <a:pPr lvl="1"/>
            <a:r>
              <a:rPr lang="th-TH" dirty="0" smtClean="0"/>
              <a:t>เขียนโปรแกรมต้องพิมพ์เอง</a:t>
            </a:r>
          </a:p>
          <a:p>
            <a:pPr lvl="1"/>
            <a:r>
              <a:rPr lang="th-TH" dirty="0" smtClean="0"/>
              <a:t>การบ้านข้อเขียนต้องเขียนเอง ด้วยลายมือของตัวเอง</a:t>
            </a:r>
          </a:p>
          <a:p>
            <a:r>
              <a:rPr lang="th-TH" b="1" dirty="0" smtClean="0"/>
              <a:t>ห้ามลอก</a:t>
            </a:r>
          </a:p>
          <a:p>
            <a:pPr lvl="1"/>
            <a:r>
              <a:rPr lang="th-TH" dirty="0" smtClean="0"/>
              <a:t>ถ้าลอกจะไม่ได้คะแนนสำหรับการบ้านนั้น </a:t>
            </a:r>
            <a:r>
              <a:rPr lang="th-TH" b="1" dirty="0" smtClean="0"/>
              <a:t>ทั้งคนลอกและคนให้ลอก</a:t>
            </a:r>
          </a:p>
          <a:p>
            <a:pPr lvl="1"/>
            <a:r>
              <a:rPr lang="th-TH" dirty="0" smtClean="0"/>
              <a:t>ห้ามลอกโปรแกรมจากในอินเตอร์เน็ตหรือหนังสือด้วย</a:t>
            </a:r>
          </a:p>
          <a:p>
            <a:r>
              <a:rPr lang="th-TH" dirty="0" smtClean="0"/>
              <a:t>ถามเพื่อนได้ อ่านจากอินเตอร์เน็ตหรือหนังสือได้</a:t>
            </a:r>
          </a:p>
          <a:p>
            <a:pPr lvl="1"/>
            <a:r>
              <a:rPr lang="th-TH" dirty="0" smtClean="0"/>
              <a:t>บอกด้วยว่าทำงานกับใคร</a:t>
            </a:r>
          </a:p>
          <a:p>
            <a:pPr lvl="1"/>
            <a:r>
              <a:rPr lang="th-TH" dirty="0" smtClean="0"/>
              <a:t>บอกแหล่งอ้างอิงด้วย</a:t>
            </a:r>
            <a:endParaRPr lang="th-TH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คอมพิวเตอร์</a:t>
            </a:r>
            <a:r>
              <a:rPr lang="th-TH" dirty="0" err="1" smtClean="0"/>
              <a:t>กราฟิกส์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การใช้คอมพิวเตอร์เพื่อสร้างและจัดการสื่อวิทัศน์</a:t>
            </a:r>
          </a:p>
          <a:p>
            <a:r>
              <a:rPr lang="th-TH" dirty="0" smtClean="0"/>
              <a:t>ประโยชน์</a:t>
            </a:r>
          </a:p>
          <a:p>
            <a:pPr lvl="1"/>
            <a:r>
              <a:rPr lang="th-TH" dirty="0" smtClean="0"/>
              <a:t>ความบันเทิง</a:t>
            </a:r>
            <a:r>
              <a:rPr lang="en-US" dirty="0" smtClean="0"/>
              <a:t>: </a:t>
            </a:r>
            <a:r>
              <a:rPr lang="th-TH" dirty="0" smtClean="0"/>
              <a:t>ภาพยนตร์, </a:t>
            </a:r>
            <a:r>
              <a:rPr lang="th-TH" dirty="0" err="1" smtClean="0"/>
              <a:t>เกมส์</a:t>
            </a:r>
            <a:endParaRPr lang="th-TH" dirty="0" smtClean="0"/>
          </a:p>
          <a:p>
            <a:pPr lvl="1"/>
            <a:r>
              <a:rPr lang="th-TH" dirty="0" smtClean="0"/>
              <a:t>การศึกษา</a:t>
            </a:r>
            <a:r>
              <a:rPr lang="en-US" dirty="0" smtClean="0"/>
              <a:t>: </a:t>
            </a:r>
            <a:r>
              <a:rPr lang="th-TH" dirty="0" err="1" smtClean="0"/>
              <a:t>ซิมูเล</a:t>
            </a:r>
            <a:r>
              <a:rPr lang="th-TH" dirty="0" smtClean="0"/>
              <a:t>ชัน, สื่อประสม</a:t>
            </a:r>
          </a:p>
          <a:p>
            <a:pPr lvl="1"/>
            <a:r>
              <a:rPr lang="th-TH" dirty="0" smtClean="0"/>
              <a:t>อุตสาหกรรม</a:t>
            </a:r>
            <a:r>
              <a:rPr lang="en-US" dirty="0" smtClean="0"/>
              <a:t>: CAD/CAM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717</Words>
  <Application>Microsoft Office PowerPoint</Application>
  <PresentationFormat>On-screen Show (4:3)</PresentationFormat>
  <Paragraphs>182</Paragraphs>
  <Slides>44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ชุดรูปแบบของ Office</vt:lpstr>
      <vt:lpstr>Bitmap Image</vt:lpstr>
      <vt:lpstr>418341 สภาพแวดล้อมการทำงานคอมพิวเตอร์กราฟิกส์ การบรรยายครั้งที่ 1</vt:lpstr>
      <vt:lpstr>วิชานี้สอน...</vt:lpstr>
      <vt:lpstr>ผู้สอน</vt:lpstr>
      <vt:lpstr>การให้คะแนน</vt:lpstr>
      <vt:lpstr>ความรู้พื้นฐาน</vt:lpstr>
      <vt:lpstr>หนังสือ</vt:lpstr>
      <vt:lpstr>เวบเพจ</vt:lpstr>
      <vt:lpstr>นโยบาย</vt:lpstr>
      <vt:lpstr>คอมพิวเตอร์กราฟิกส์</vt:lpstr>
      <vt:lpstr>ภาพยนตร์ (ต่อ)</vt:lpstr>
      <vt:lpstr>ภาพยนตร์ (ต่อ)</vt:lpstr>
      <vt:lpstr>ภาพยนตร์ (ต่อ)</vt:lpstr>
      <vt:lpstr>ส่วนติดต่อกับผู้ใช้</vt:lpstr>
      <vt:lpstr>ส่วนติดต่อกับผู้ใช้ (ต่อ)</vt:lpstr>
      <vt:lpstr>การแสดงภาพทางวิทยาศาสตร์</vt:lpstr>
      <vt:lpstr>การแสดงภาพทางวิทยาศาสตร์ (ต่อ)</vt:lpstr>
      <vt:lpstr>การแสดงภาพทางการแพทย์</vt:lpstr>
      <vt:lpstr>Computer Aided Design (CAD)</vt:lpstr>
      <vt:lpstr>เกมส์</vt:lpstr>
      <vt:lpstr>เกมส์ (ต่อ)</vt:lpstr>
      <vt:lpstr>ปัญหาสำคัญ</vt:lpstr>
      <vt:lpstr>การจัดการแบบจำลอง</vt:lpstr>
      <vt:lpstr>แบบจำลองรูปร่าง</vt:lpstr>
      <vt:lpstr>แบบจำลองรูปร่าง (ต่อ)</vt:lpstr>
      <vt:lpstr>แบบจำลองรูปร่าง (ต่อ)</vt:lpstr>
      <vt:lpstr>แบบจำลองรูปร่าง (ต่อ)</vt:lpstr>
      <vt:lpstr>แบบจำลองพื้นผิว</vt:lpstr>
      <vt:lpstr>แบบจำลองพื้นผิว (ต่อ)</vt:lpstr>
      <vt:lpstr>การสร้างแบบจำลอง</vt:lpstr>
      <vt:lpstr>การให้แสงและเงา</vt:lpstr>
      <vt:lpstr>Physically Based Rendering</vt:lpstr>
      <vt:lpstr>Non-Photorealistic Rendering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การจัดการความเคลื่อนไหว</vt:lpstr>
      <vt:lpstr>การจัดการความเคลื่อนไหว</vt:lpstr>
      <vt:lpstr>การจำลองปรากฏการณ์ธรรมชาติ</vt:lpstr>
    </vt:vector>
  </TitlesOfParts>
  <Company>Kasetsart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418341 สภาพแวดล้อมการทำงานคอมพิวเตอร์กราฟิกส์ การบรรยายครั้งที่ 1</dc:title>
  <dc:creator>Office Of Computer Services </dc:creator>
  <cp:lastModifiedBy>Office Of Computer Services</cp:lastModifiedBy>
  <cp:revision>13</cp:revision>
  <dcterms:created xsi:type="dcterms:W3CDTF">2008-05-31T12:53:44Z</dcterms:created>
  <dcterms:modified xsi:type="dcterms:W3CDTF">2009-06-11T14:04:07Z</dcterms:modified>
</cp:coreProperties>
</file>