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7315200" cy="96012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B6B8C3-4F7F-416F-A4E0-CF0205641B8F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D90040A-2296-4D0C-93FC-47A397EBFB1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D0C21-934C-4A55-A06E-5191F5764039}" type="datetimeFigureOut">
              <a:rPr lang="th-TH" smtClean="0"/>
              <a:pPr/>
              <a:t>11/06/52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6CF8-1AA4-4724-806A-0C155E2B279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whitesquare.ex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xpres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xmission.com/~nate/glut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418341 สภาพแวดล้อมการทำงานคอมพิวเตอร์</a:t>
            </a:r>
            <a:r>
              <a:rPr lang="th-TH" dirty="0" err="1" smtClean="0"/>
              <a:t>กราฟิกส์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การบรรยายครั้งที่ 2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ประมุข ขันเงิน</a:t>
            </a:r>
            <a:br>
              <a:rPr lang="th-TH" dirty="0" smtClean="0"/>
            </a:br>
            <a:r>
              <a:rPr lang="en-US" dirty="0" smtClean="0"/>
              <a:t>pramook@gmail.com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67087" y="1696244"/>
            <a:ext cx="24098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762919"/>
            <a:ext cx="6172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771630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66837" y="1772444"/>
            <a:ext cx="641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312" y="1767681"/>
            <a:ext cx="64293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14450" y="1801019"/>
            <a:ext cx="65151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5887" y="1767681"/>
            <a:ext cx="6372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9687" y="1796256"/>
            <a:ext cx="65246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66825" y="1781969"/>
            <a:ext cx="66103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OpenGL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Programming Interface (API) </a:t>
            </a:r>
            <a:r>
              <a:rPr lang="th-TH" dirty="0" smtClean="0"/>
              <a:t>สำหรับควบคุม </a:t>
            </a:r>
            <a:r>
              <a:rPr lang="en-US" dirty="0" smtClean="0"/>
              <a:t>GPU</a:t>
            </a:r>
          </a:p>
          <a:p>
            <a:r>
              <a:rPr lang="th-TH" dirty="0" smtClean="0"/>
              <a:t>ผู้ใช้ </a:t>
            </a:r>
            <a:r>
              <a:rPr lang="en-US" dirty="0" smtClean="0"/>
              <a:t>OpenGL </a:t>
            </a:r>
            <a:r>
              <a:rPr lang="th-TH" dirty="0" smtClean="0"/>
              <a:t>ระบุรูปทรงและรูปร่างพื้นฐาน (จุด เส้น และรูปหลายเหลี่ยม) ผ่านทาง </a:t>
            </a:r>
            <a:r>
              <a:rPr lang="en-US" dirty="0" smtClean="0"/>
              <a:t>OpenGL</a:t>
            </a:r>
          </a:p>
          <a:p>
            <a:r>
              <a:rPr lang="en-US" dirty="0" smtClean="0"/>
              <a:t>OpenGL </a:t>
            </a:r>
            <a:r>
              <a:rPr lang="th-TH" dirty="0" smtClean="0"/>
              <a:t>จะทำหน้าที่สร้างภาพไว้บน </a:t>
            </a:r>
            <a:r>
              <a:rPr lang="en-US" dirty="0" err="1" smtClean="0"/>
              <a:t>framebuffer</a:t>
            </a:r>
            <a:r>
              <a:rPr lang="en-US" dirty="0" smtClean="0"/>
              <a:t> </a:t>
            </a:r>
            <a:r>
              <a:rPr lang="th-TH" dirty="0" smtClean="0"/>
              <a:t>ให้</a:t>
            </a:r>
          </a:p>
          <a:p>
            <a:r>
              <a:rPr lang="th-TH" dirty="0" smtClean="0"/>
              <a:t>ใช้สร้างโปรแกรมที่มีการตอบสนองต่อผู้ใช้แบบทันทีทันควัน </a:t>
            </a:r>
            <a:r>
              <a:rPr lang="en-US" dirty="0" smtClean="0"/>
              <a:t>(interactive) </a:t>
            </a:r>
            <a:r>
              <a:rPr lang="th-TH" dirty="0" smtClean="0"/>
              <a:t>และโปรแกรมที่มีภาพเคลื่อนไหว</a:t>
            </a:r>
          </a:p>
          <a:p>
            <a:r>
              <a:rPr lang="th-TH" dirty="0" smtClean="0"/>
              <a:t>ทำหน้าที่เดียวกับ </a:t>
            </a:r>
            <a:r>
              <a:rPr lang="en-US" dirty="0" smtClean="0"/>
              <a:t>Direct3D </a:t>
            </a:r>
            <a:r>
              <a:rPr lang="th-TH" dirty="0" smtClean="0"/>
              <a:t>และเป็นคู่แข่งทางการค้ากันอยู่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ในเครื่องคอมของคุณ...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7762" y="1805781"/>
            <a:ext cx="6848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กายวิภาคของโปรแกรมทางคอมพิวเตอร์กราฟฟิกส์</a:t>
            </a:r>
            <a:endParaRPr lang="th-TH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019800" y="3810000"/>
            <a:ext cx="1981200" cy="1600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Direct3D 10</a:t>
            </a:r>
          </a:p>
          <a:p>
            <a:pPr algn="ctr"/>
            <a:endParaRPr lang="en-US" sz="2000">
              <a:solidFill>
                <a:schemeClr val="bg1"/>
              </a:solidFill>
            </a:endParaRPr>
          </a:p>
          <a:p>
            <a:pPr algn="ctr"/>
            <a:endParaRPr lang="en-US" sz="2000">
              <a:solidFill>
                <a:schemeClr val="bg1"/>
              </a:solidFill>
            </a:endParaRPr>
          </a:p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3810000"/>
            <a:ext cx="1981200" cy="1600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OpenGL 2.1</a:t>
            </a:r>
          </a:p>
          <a:p>
            <a:pPr algn="ctr"/>
            <a:endParaRPr lang="en-US" sz="2000">
              <a:solidFill>
                <a:schemeClr val="bg1"/>
              </a:solidFill>
            </a:endParaRPr>
          </a:p>
          <a:p>
            <a:pPr algn="ctr"/>
            <a:endParaRPr lang="en-US" sz="2000">
              <a:solidFill>
                <a:schemeClr val="bg1"/>
              </a:solidFill>
            </a:endParaRPr>
          </a:p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19200" y="4648200"/>
            <a:ext cx="1828800" cy="685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GeForce 8800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3000" y="2971800"/>
            <a:ext cx="19812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VRML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43000" y="2133600"/>
            <a:ext cx="19812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web application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0" y="4648200"/>
            <a:ext cx="1828800" cy="6858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Radeon 9600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9800" y="2971800"/>
            <a:ext cx="19812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Unreal engine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19800" y="2133600"/>
            <a:ext cx="19812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Gears of War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81400" y="4648200"/>
            <a:ext cx="19812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GPU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3810000"/>
            <a:ext cx="19812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graphics API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400" y="2971800"/>
            <a:ext cx="19812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scene graph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81400" y="2133600"/>
            <a:ext cx="19812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application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คำศัพท์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Bitplane</a:t>
            </a:r>
            <a:endParaRPr lang="en-US" dirty="0" smtClean="0"/>
          </a:p>
          <a:p>
            <a:pPr lvl="1"/>
            <a:r>
              <a:rPr lang="th-TH" dirty="0" smtClean="0"/>
              <a:t>เนื้อที่ในหน่วยความจำที่เก็บข้อมูล </a:t>
            </a:r>
            <a:r>
              <a:rPr lang="en-US" dirty="0" smtClean="0"/>
              <a:t>1 </a:t>
            </a:r>
            <a:r>
              <a:rPr lang="th-TH" dirty="0" err="1" smtClean="0"/>
              <a:t>บิท</a:t>
            </a:r>
            <a:r>
              <a:rPr lang="th-TH" dirty="0" smtClean="0"/>
              <a:t>ของทุก</a:t>
            </a:r>
            <a:r>
              <a:rPr lang="th-TH" dirty="0" err="1" smtClean="0"/>
              <a:t>พิกเซล</a:t>
            </a:r>
            <a:r>
              <a:rPr lang="th-TH" dirty="0" smtClean="0"/>
              <a:t>ที่อยู่บนจอภาพ</a:t>
            </a:r>
          </a:p>
          <a:p>
            <a:r>
              <a:rPr lang="en-US" dirty="0" err="1" smtClean="0"/>
              <a:t>Framebuffer</a:t>
            </a:r>
            <a:endParaRPr lang="en-US" dirty="0" smtClean="0"/>
          </a:p>
          <a:p>
            <a:pPr lvl="1"/>
            <a:r>
              <a:rPr lang="en-US" dirty="0" err="1" smtClean="0"/>
              <a:t>Bitplane</a:t>
            </a:r>
            <a:r>
              <a:rPr lang="en-US" dirty="0" smtClean="0"/>
              <a:t> </a:t>
            </a:r>
            <a:r>
              <a:rPr lang="th-TH" dirty="0" smtClean="0"/>
              <a:t>หลายๆ </a:t>
            </a:r>
            <a:r>
              <a:rPr lang="en-US" dirty="0" err="1" smtClean="0"/>
              <a:t>bitplane</a:t>
            </a:r>
            <a:r>
              <a:rPr lang="en-US" dirty="0" smtClean="0"/>
              <a:t> </a:t>
            </a:r>
            <a:r>
              <a:rPr lang="th-TH" dirty="0" smtClean="0"/>
              <a:t>ที่เก็บข้อมูลทั้งหมดที่ใช้ควบคุมหน้าจอ</a:t>
            </a:r>
            <a:endParaRPr lang="en-US" dirty="0" smtClean="0"/>
          </a:p>
          <a:p>
            <a:r>
              <a:rPr lang="en-US" dirty="0" smtClean="0"/>
              <a:t>Buffer</a:t>
            </a:r>
          </a:p>
          <a:p>
            <a:pPr lvl="1"/>
            <a:r>
              <a:rPr lang="en-US" dirty="0" err="1" smtClean="0"/>
              <a:t>Bitplane</a:t>
            </a:r>
            <a:r>
              <a:rPr lang="en-US" dirty="0" smtClean="0"/>
              <a:t> </a:t>
            </a:r>
            <a:r>
              <a:rPr lang="th-TH" dirty="0" smtClean="0"/>
              <a:t>กลุ่มหนึ่งที่ใช้เก็บข้อมูลบางอย่าง</a:t>
            </a:r>
          </a:p>
          <a:p>
            <a:r>
              <a:rPr lang="en-US" dirty="0" smtClean="0"/>
              <a:t>Application Programming Interface (API)</a:t>
            </a:r>
          </a:p>
          <a:p>
            <a:pPr lvl="1"/>
            <a:r>
              <a:rPr lang="th-TH" dirty="0" smtClean="0"/>
              <a:t>ฟังก์ชันและ </a:t>
            </a:r>
            <a:r>
              <a:rPr lang="en-US" dirty="0" smtClean="0"/>
              <a:t>object </a:t>
            </a:r>
            <a:r>
              <a:rPr lang="th-TH" dirty="0" smtClean="0"/>
              <a:t>อื่นๆ ในภาษาระดับสูงที่ให้โปรแกรมประยุกต์ใช้สำหรับติดต่อกับระบบฮาร์ดแวร์หรือซอฟต์แวร์ต่างๆ</a:t>
            </a: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สิ่งที่ </a:t>
            </a:r>
            <a:r>
              <a:rPr lang="en-US" dirty="0" smtClean="0"/>
              <a:t>OpenGL </a:t>
            </a:r>
            <a:r>
              <a:rPr lang="th-TH" dirty="0" smtClean="0"/>
              <a:t>ไม่ทำ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จัดการการติดต่อกับผู้ใช้</a:t>
            </a:r>
          </a:p>
          <a:p>
            <a:r>
              <a:rPr lang="th-TH" dirty="0" smtClean="0"/>
              <a:t>จัดการวินโดวส์</a:t>
            </a:r>
          </a:p>
          <a:p>
            <a:r>
              <a:rPr lang="th-TH" dirty="0" smtClean="0"/>
              <a:t>วาดและจัดการรูปทรงที่ซับซ้อน เช่น รถถัง ต้นไม้ ฯลฯ</a:t>
            </a:r>
          </a:p>
          <a:p>
            <a:pPr lvl="1"/>
            <a:r>
              <a:rPr lang="th-TH" dirty="0" smtClean="0"/>
              <a:t>ถึงแม้ว่าคุณจะสามารถใช้รูปทรงง่ายๆ ของ </a:t>
            </a:r>
            <a:r>
              <a:rPr lang="en-US" dirty="0" smtClean="0"/>
              <a:t>OpenGL </a:t>
            </a:r>
            <a:r>
              <a:rPr lang="th-TH" dirty="0" smtClean="0"/>
              <a:t>สร้างมันได้ก็ตาม</a:t>
            </a:r>
          </a:p>
          <a:p>
            <a:pPr lvl="1"/>
            <a:r>
              <a:rPr lang="th-TH" dirty="0" smtClean="0"/>
              <a:t>ส่วนใหญ่คุณต้องเขียน </a:t>
            </a:r>
            <a:r>
              <a:rPr lang="en-US" dirty="0" smtClean="0"/>
              <a:t>library </a:t>
            </a:r>
            <a:r>
              <a:rPr lang="th-TH" dirty="0" smtClean="0"/>
              <a:t>ขึ้นมาจัดการกับพวกนี้เอง</a:t>
            </a:r>
          </a:p>
          <a:p>
            <a:r>
              <a:rPr lang="th-TH" dirty="0" smtClean="0"/>
              <a:t>จัดการ </a:t>
            </a:r>
            <a:r>
              <a:rPr lang="en-US" dirty="0" err="1" smtClean="0"/>
              <a:t>framebuffer</a:t>
            </a:r>
            <a:endParaRPr lang="en-US" dirty="0" smtClean="0"/>
          </a:p>
          <a:p>
            <a:pPr lvl="1"/>
            <a:r>
              <a:rPr lang="th-TH" dirty="0" smtClean="0"/>
              <a:t>เป็นความรับผิดชอบของคุณที่ต้องเตรียม </a:t>
            </a:r>
            <a:r>
              <a:rPr lang="en-US" dirty="0" err="1" smtClean="0"/>
              <a:t>framebuffer</a:t>
            </a:r>
            <a:r>
              <a:rPr lang="en-US" dirty="0" smtClean="0"/>
              <a:t> </a:t>
            </a:r>
            <a:r>
              <a:rPr lang="th-TH" dirty="0" smtClean="0"/>
              <a:t>ให้ </a:t>
            </a:r>
            <a:r>
              <a:rPr lang="en-US" dirty="0" smtClean="0"/>
              <a:t>OpenGL </a:t>
            </a:r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OpenGL Utility Toolkit</a:t>
            </a:r>
          </a:p>
          <a:p>
            <a:r>
              <a:rPr lang="th-TH" dirty="0" smtClean="0"/>
              <a:t>ใช้สำหรับจัดการการติดต่อกับผู้ใช้และจัดการวินโดวส์</a:t>
            </a:r>
          </a:p>
          <a:p>
            <a:pPr lvl="1"/>
            <a:r>
              <a:rPr lang="th-TH" dirty="0" smtClean="0"/>
              <a:t>ทำสิ่งที่ </a:t>
            </a:r>
            <a:r>
              <a:rPr lang="en-US" dirty="0" smtClean="0"/>
              <a:t>OpenGL </a:t>
            </a:r>
            <a:r>
              <a:rPr lang="th-TH" dirty="0" smtClean="0"/>
              <a:t>ไม่ทำ</a:t>
            </a:r>
          </a:p>
          <a:p>
            <a:r>
              <a:rPr lang="th-TH" dirty="0" smtClean="0"/>
              <a:t>เอาไปใช้เขียนโปรแกรมประยุกต์จริงๆ คงยาก</a:t>
            </a:r>
          </a:p>
          <a:p>
            <a:pPr lvl="1"/>
            <a:r>
              <a:rPr lang="th-TH" dirty="0" smtClean="0"/>
              <a:t>ไม่มี </a:t>
            </a:r>
            <a:r>
              <a:rPr lang="en-US" dirty="0" smtClean="0"/>
              <a:t>GUI</a:t>
            </a:r>
            <a:r>
              <a:rPr lang="th-TH" dirty="0" smtClean="0"/>
              <a:t> </a:t>
            </a:r>
            <a:r>
              <a:rPr lang="en-US" dirty="0" smtClean="0"/>
              <a:t>Widget </a:t>
            </a:r>
            <a:r>
              <a:rPr lang="th-TH" dirty="0" smtClean="0"/>
              <a:t>ให้ใช้เลย</a:t>
            </a:r>
          </a:p>
          <a:p>
            <a:pPr lvl="1"/>
            <a:r>
              <a:rPr lang="th-TH" dirty="0" smtClean="0"/>
              <a:t>ต้องรับข้อมูลจากผู้ใช้ตามที่ </a:t>
            </a:r>
            <a:r>
              <a:rPr lang="en-US" dirty="0" smtClean="0"/>
              <a:t>GLUT </a:t>
            </a:r>
            <a:r>
              <a:rPr lang="th-TH" dirty="0" smtClean="0"/>
              <a:t>กำหนด</a:t>
            </a:r>
          </a:p>
          <a:p>
            <a:r>
              <a:rPr lang="th-TH" dirty="0" smtClean="0"/>
              <a:t>แต่ทำให้การเรียนรู้ </a:t>
            </a:r>
            <a:r>
              <a:rPr lang="en-US" dirty="0" smtClean="0"/>
              <a:t>OpenGL </a:t>
            </a:r>
            <a:r>
              <a:rPr lang="th-TH" dirty="0" smtClean="0"/>
              <a:t>ง่ายขึ้นมาก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th-TH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1500" y="1371600"/>
            <a:ext cx="54102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latin typeface="Courier New" pitchFamily="49" charset="0"/>
              </a:rPr>
              <a:t>// Draw a white square against a black background</a:t>
            </a:r>
          </a:p>
          <a:p>
            <a:endParaRPr lang="en-US" sz="1200" dirty="0">
              <a:latin typeface="Courier New" pitchFamily="49" charset="0"/>
            </a:endParaRPr>
          </a:p>
          <a:p>
            <a:endParaRPr lang="en-US" sz="1200" dirty="0" smtClean="0">
              <a:latin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</a:rPr>
              <a:t>#</a:t>
            </a:r>
            <a:r>
              <a:rPr lang="en-US" sz="1200" dirty="0">
                <a:latin typeface="Courier New" pitchFamily="49" charset="0"/>
              </a:rPr>
              <a:t>include &lt;</a:t>
            </a:r>
            <a:r>
              <a:rPr lang="en-US" sz="1200" dirty="0" err="1">
                <a:latin typeface="Courier New" pitchFamily="49" charset="0"/>
              </a:rPr>
              <a:t>windows.h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r>
              <a:rPr lang="en-US" sz="1200" dirty="0">
                <a:latin typeface="Courier New" pitchFamily="49" charset="0"/>
              </a:rPr>
              <a:t>#include &lt;</a:t>
            </a:r>
            <a:r>
              <a:rPr lang="en-US" sz="1200" dirty="0" err="1">
                <a:latin typeface="Courier New" pitchFamily="49" charset="0"/>
              </a:rPr>
              <a:t>stdio.h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r>
              <a:rPr lang="en-US" sz="1200" dirty="0" smtClean="0">
                <a:latin typeface="Courier New" pitchFamily="49" charset="0"/>
              </a:rPr>
              <a:t>#</a:t>
            </a:r>
            <a:r>
              <a:rPr lang="en-US" sz="1200" dirty="0">
                <a:latin typeface="Courier New" pitchFamily="49" charset="0"/>
              </a:rPr>
              <a:t>include </a:t>
            </a:r>
            <a:r>
              <a:rPr lang="en-US" sz="1200" dirty="0" smtClean="0">
                <a:latin typeface="Courier New" pitchFamily="49" charset="0"/>
              </a:rPr>
              <a:t>“</a:t>
            </a:r>
            <a:r>
              <a:rPr lang="en-US" sz="1200" dirty="0" err="1" smtClean="0">
                <a:latin typeface="Courier New" pitchFamily="49" charset="0"/>
              </a:rPr>
              <a:t>glut.h</a:t>
            </a:r>
            <a:r>
              <a:rPr lang="en-US" sz="1200" smtClean="0">
                <a:latin typeface="Courier New" pitchFamily="49" charset="0"/>
              </a:rPr>
              <a:t>”</a:t>
            </a:r>
            <a:endParaRPr lang="en-US" sz="1200" dirty="0">
              <a:latin typeface="Courier New" pitchFamily="49" charset="0"/>
            </a:endParaRPr>
          </a:p>
          <a:p>
            <a:endParaRPr lang="en-US" sz="1200" dirty="0">
              <a:latin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</a:rPr>
              <a:t>void draw() </a:t>
            </a:r>
            <a:r>
              <a:rPr lang="en-US" sz="1200" dirty="0" smtClean="0">
                <a:latin typeface="Courier New" pitchFamily="49" charset="0"/>
              </a:rPr>
              <a:t>{</a:t>
            </a:r>
          </a:p>
          <a:p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glClearColor</a:t>
            </a:r>
            <a:r>
              <a:rPr lang="en-US" sz="1200" dirty="0" smtClean="0">
                <a:latin typeface="Courier New" pitchFamily="49" charset="0"/>
              </a:rPr>
              <a:t>(0.0, 0.0, 0.0, 0.0)</a:t>
            </a:r>
            <a:endParaRPr lang="en-US" sz="1200" dirty="0">
              <a:latin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glClear</a:t>
            </a:r>
            <a:r>
              <a:rPr lang="en-US" sz="1200" dirty="0">
                <a:latin typeface="Courier New" pitchFamily="49" charset="0"/>
              </a:rPr>
              <a:t>(GL_COLOR_BUFFER_BIT</a:t>
            </a:r>
            <a:r>
              <a:rPr lang="en-US" sz="1200" dirty="0" smtClean="0">
                <a:latin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</a:rPr>
              <a:t>    glColor3f(1.0, 1.0, 1.0);</a:t>
            </a:r>
            <a:endParaRPr lang="en-US" sz="1200" dirty="0">
              <a:latin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glBegin</a:t>
            </a:r>
            <a:r>
              <a:rPr lang="en-US" sz="1200" dirty="0">
                <a:latin typeface="Courier New" pitchFamily="49" charset="0"/>
              </a:rPr>
              <a:t>(GL_POLYGON);</a:t>
            </a: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</a:rPr>
              <a:t>    glVertex3f(-0.5, -0.5, 0.0);</a:t>
            </a:r>
            <a:endParaRPr lang="en-US" sz="1200" dirty="0">
              <a:latin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</a:rPr>
              <a:t>    glVertex3f( 0.5, -0.5, 0.0);</a:t>
            </a:r>
            <a:endParaRPr lang="en-US" sz="1200" dirty="0">
              <a:latin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</a:rPr>
              <a:t>   </a:t>
            </a:r>
            <a:r>
              <a:rPr lang="en-US" sz="1200" dirty="0" smtClean="0">
                <a:latin typeface="Courier New" pitchFamily="49" charset="0"/>
              </a:rPr>
              <a:t>     glVertex3f( 0.5,  0.5, 0.0);</a:t>
            </a:r>
            <a:endParaRPr lang="en-US" sz="1200" dirty="0">
              <a:latin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</a:rPr>
              <a:t>    glVertex3f(-0.5, </a:t>
            </a: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</a:rPr>
              <a:t>0.5, 0.0);</a:t>
            </a:r>
            <a:endParaRPr lang="en-US" sz="1200" dirty="0">
              <a:latin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glEnd</a:t>
            </a:r>
            <a:r>
              <a:rPr lang="en-US" sz="1200" dirty="0">
                <a:latin typeface="Courier New" pitchFamily="49" charset="0"/>
              </a:rPr>
              <a:t>();</a:t>
            </a: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glFlush</a:t>
            </a:r>
            <a:r>
              <a:rPr lang="en-US" sz="1200" dirty="0">
                <a:latin typeface="Courier New" pitchFamily="49" charset="0"/>
              </a:rPr>
              <a:t>();</a:t>
            </a:r>
          </a:p>
          <a:p>
            <a:r>
              <a:rPr lang="en-US" sz="1200" dirty="0">
                <a:latin typeface="Courier New" pitchFamily="49" charset="0"/>
              </a:rPr>
              <a:t>}</a:t>
            </a:r>
          </a:p>
          <a:p>
            <a:endParaRPr lang="en-US" sz="1200" dirty="0">
              <a:latin typeface="Courier New" pitchFamily="49" charset="0"/>
            </a:endParaRPr>
          </a:p>
          <a:p>
            <a:r>
              <a:rPr lang="en-US" sz="1200" dirty="0" err="1">
                <a:latin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</a:rPr>
              <a:t> main(</a:t>
            </a:r>
            <a:r>
              <a:rPr lang="en-US" sz="1200" dirty="0" err="1">
                <a:latin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</a:rPr>
              <a:t>argc</a:t>
            </a:r>
            <a:r>
              <a:rPr lang="en-US" sz="1200" dirty="0">
                <a:latin typeface="Courier New" pitchFamily="49" charset="0"/>
              </a:rPr>
              <a:t>, char** </a:t>
            </a:r>
            <a:r>
              <a:rPr lang="en-US" sz="1200" dirty="0" err="1">
                <a:latin typeface="Courier New" pitchFamily="49" charset="0"/>
              </a:rPr>
              <a:t>argv</a:t>
            </a:r>
            <a:r>
              <a:rPr lang="en-US" sz="1200" dirty="0">
                <a:latin typeface="Courier New" pitchFamily="49" charset="0"/>
              </a:rPr>
              <a:t>) {</a:t>
            </a: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glutInit</a:t>
            </a:r>
            <a:r>
              <a:rPr lang="en-US" sz="1200" dirty="0">
                <a:latin typeface="Courier New" pitchFamily="49" charset="0"/>
              </a:rPr>
              <a:t>(&amp;</a:t>
            </a:r>
            <a:r>
              <a:rPr lang="en-US" sz="1200" dirty="0" err="1">
                <a:latin typeface="Courier New" pitchFamily="49" charset="0"/>
              </a:rPr>
              <a:t>argc</a:t>
            </a:r>
            <a:r>
              <a:rPr lang="en-US" sz="1200" dirty="0">
                <a:latin typeface="Courier New" pitchFamily="49" charset="0"/>
              </a:rPr>
              <a:t>, </a:t>
            </a:r>
            <a:r>
              <a:rPr lang="en-US" sz="1200" dirty="0" err="1">
                <a:latin typeface="Courier New" pitchFamily="49" charset="0"/>
              </a:rPr>
              <a:t>argv</a:t>
            </a:r>
            <a:r>
              <a:rPr lang="en-US" sz="1200" dirty="0">
                <a:latin typeface="Courier New" pitchFamily="49" charset="0"/>
              </a:rPr>
              <a:t>);</a:t>
            </a: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glutInitDisplayMode</a:t>
            </a:r>
            <a:r>
              <a:rPr lang="en-US" sz="1200" dirty="0">
                <a:latin typeface="Courier New" pitchFamily="49" charset="0"/>
              </a:rPr>
              <a:t>(GLUT_SINGLE | GLUT_RGBA);</a:t>
            </a: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glutCreateWindow</a:t>
            </a:r>
            <a:r>
              <a:rPr lang="en-US" sz="1200" dirty="0">
                <a:latin typeface="Courier New" pitchFamily="49" charset="0"/>
              </a:rPr>
              <a:t>("</a:t>
            </a:r>
            <a:r>
              <a:rPr lang="en-US" sz="1200" dirty="0" err="1">
                <a:latin typeface="Courier New" pitchFamily="49" charset="0"/>
              </a:rPr>
              <a:t>whitesquare</a:t>
            </a:r>
            <a:r>
              <a:rPr lang="en-US" sz="1200" dirty="0">
                <a:latin typeface="Courier New" pitchFamily="49" charset="0"/>
              </a:rPr>
              <a:t>");</a:t>
            </a: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glutDisplayFunc</a:t>
            </a:r>
            <a:r>
              <a:rPr lang="en-US" sz="1200" dirty="0">
                <a:latin typeface="Courier New" pitchFamily="49" charset="0"/>
              </a:rPr>
              <a:t>(draw);</a:t>
            </a:r>
          </a:p>
          <a:p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dirty="0" err="1">
                <a:latin typeface="Courier New" pitchFamily="49" charset="0"/>
              </a:rPr>
              <a:t>glutMainLoop</a:t>
            </a:r>
            <a:r>
              <a:rPr lang="en-US" sz="1200" dirty="0">
                <a:latin typeface="Courier New" pitchFamily="49" charset="0"/>
              </a:rPr>
              <a:t>();</a:t>
            </a:r>
          </a:p>
          <a:p>
            <a:r>
              <a:rPr lang="en-US" sz="1200" dirty="0">
                <a:latin typeface="Courier New" pitchFamily="49" charset="0"/>
              </a:rPr>
              <a:t>}</a:t>
            </a:r>
          </a:p>
          <a:p>
            <a:pPr>
              <a:spcBef>
                <a:spcPct val="50000"/>
              </a:spcBef>
            </a:pPr>
            <a:endParaRPr lang="en-US" sz="1200" dirty="0">
              <a:latin typeface="Courier New" pitchFamily="49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65100" y="2895600"/>
            <a:ext cx="1600200" cy="1828800"/>
            <a:chOff x="144" y="1680"/>
            <a:chExt cx="1008" cy="1152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44" y="2126"/>
              <a:ext cx="76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/>
                <a:t>OpenGL</a:t>
              </a:r>
            </a:p>
          </p:txBody>
        </p:sp>
        <p:sp>
          <p:nvSpPr>
            <p:cNvPr id="7" name="AutoShape 8"/>
            <p:cNvSpPr>
              <a:spLocks/>
            </p:cNvSpPr>
            <p:nvPr/>
          </p:nvSpPr>
          <p:spPr bwMode="auto">
            <a:xfrm>
              <a:off x="960" y="1680"/>
              <a:ext cx="192" cy="1152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165100" y="5257800"/>
            <a:ext cx="1600200" cy="914400"/>
            <a:chOff x="144" y="3168"/>
            <a:chExt cx="1008" cy="576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44" y="3333"/>
              <a:ext cx="76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/>
                <a:t>GLUT</a:t>
              </a:r>
            </a:p>
          </p:txBody>
        </p:sp>
        <p:sp>
          <p:nvSpPr>
            <p:cNvPr id="10" name="AutoShape 10"/>
            <p:cNvSpPr>
              <a:spLocks/>
            </p:cNvSpPr>
            <p:nvPr/>
          </p:nvSpPr>
          <p:spPr bwMode="auto">
            <a:xfrm>
              <a:off x="960" y="3168"/>
              <a:ext cx="192" cy="576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11" name="Picture 13" descr="whitesquare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267200"/>
            <a:ext cx="2146300" cy="2286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เฉพาะส่วนของ </a:t>
            </a:r>
            <a:r>
              <a:rPr lang="en-US" dirty="0" smtClean="0"/>
              <a:t>OpenGL</a:t>
            </a:r>
            <a:endParaRPr lang="th-TH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077200" cy="31700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 smtClean="0">
                <a:latin typeface="Courier New" pitchFamily="49" charset="0"/>
              </a:rPr>
              <a:t>glClearColor</a:t>
            </a:r>
            <a:r>
              <a:rPr lang="en-US" sz="2000" dirty="0" smtClean="0">
                <a:latin typeface="Courier New" pitchFamily="49" charset="0"/>
              </a:rPr>
              <a:t>(0.0, 0.0, 0.0, 0.0)</a:t>
            </a:r>
          </a:p>
          <a:p>
            <a:r>
              <a:rPr lang="en-US" sz="2000" dirty="0" err="1" smtClean="0">
                <a:latin typeface="Courier New" pitchFamily="49" charset="0"/>
              </a:rPr>
              <a:t>glClear</a:t>
            </a:r>
            <a:r>
              <a:rPr lang="en-US" sz="2000" dirty="0" smtClean="0">
                <a:latin typeface="Courier New" pitchFamily="49" charset="0"/>
              </a:rPr>
              <a:t>(GL_COLOR_BUFFER_BIT);</a:t>
            </a:r>
          </a:p>
          <a:p>
            <a:r>
              <a:rPr lang="en-US" sz="2000" dirty="0" smtClean="0">
                <a:latin typeface="Courier New" pitchFamily="49" charset="0"/>
              </a:rPr>
              <a:t>glColor3f(1.0, 1.0, 1.0);</a:t>
            </a:r>
          </a:p>
          <a:p>
            <a:r>
              <a:rPr lang="en-US" sz="2000" dirty="0" err="1" smtClean="0">
                <a:latin typeface="Courier New" pitchFamily="49" charset="0"/>
              </a:rPr>
              <a:t>glBegin</a:t>
            </a:r>
            <a:r>
              <a:rPr lang="en-US" sz="2000" dirty="0" smtClean="0">
                <a:latin typeface="Courier New" pitchFamily="49" charset="0"/>
              </a:rPr>
              <a:t>(GL_POLYGON);</a:t>
            </a:r>
          </a:p>
          <a:p>
            <a:r>
              <a:rPr lang="en-US" sz="2000" dirty="0" smtClean="0">
                <a:latin typeface="Courier New" pitchFamily="49" charset="0"/>
              </a:rPr>
              <a:t>  glVertex3f(-0.5, -0.5, 0.0);</a:t>
            </a:r>
          </a:p>
          <a:p>
            <a:r>
              <a:rPr lang="en-US" sz="2000" dirty="0" smtClean="0">
                <a:latin typeface="Courier New" pitchFamily="49" charset="0"/>
              </a:rPr>
              <a:t>  glVertex3f( 0.5, -0.5, 0.0);</a:t>
            </a:r>
          </a:p>
          <a:p>
            <a:r>
              <a:rPr lang="en-US" sz="2000" dirty="0" smtClean="0">
                <a:latin typeface="Courier New" pitchFamily="49" charset="0"/>
              </a:rPr>
              <a:t>  glVertex3f( 0.5,  0.5, 0.0);</a:t>
            </a:r>
          </a:p>
          <a:p>
            <a:r>
              <a:rPr lang="en-US" sz="2000" dirty="0" smtClean="0">
                <a:latin typeface="Courier New" pitchFamily="49" charset="0"/>
              </a:rPr>
              <a:t>  glVertex3f(-0.5,  0.5, 0.0);</a:t>
            </a:r>
          </a:p>
          <a:p>
            <a:r>
              <a:rPr lang="en-US" sz="2000" dirty="0" err="1" smtClean="0">
                <a:latin typeface="Courier New" pitchFamily="49" charset="0"/>
              </a:rPr>
              <a:t>glEnd</a:t>
            </a:r>
            <a:r>
              <a:rPr lang="en-US" sz="2000" dirty="0" smtClean="0">
                <a:latin typeface="Courier New" pitchFamily="49" charset="0"/>
              </a:rPr>
              <a:t>();</a:t>
            </a:r>
          </a:p>
          <a:p>
            <a:r>
              <a:rPr lang="en-US" sz="2000" dirty="0" err="1" smtClean="0">
                <a:latin typeface="Courier New" pitchFamily="49" charset="0"/>
              </a:rPr>
              <a:t>glFlush</a:t>
            </a:r>
            <a:r>
              <a:rPr lang="en-US" sz="2000" dirty="0" smtClean="0">
                <a:latin typeface="Courier New" pitchFamily="49" charset="0"/>
              </a:rPr>
              <a:t>();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ทีละคำสั่ง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glClearColor</a:t>
            </a:r>
            <a:r>
              <a:rPr lang="en-US" dirty="0" smtClean="0"/>
              <a:t>(0.0, 0.0, 0.0, 0.0)</a:t>
            </a:r>
          </a:p>
          <a:p>
            <a:pPr lvl="1"/>
            <a:r>
              <a:rPr lang="th-TH" dirty="0" smtClean="0"/>
              <a:t>เปลี่ยนสีที่จะใช้ล้างหน้าจอเป็นสีดำ</a:t>
            </a:r>
            <a:endParaRPr lang="en-US" dirty="0" smtClean="0"/>
          </a:p>
          <a:p>
            <a:r>
              <a:rPr lang="en-US" dirty="0" err="1" smtClean="0"/>
              <a:t>glClear</a:t>
            </a:r>
            <a:r>
              <a:rPr lang="en-US" dirty="0" smtClean="0"/>
              <a:t>(GL_COLOR_BUFFER_BIT)</a:t>
            </a:r>
          </a:p>
          <a:p>
            <a:pPr lvl="1"/>
            <a:r>
              <a:rPr lang="th-TH" dirty="0" smtClean="0"/>
              <a:t>ล้าง </a:t>
            </a:r>
            <a:r>
              <a:rPr lang="en-US" dirty="0" err="1" smtClean="0"/>
              <a:t>bitplane</a:t>
            </a:r>
            <a:r>
              <a:rPr lang="en-US" dirty="0" smtClean="0"/>
              <a:t> </a:t>
            </a:r>
            <a:r>
              <a:rPr lang="th-TH" dirty="0" smtClean="0"/>
              <a:t>ที่เก็บสีด้วยสีทีกำหนดใน </a:t>
            </a:r>
            <a:r>
              <a:rPr lang="en-US" dirty="0" err="1" smtClean="0"/>
              <a:t>glClearColor</a:t>
            </a:r>
            <a:endParaRPr lang="en-US" dirty="0" smtClean="0"/>
          </a:p>
          <a:p>
            <a:r>
              <a:rPr lang="en-US" dirty="0" smtClean="0"/>
              <a:t>glColor3f(1.0, 1.0, 1.0)</a:t>
            </a:r>
          </a:p>
          <a:p>
            <a:pPr lvl="1"/>
            <a:r>
              <a:rPr lang="th-TH" dirty="0" smtClean="0"/>
              <a:t>เปลี่ยนสีเป็นสีขาว</a:t>
            </a:r>
          </a:p>
          <a:p>
            <a:pPr lvl="1"/>
            <a:r>
              <a:rPr lang="th-TH" dirty="0" smtClean="0"/>
              <a:t>จุดที่วาดต่อจากนี้ไปจะเป็นสีขาว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ทีละคำสั่ง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glBegin</a:t>
            </a:r>
            <a:r>
              <a:rPr lang="en-US" dirty="0" smtClean="0"/>
              <a:t>(GL_POLYGON)</a:t>
            </a:r>
          </a:p>
          <a:p>
            <a:pPr lvl="1"/>
            <a:r>
              <a:rPr lang="th-TH" dirty="0" smtClean="0"/>
              <a:t>บอกว่าต่อไปเราจะวาดรูปหลายเหลี่ยม</a:t>
            </a:r>
          </a:p>
          <a:p>
            <a:r>
              <a:rPr lang="en-US" dirty="0" smtClean="0"/>
              <a:t>glVertex3f(x, y, z)</a:t>
            </a:r>
          </a:p>
          <a:p>
            <a:pPr lvl="1"/>
            <a:r>
              <a:rPr lang="th-TH" dirty="0" smtClean="0"/>
              <a:t>กำหนดจุด</a:t>
            </a:r>
          </a:p>
          <a:p>
            <a:r>
              <a:rPr lang="en-US" dirty="0" err="1" smtClean="0"/>
              <a:t>glEnd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บอกว่าสิ่งที่เริ่มไปตั้งแต่ </a:t>
            </a:r>
            <a:r>
              <a:rPr lang="en-US" dirty="0" err="1" smtClean="0"/>
              <a:t>glBegin</a:t>
            </a:r>
            <a:r>
              <a:rPr lang="en-US" dirty="0" smtClean="0"/>
              <a:t> </a:t>
            </a:r>
            <a:r>
              <a:rPr lang="th-TH" dirty="0" smtClean="0"/>
              <a:t>ที่แล้วได้เสร็จสิ้นแล้ว</a:t>
            </a:r>
          </a:p>
          <a:p>
            <a:pPr lvl="1"/>
            <a:r>
              <a:rPr lang="th-TH" dirty="0" smtClean="0"/>
              <a:t>ในที่นี้คือบอกว่ากำหนดรูปหลายเหลี่ยมเสร็จแล้ว</a:t>
            </a:r>
          </a:p>
          <a:p>
            <a:r>
              <a:rPr lang="en-US" dirty="0" err="1" smtClean="0"/>
              <a:t>glFlush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ทำให้คำสั่ง </a:t>
            </a:r>
            <a:r>
              <a:rPr lang="en-US" dirty="0" smtClean="0"/>
              <a:t>OpenGL </a:t>
            </a:r>
            <a:r>
              <a:rPr lang="th-TH" dirty="0" smtClean="0"/>
              <a:t>ที่เคยสั่งมาถูกนำไปปฏิบัติงาน แทนที่จะถูกเก็บไว้ในหน่วยความจำเพื่อรอคำสั่งอื่น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คำสั่ง </a:t>
            </a:r>
            <a:r>
              <a:rPr lang="en-US" dirty="0" smtClean="0"/>
              <a:t>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ขึ้นต้นด้วย </a:t>
            </a:r>
            <a:r>
              <a:rPr lang="en-US" dirty="0" err="1" smtClean="0"/>
              <a:t>gl</a:t>
            </a:r>
            <a:endParaRPr lang="en-US" dirty="0" smtClean="0"/>
          </a:p>
          <a:p>
            <a:r>
              <a:rPr lang="th-TH" dirty="0" smtClean="0"/>
              <a:t>ตามด้วยชื่อคำสั่ง</a:t>
            </a:r>
            <a:r>
              <a:rPr lang="en-US" dirty="0" smtClean="0"/>
              <a:t> </a:t>
            </a:r>
            <a:r>
              <a:rPr lang="th-TH" dirty="0" smtClean="0"/>
              <a:t>เช่น </a:t>
            </a:r>
            <a:r>
              <a:rPr lang="en-US" dirty="0" smtClean="0"/>
              <a:t>Vertex </a:t>
            </a:r>
            <a:r>
              <a:rPr lang="th-TH" dirty="0" smtClean="0"/>
              <a:t>หรือ </a:t>
            </a:r>
            <a:r>
              <a:rPr lang="en-US" dirty="0" smtClean="0"/>
              <a:t>Color</a:t>
            </a:r>
            <a:endParaRPr lang="th-TH" dirty="0" smtClean="0"/>
          </a:p>
          <a:p>
            <a:r>
              <a:rPr lang="th-TH" dirty="0" smtClean="0"/>
              <a:t>บางคำสั่งอาจมี</a:t>
            </a:r>
            <a:r>
              <a:rPr lang="th-TH" i="1" dirty="0" smtClean="0"/>
              <a:t>จำนวนและชนิด</a:t>
            </a:r>
            <a:r>
              <a:rPr lang="th-TH" dirty="0" smtClean="0"/>
              <a:t>ของ </a:t>
            </a:r>
            <a:r>
              <a:rPr lang="en-US" dirty="0" smtClean="0"/>
              <a:t>argument</a:t>
            </a:r>
          </a:p>
          <a:p>
            <a:pPr lvl="1"/>
            <a:r>
              <a:rPr lang="en-US" dirty="0" smtClean="0"/>
              <a:t>3f </a:t>
            </a:r>
            <a:r>
              <a:rPr lang="th-TH" dirty="0" smtClean="0"/>
              <a:t>บอกว่าต้องการ </a:t>
            </a:r>
            <a:r>
              <a:rPr lang="en-US" dirty="0" smtClean="0"/>
              <a:t>argument </a:t>
            </a:r>
            <a:r>
              <a:rPr lang="th-TH" dirty="0" smtClean="0"/>
              <a:t>เป็น </a:t>
            </a:r>
            <a:r>
              <a:rPr lang="en-US" dirty="0" smtClean="0"/>
              <a:t>float 3 </a:t>
            </a:r>
            <a:r>
              <a:rPr lang="th-TH" dirty="0" smtClean="0"/>
              <a:t>ตัว</a:t>
            </a:r>
            <a:endParaRPr lang="en-US" dirty="0" smtClean="0"/>
          </a:p>
          <a:p>
            <a:pPr lvl="2"/>
            <a:r>
              <a:rPr lang="en-US" dirty="0" smtClean="0"/>
              <a:t>glVertex3f(1.0f, 3.0f, 4.0f);</a:t>
            </a:r>
            <a:endParaRPr lang="th-TH" dirty="0" smtClean="0"/>
          </a:p>
          <a:p>
            <a:pPr lvl="1"/>
            <a:r>
              <a:rPr lang="en-US" dirty="0" smtClean="0"/>
              <a:t>2i </a:t>
            </a:r>
            <a:r>
              <a:rPr lang="th-TH" dirty="0" smtClean="0"/>
              <a:t>บอกว่าต้องการ </a:t>
            </a:r>
            <a:r>
              <a:rPr lang="en-US" dirty="0" smtClean="0"/>
              <a:t>argument </a:t>
            </a:r>
            <a:r>
              <a:rPr lang="th-TH" dirty="0" smtClean="0"/>
              <a:t>เป็น </a:t>
            </a:r>
            <a:r>
              <a:rPr lang="en-US" dirty="0" err="1" smtClean="0"/>
              <a:t>int</a:t>
            </a:r>
            <a:r>
              <a:rPr lang="en-US" dirty="0" smtClean="0"/>
              <a:t> 2 </a:t>
            </a:r>
            <a:r>
              <a:rPr lang="th-TH" dirty="0" smtClean="0"/>
              <a:t>ตัว</a:t>
            </a:r>
          </a:p>
          <a:p>
            <a:pPr lvl="2"/>
            <a:r>
              <a:rPr lang="en-US" dirty="0" smtClean="0"/>
              <a:t>glVertex2i(-1, 5);</a:t>
            </a:r>
          </a:p>
          <a:p>
            <a:pPr lvl="1"/>
            <a:r>
              <a:rPr lang="en-US" dirty="0" smtClean="0"/>
              <a:t>3fv </a:t>
            </a:r>
            <a:r>
              <a:rPr lang="th-TH" dirty="0" smtClean="0"/>
              <a:t>บอกว่าต้องการ </a:t>
            </a:r>
            <a:r>
              <a:rPr lang="en-US" dirty="0" smtClean="0"/>
              <a:t>argument </a:t>
            </a:r>
            <a:r>
              <a:rPr lang="th-TH" dirty="0" smtClean="0"/>
              <a:t>เป็น </a:t>
            </a:r>
            <a:r>
              <a:rPr lang="en-US" dirty="0" smtClean="0"/>
              <a:t>pointer </a:t>
            </a:r>
            <a:r>
              <a:rPr lang="th-TH" dirty="0" smtClean="0"/>
              <a:t>ไปยัง </a:t>
            </a:r>
            <a:r>
              <a:rPr lang="en-US" dirty="0" smtClean="0"/>
              <a:t>float 3 </a:t>
            </a:r>
            <a:r>
              <a:rPr lang="th-TH" dirty="0" smtClean="0"/>
              <a:t>ตัว</a:t>
            </a:r>
          </a:p>
          <a:p>
            <a:pPr lvl="2"/>
            <a:r>
              <a:rPr lang="en-US" dirty="0" smtClean="0"/>
              <a:t>float </a:t>
            </a:r>
            <a:r>
              <a:rPr lang="en-US" dirty="0" err="1" smtClean="0"/>
              <a:t>colorArray</a:t>
            </a:r>
            <a:r>
              <a:rPr lang="en-US" dirty="0" smtClean="0"/>
              <a:t>[] = {1.0f, 0.0f, 0.0f}</a:t>
            </a:r>
          </a:p>
          <a:p>
            <a:pPr lvl="2"/>
            <a:r>
              <a:rPr lang="en-US" dirty="0" smtClean="0"/>
              <a:t>glColor3fv(</a:t>
            </a:r>
            <a:r>
              <a:rPr lang="en-US" dirty="0" err="1" smtClean="0"/>
              <a:t>colorArray</a:t>
            </a:r>
            <a:r>
              <a:rPr lang="en-US" dirty="0" smtClean="0"/>
              <a:t>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ชนิดของ </a:t>
            </a:r>
            <a:r>
              <a:rPr lang="en-US" dirty="0" smtClean="0"/>
              <a:t>argument </a:t>
            </a:r>
            <a:r>
              <a:rPr lang="th-TH" dirty="0" smtClean="0"/>
              <a:t>ในชื่อคำสั่ง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772398" cy="48542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2000"/>
                <a:gridCol w="2209800"/>
                <a:gridCol w="2857498"/>
                <a:gridCol w="1943100"/>
              </a:tblGrid>
              <a:tr h="7885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Suffix</a:t>
                      </a:r>
                      <a:endParaRPr lang="en-US" sz="2000" b="1" dirty="0"/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Data Type</a:t>
                      </a:r>
                      <a:endParaRPr lang="en-US" sz="2000" b="1" dirty="0"/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Typical Corresponding </a:t>
                      </a:r>
                      <a:r>
                        <a:rPr lang="th-TH" sz="2000" dirty="0" smtClean="0"/>
                        <a:t/>
                      </a:r>
                      <a:br>
                        <a:rPr lang="th-TH" sz="2000" dirty="0" smtClean="0"/>
                      </a:br>
                      <a:r>
                        <a:rPr lang="en-US" sz="2000" dirty="0" smtClean="0"/>
                        <a:t>C-Language </a:t>
                      </a:r>
                      <a:r>
                        <a:rPr lang="en-US" sz="2000" dirty="0"/>
                        <a:t>Type</a:t>
                      </a:r>
                      <a:endParaRPr lang="en-US" sz="2000" b="1" dirty="0"/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OpenGL Type Definition</a:t>
                      </a:r>
                      <a:endParaRPr lang="en-US" sz="2000" b="1" dirty="0"/>
                    </a:p>
                  </a:txBody>
                  <a:tcPr marL="32405" marR="32405" marT="16203" marB="16203"/>
                </a:tc>
              </a:tr>
              <a:tr h="3348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8-bit integer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signed char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GLbyte</a:t>
                      </a:r>
                    </a:p>
                  </a:txBody>
                  <a:tcPr marL="32405" marR="32405" marT="16203" marB="16203"/>
                </a:tc>
              </a:tr>
              <a:tr h="3348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16-bit integer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short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GLshort</a:t>
                      </a:r>
                    </a:p>
                  </a:txBody>
                  <a:tcPr marL="32405" marR="32405" marT="16203" marB="16203"/>
                </a:tc>
              </a:tr>
              <a:tr h="3348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</a:t>
                      </a:r>
                      <a:endParaRPr lang="en-US" sz="2000" dirty="0"/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32-bit integer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long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GLint, GLsizei</a:t>
                      </a:r>
                    </a:p>
                  </a:txBody>
                  <a:tcPr marL="32405" marR="32405" marT="16203" marB="16203"/>
                </a:tc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32-bit floating-point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float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GLfloat, GLclampf</a:t>
                      </a:r>
                    </a:p>
                  </a:txBody>
                  <a:tcPr marL="32405" marR="32405" marT="16203" marB="16203"/>
                </a:tc>
              </a:tr>
              <a:tr h="637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64-bit floating-point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double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/>
                        <a:t>GLdouble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GLclampd</a:t>
                      </a:r>
                      <a:endParaRPr lang="en-US" sz="2000" dirty="0"/>
                    </a:p>
                  </a:txBody>
                  <a:tcPr marL="32405" marR="32405" marT="16203" marB="16203"/>
                </a:tc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ub</a:t>
                      </a:r>
                      <a:endParaRPr lang="en-US" sz="2000" dirty="0"/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8-bit unsigned integer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unsigned char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/>
                        <a:t>GLubyte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GLboolean</a:t>
                      </a:r>
                      <a:endParaRPr lang="en-US" sz="2000" dirty="0"/>
                    </a:p>
                  </a:txBody>
                  <a:tcPr marL="32405" marR="32405" marT="16203" marB="16203"/>
                </a:tc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16-bit unsigned integer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unsigned short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/>
                        <a:t>GLushort</a:t>
                      </a:r>
                      <a:endParaRPr lang="en-US" sz="2000" dirty="0"/>
                    </a:p>
                  </a:txBody>
                  <a:tcPr marL="32405" marR="32405" marT="16203" marB="16203"/>
                </a:tc>
              </a:tr>
              <a:tr h="637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ui</a:t>
                      </a:r>
                      <a:endParaRPr lang="en-US" sz="2000" dirty="0"/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32-bit unsigned integer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unsigned long</a:t>
                      </a:r>
                    </a:p>
                  </a:txBody>
                  <a:tcPr marL="32405" marR="32405" marT="16203" marB="162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/>
                        <a:t>GLuint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GLenum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GLbitfield</a:t>
                      </a:r>
                      <a:endParaRPr lang="en-US" sz="2000" dirty="0"/>
                    </a:p>
                  </a:txBody>
                  <a:tcPr marL="32405" marR="32405" marT="16203" marB="16203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รูปที่แล้วมีอะไรบ้าง</a:t>
            </a:r>
            <a:r>
              <a:rPr lang="en-US" dirty="0" smtClean="0"/>
              <a:t>?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CPU, Memory, Bus</a:t>
            </a:r>
            <a:endParaRPr lang="th-TH" dirty="0" smtClean="0"/>
          </a:p>
          <a:p>
            <a:pPr lvl="1"/>
            <a:r>
              <a:rPr lang="th-TH" dirty="0" smtClean="0"/>
              <a:t>เรารู้ดีอยู่แล้วว่ามันทำอะไร</a:t>
            </a:r>
          </a:p>
          <a:p>
            <a:r>
              <a:rPr lang="en-US" dirty="0" smtClean="0"/>
              <a:t>GPU</a:t>
            </a:r>
          </a:p>
          <a:p>
            <a:pPr lvl="1"/>
            <a:r>
              <a:rPr lang="th-TH" dirty="0" smtClean="0"/>
              <a:t>ทำงานเกี่ยวกับ</a:t>
            </a:r>
            <a:r>
              <a:rPr lang="th-TH" dirty="0" err="1" smtClean="0"/>
              <a:t>กราฟิกส์</a:t>
            </a:r>
            <a:endParaRPr lang="th-TH" dirty="0" smtClean="0"/>
          </a:p>
          <a:p>
            <a:pPr lvl="1"/>
            <a:r>
              <a:rPr lang="th-TH" dirty="0" smtClean="0"/>
              <a:t>ข้อมูลเข้า</a:t>
            </a:r>
          </a:p>
          <a:p>
            <a:pPr lvl="2"/>
            <a:r>
              <a:rPr lang="th-TH" dirty="0" smtClean="0"/>
              <a:t>โมเดลรูปทรง (ตำแหน่งของจุด ความเชื่อมโยงกันของจุด และสีของจุด)</a:t>
            </a:r>
          </a:p>
          <a:p>
            <a:pPr lvl="2"/>
            <a:r>
              <a:rPr lang="th-TH" dirty="0" smtClean="0"/>
              <a:t>จิตรกรรมฝาผนัง</a:t>
            </a:r>
          </a:p>
          <a:p>
            <a:pPr lvl="1"/>
            <a:r>
              <a:rPr lang="th-TH" dirty="0" smtClean="0"/>
              <a:t>ข้อมูลออก</a:t>
            </a:r>
          </a:p>
          <a:p>
            <a:pPr lvl="2"/>
            <a:r>
              <a:rPr lang="th-TH" dirty="0" smtClean="0"/>
              <a:t>รูปบนหน้าจอ</a:t>
            </a:r>
            <a:endParaRPr lang="th-T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OpenGL </a:t>
            </a:r>
            <a:r>
              <a:rPr lang="th-TH" dirty="0" smtClean="0"/>
              <a:t>เป็น </a:t>
            </a:r>
            <a:r>
              <a:rPr lang="en-US" dirty="0" smtClean="0"/>
              <a:t>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OpenGL </a:t>
            </a:r>
            <a:r>
              <a:rPr lang="th-TH" dirty="0" smtClean="0"/>
              <a:t>จะจำค่าต่างๆ ที่ผู้ใช้กำหนดได้เอาไว้</a:t>
            </a:r>
          </a:p>
          <a:p>
            <a:r>
              <a:rPr lang="th-TH" dirty="0" smtClean="0"/>
              <a:t>เมื่อผู้ใช้กำหนดค่า ค่านั้นจะถูกใช้ต่อไปเรื่อยๆ จนกว่าจะเปลี่ยน</a:t>
            </a:r>
          </a:p>
          <a:p>
            <a:r>
              <a:rPr lang="th-TH" dirty="0" smtClean="0"/>
              <a:t>ค่าที่จำไว้ เช่น</a:t>
            </a:r>
          </a:p>
          <a:p>
            <a:pPr lvl="1"/>
            <a:r>
              <a:rPr lang="th-TH" dirty="0" smtClean="0"/>
              <a:t>สีที่ใช้ล้างหน้าจอ</a:t>
            </a:r>
          </a:p>
          <a:p>
            <a:pPr lvl="1"/>
            <a:r>
              <a:rPr lang="th-TH" dirty="0" smtClean="0"/>
              <a:t>สีของจุด</a:t>
            </a:r>
          </a:p>
          <a:p>
            <a:pPr lvl="1"/>
            <a:r>
              <a:rPr lang="th-TH" dirty="0" smtClean="0"/>
              <a:t>ทิศทางและตำแหน่งของกล้องถ่ายรูป</a:t>
            </a:r>
          </a:p>
          <a:p>
            <a:r>
              <a:rPr lang="th-TH" dirty="0" smtClean="0"/>
              <a:t>ยกตัวอย่างเช่น เวลาเราเรียก </a:t>
            </a:r>
            <a:r>
              <a:rPr lang="en-US" dirty="0" smtClean="0"/>
              <a:t>glColor3f(1,1,1) </a:t>
            </a:r>
            <a:r>
              <a:rPr lang="th-TH" dirty="0" smtClean="0"/>
              <a:t>แล้วสีของจุดที่กำหนดด้วย </a:t>
            </a:r>
            <a:r>
              <a:rPr lang="en-US" dirty="0" err="1" smtClean="0"/>
              <a:t>glVertex</a:t>
            </a:r>
            <a:r>
              <a:rPr lang="en-US" dirty="0" smtClean="0"/>
              <a:t> </a:t>
            </a:r>
            <a:r>
              <a:rPr lang="th-TH" dirty="0" smtClean="0"/>
              <a:t>จะเป็นสีขาวไปจนกว่าจะเรียก </a:t>
            </a:r>
            <a:r>
              <a:rPr lang="en-US" dirty="0" err="1" smtClean="0"/>
              <a:t>glColor</a:t>
            </a:r>
            <a:r>
              <a:rPr lang="en-US" dirty="0" smtClean="0"/>
              <a:t> </a:t>
            </a:r>
            <a:r>
              <a:rPr lang="th-TH" dirty="0" smtClean="0"/>
              <a:t>ใหม่อีกครั้ง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ซอฟต์แวร์ที่เราจะใช้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Microsoft Visual C++ Express 2008</a:t>
            </a:r>
          </a:p>
          <a:p>
            <a:pPr lvl="1"/>
            <a:r>
              <a:rPr lang="en-US" dirty="0" smtClean="0">
                <a:hlinkClick r:id="rId3"/>
              </a:rPr>
              <a:t>http://www.microsoft.com/express</a:t>
            </a:r>
            <a:endParaRPr lang="en-US" dirty="0" smtClean="0"/>
          </a:p>
          <a:p>
            <a:r>
              <a:rPr lang="en-US" dirty="0" smtClean="0"/>
              <a:t>GLUT </a:t>
            </a:r>
            <a:r>
              <a:rPr lang="en-US" dirty="0" smtClean="0"/>
              <a:t>for Win32</a:t>
            </a:r>
          </a:p>
          <a:p>
            <a:pPr lvl="1"/>
            <a:r>
              <a:rPr lang="en-US" dirty="0" smtClean="0">
                <a:hlinkClick r:id="rId4"/>
              </a:rPr>
              <a:t>http://www.xmission.com/~</a:t>
            </a:r>
            <a:r>
              <a:rPr lang="en-US" dirty="0" smtClean="0">
                <a:hlinkClick r:id="rId4"/>
              </a:rPr>
              <a:t>nate/glut.html</a:t>
            </a:r>
            <a:endParaRPr lang="th-TH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OpenGL </a:t>
            </a:r>
            <a:r>
              <a:rPr lang="th-TH" dirty="0" smtClean="0"/>
              <a:t>และ </a:t>
            </a:r>
            <a:r>
              <a:rPr lang="en-US" dirty="0" smtClean="0"/>
              <a:t>GLUT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เวลาใช้ </a:t>
            </a:r>
            <a:r>
              <a:rPr lang="en-US" dirty="0" smtClean="0"/>
              <a:t>OpenGL </a:t>
            </a:r>
            <a:r>
              <a:rPr lang="th-TH" dirty="0" smtClean="0"/>
              <a:t>ต้องมีการ </a:t>
            </a:r>
            <a:r>
              <a:rPr lang="en-US" dirty="0" smtClean="0"/>
              <a:t>include header </a:t>
            </a:r>
            <a:r>
              <a:rPr lang="th-TH" dirty="0" smtClean="0"/>
              <a:t>ต่อไปนี้</a:t>
            </a:r>
          </a:p>
          <a:p>
            <a:pPr lvl="1"/>
            <a:r>
              <a:rPr lang="en-US" dirty="0" smtClean="0"/>
              <a:t>#include &lt;GL/</a:t>
            </a:r>
            <a:r>
              <a:rPr lang="en-US" dirty="0" err="1" smtClean="0"/>
              <a:t>gl.h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#include &lt;GL/</a:t>
            </a:r>
            <a:r>
              <a:rPr lang="en-US" dirty="0" err="1" smtClean="0"/>
              <a:t>glu.h</a:t>
            </a:r>
            <a:r>
              <a:rPr lang="en-US" dirty="0" smtClean="0"/>
              <a:t>&gt;</a:t>
            </a:r>
          </a:p>
          <a:p>
            <a:r>
              <a:rPr lang="th-TH" dirty="0" smtClean="0"/>
              <a:t>เวลาใช้ </a:t>
            </a:r>
            <a:r>
              <a:rPr lang="en-US" dirty="0" smtClean="0"/>
              <a:t>GLUT </a:t>
            </a:r>
            <a:r>
              <a:rPr lang="th-TH" dirty="0" smtClean="0"/>
              <a:t>ต้องมีการ </a:t>
            </a:r>
            <a:r>
              <a:rPr lang="en-US" dirty="0" smtClean="0"/>
              <a:t>include header </a:t>
            </a:r>
            <a:r>
              <a:rPr lang="th-TH" dirty="0" smtClean="0"/>
              <a:t>ต่อไปนี้</a:t>
            </a:r>
          </a:p>
          <a:p>
            <a:pPr lvl="1"/>
            <a:r>
              <a:rPr lang="en-US" dirty="0" smtClean="0"/>
              <a:t>#include “</a:t>
            </a:r>
            <a:r>
              <a:rPr lang="en-US" dirty="0" err="1" smtClean="0"/>
              <a:t>glut.h</a:t>
            </a:r>
            <a:r>
              <a:rPr lang="en-US" dirty="0" smtClean="0"/>
              <a:t>”</a:t>
            </a:r>
          </a:p>
          <a:p>
            <a:r>
              <a:rPr lang="th-TH" dirty="0" smtClean="0"/>
              <a:t>เนื่องจาก </a:t>
            </a:r>
            <a:r>
              <a:rPr lang="en-US" dirty="0" smtClean="0"/>
              <a:t>GLUT </a:t>
            </a:r>
            <a:r>
              <a:rPr lang="th-TH" dirty="0" smtClean="0"/>
              <a:t>ทำการ </a:t>
            </a:r>
            <a:r>
              <a:rPr lang="en-US" dirty="0" smtClean="0"/>
              <a:t>include </a:t>
            </a:r>
            <a:r>
              <a:rPr lang="en-US" dirty="0" err="1" smtClean="0"/>
              <a:t>gl.h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err="1" smtClean="0"/>
              <a:t>glu.h</a:t>
            </a:r>
            <a:r>
              <a:rPr lang="en-US" dirty="0" smtClean="0"/>
              <a:t> </a:t>
            </a:r>
            <a:r>
              <a:rPr lang="th-TH" dirty="0" smtClean="0"/>
              <a:t>ให้เราอยู่แล้ว จึงไม่จำเป็นต้องพิมพ์สองบรรทัดบนถ้ามีบรรทัดที่สาม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โค้ดตัวอย่างเฉพาะส่วนของ </a:t>
            </a:r>
            <a:r>
              <a:rPr lang="en-US" dirty="0" smtClean="0"/>
              <a:t>GLUT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2860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main(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argc</a:t>
            </a:r>
            <a:r>
              <a:rPr lang="en-US" sz="2000" dirty="0" smtClean="0">
                <a:latin typeface="Courier New" pitchFamily="49" charset="0"/>
              </a:rPr>
              <a:t>, char** </a:t>
            </a:r>
            <a:r>
              <a:rPr lang="en-US" sz="2000" dirty="0" err="1" smtClean="0">
                <a:latin typeface="Courier New" pitchFamily="49" charset="0"/>
              </a:rPr>
              <a:t>argv</a:t>
            </a:r>
            <a:r>
              <a:rPr lang="en-US" sz="2000" dirty="0" smtClean="0">
                <a:latin typeface="Courier New" pitchFamily="49" charset="0"/>
              </a:rPr>
              <a:t>) </a:t>
            </a:r>
          </a:p>
          <a:p>
            <a:r>
              <a:rPr lang="en-US" sz="2000" dirty="0" smtClean="0">
                <a:latin typeface="Courier New" pitchFamily="49" charset="0"/>
              </a:rPr>
              <a:t>{</a:t>
            </a:r>
          </a:p>
          <a:p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glutInit</a:t>
            </a:r>
            <a:r>
              <a:rPr lang="en-US" sz="2000" dirty="0" smtClean="0">
                <a:latin typeface="Courier New" pitchFamily="49" charset="0"/>
              </a:rPr>
              <a:t>(&amp;</a:t>
            </a:r>
            <a:r>
              <a:rPr lang="en-US" sz="2000" dirty="0" err="1" smtClean="0">
                <a:latin typeface="Courier New" pitchFamily="49" charset="0"/>
              </a:rPr>
              <a:t>argc</a:t>
            </a:r>
            <a:r>
              <a:rPr lang="en-US" sz="2000" dirty="0" smtClean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argv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glutInitDisplayMode</a:t>
            </a:r>
            <a:r>
              <a:rPr lang="en-US" sz="2000" dirty="0" smtClean="0">
                <a:latin typeface="Courier New" pitchFamily="49" charset="0"/>
              </a:rPr>
              <a:t>(GLUT_SINGLE | GLUT_RGBA);</a:t>
            </a:r>
          </a:p>
          <a:p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glutCreateWindow</a:t>
            </a:r>
            <a:r>
              <a:rPr lang="en-US" sz="2000" dirty="0" smtClean="0">
                <a:latin typeface="Courier New" pitchFamily="49" charset="0"/>
              </a:rPr>
              <a:t>("</a:t>
            </a:r>
            <a:r>
              <a:rPr lang="en-US" sz="2000" dirty="0" err="1" smtClean="0">
                <a:latin typeface="Courier New" pitchFamily="49" charset="0"/>
              </a:rPr>
              <a:t>whitesquare</a:t>
            </a:r>
            <a:r>
              <a:rPr lang="en-US" sz="2000" dirty="0" smtClean="0">
                <a:latin typeface="Courier New" pitchFamily="49" charset="0"/>
              </a:rPr>
              <a:t>");</a:t>
            </a:r>
          </a:p>
          <a:p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glutDisplayFunc</a:t>
            </a:r>
            <a:r>
              <a:rPr lang="en-US" sz="2000" dirty="0" smtClean="0">
                <a:latin typeface="Courier New" pitchFamily="49" charset="0"/>
              </a:rPr>
              <a:t>(draw);</a:t>
            </a:r>
          </a:p>
          <a:p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glutMainLoop</a:t>
            </a:r>
            <a:r>
              <a:rPr lang="en-US" sz="2000" dirty="0" smtClean="0">
                <a:latin typeface="Courier New" pitchFamily="49" charset="0"/>
              </a:rPr>
              <a:t>();</a:t>
            </a:r>
          </a:p>
          <a:p>
            <a:r>
              <a:rPr lang="en-US" sz="2000" dirty="0" smtClean="0">
                <a:latin typeface="Courier New" pitchFamily="49" charset="0"/>
              </a:rPr>
              <a:t>}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glutInit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glutInit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*</a:t>
            </a:r>
            <a:r>
              <a:rPr lang="en-US" dirty="0" err="1" smtClean="0"/>
              <a:t>argc</a:t>
            </a:r>
            <a:r>
              <a:rPr lang="en-US" dirty="0" smtClean="0"/>
              <a:t>, char **</a:t>
            </a:r>
            <a:r>
              <a:rPr lang="en-US" dirty="0" err="1" smtClean="0"/>
              <a:t>argv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ทำการตั้งค่าเริ่มต้นหลายๆ ค่าของ </a:t>
            </a:r>
            <a:r>
              <a:rPr lang="en-US" dirty="0" smtClean="0"/>
              <a:t>GLUT</a:t>
            </a:r>
          </a:p>
          <a:p>
            <a:pPr lvl="1"/>
            <a:r>
              <a:rPr lang="th-TH" dirty="0" smtClean="0"/>
              <a:t>สิ่งที่ต้องส่งให้คือ </a:t>
            </a:r>
            <a:r>
              <a:rPr lang="en-US" dirty="0" smtClean="0"/>
              <a:t>pointer </a:t>
            </a:r>
            <a:r>
              <a:rPr lang="th-TH" dirty="0" smtClean="0"/>
              <a:t>ไปยังจำนวน </a:t>
            </a:r>
            <a:r>
              <a:rPr lang="en-US" dirty="0" smtClean="0"/>
              <a:t>argument </a:t>
            </a:r>
            <a:r>
              <a:rPr lang="th-TH" dirty="0" smtClean="0"/>
              <a:t>ของโปรแกรม และ </a:t>
            </a:r>
            <a:r>
              <a:rPr lang="en-US" dirty="0" smtClean="0"/>
              <a:t>argument </a:t>
            </a:r>
            <a:r>
              <a:rPr lang="th-TH" dirty="0" smtClean="0"/>
              <a:t>อื่นๆ</a:t>
            </a:r>
          </a:p>
          <a:p>
            <a:pPr lvl="1"/>
            <a:r>
              <a:rPr lang="th-TH" dirty="0" smtClean="0"/>
              <a:t>ต้องเรียกเป็นคำสั่งแรกก่อนคำสั่งอื่นของ </a:t>
            </a:r>
            <a:r>
              <a:rPr lang="en-US" dirty="0" smtClean="0"/>
              <a:t>GLUT </a:t>
            </a:r>
            <a:r>
              <a:rPr lang="th-TH" dirty="0" smtClean="0"/>
              <a:t>ทั้งหมด</a:t>
            </a:r>
          </a:p>
          <a:p>
            <a:pPr lvl="1"/>
            <a:r>
              <a:rPr lang="th-TH" dirty="0" smtClean="0"/>
              <a:t>ความจริงไม่มีอะไรมาก ปกติเราเขียน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int</a:t>
            </a:r>
            <a:r>
              <a:rPr lang="en-US" dirty="0" smtClean="0"/>
              <a:t> main(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argc</a:t>
            </a:r>
            <a:r>
              <a:rPr lang="en-US" dirty="0" smtClean="0"/>
              <a:t>, char ** </a:t>
            </a:r>
            <a:r>
              <a:rPr lang="en-US" dirty="0" err="1" smtClean="0"/>
              <a:t>argv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ก็แค่ให้เรียก </a:t>
            </a:r>
            <a:r>
              <a:rPr lang="en-US" dirty="0" err="1" smtClean="0"/>
              <a:t>glutInit</a:t>
            </a:r>
            <a:r>
              <a:rPr lang="en-US" dirty="0" smtClean="0"/>
              <a:t>(&amp;</a:t>
            </a:r>
            <a:r>
              <a:rPr lang="en-US" dirty="0" err="1" smtClean="0"/>
              <a:t>argc</a:t>
            </a:r>
            <a:r>
              <a:rPr lang="en-US" dirty="0" smtClean="0"/>
              <a:t>, </a:t>
            </a:r>
            <a:r>
              <a:rPr lang="en-US" dirty="0" err="1" smtClean="0"/>
              <a:t>argv</a:t>
            </a:r>
            <a:r>
              <a:rPr lang="en-US" dirty="0" smtClean="0"/>
              <a:t>) </a:t>
            </a:r>
            <a:r>
              <a:rPr lang="th-TH" dirty="0" smtClean="0"/>
              <a:t>เป็นคำสั่งแรกใน </a:t>
            </a:r>
            <a:r>
              <a:rPr lang="en-US" dirty="0" smtClean="0"/>
              <a:t>main </a:t>
            </a:r>
            <a:r>
              <a:rPr lang="th-TH" dirty="0" smtClean="0"/>
              <a:t>ก็พอ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glutInitDisplay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glutInitDisplay</a:t>
            </a:r>
            <a:r>
              <a:rPr lang="en-US" dirty="0" smtClean="0"/>
              <a:t>(unsigned </a:t>
            </a:r>
            <a:r>
              <a:rPr lang="en-US" dirty="0" err="1" smtClean="0"/>
              <a:t>int</a:t>
            </a:r>
            <a:r>
              <a:rPr lang="en-US" dirty="0" smtClean="0"/>
              <a:t> mode)</a:t>
            </a:r>
          </a:p>
          <a:p>
            <a:pPr lvl="1"/>
            <a:r>
              <a:rPr lang="th-TH" dirty="0" smtClean="0"/>
              <a:t>เลือกว่าสีของ </a:t>
            </a:r>
            <a:r>
              <a:rPr lang="en-US" dirty="0" smtClean="0"/>
              <a:t>pixel </a:t>
            </a:r>
            <a:r>
              <a:rPr lang="th-TH" dirty="0" smtClean="0"/>
              <a:t>ในโปรแกรมของเราจะเป็นแบบใด</a:t>
            </a:r>
          </a:p>
          <a:p>
            <a:pPr lvl="2"/>
            <a:r>
              <a:rPr lang="th-TH" dirty="0" smtClean="0"/>
              <a:t>มีให้เลือกสองแบบคือ </a:t>
            </a:r>
            <a:r>
              <a:rPr lang="en-US" dirty="0" smtClean="0"/>
              <a:t>RGB </a:t>
            </a:r>
            <a:r>
              <a:rPr lang="th-TH" dirty="0" smtClean="0"/>
              <a:t>กับ </a:t>
            </a:r>
            <a:r>
              <a:rPr lang="en-US" dirty="0" smtClean="0"/>
              <a:t>Indexed Color</a:t>
            </a:r>
            <a:endParaRPr lang="th-TH" dirty="0" smtClean="0"/>
          </a:p>
          <a:p>
            <a:pPr lvl="2"/>
            <a:r>
              <a:rPr lang="th-TH" dirty="0" smtClean="0"/>
              <a:t>เราจะไม่ใช้ </a:t>
            </a:r>
            <a:r>
              <a:rPr lang="en-US" dirty="0" smtClean="0"/>
              <a:t>Indexed Color </a:t>
            </a:r>
            <a:r>
              <a:rPr lang="th-TH" dirty="0" smtClean="0"/>
              <a:t>เลย</a:t>
            </a:r>
          </a:p>
          <a:p>
            <a:pPr lvl="1"/>
            <a:r>
              <a:rPr lang="th-TH" dirty="0" smtClean="0"/>
              <a:t>เลือกว่าจะใช้ </a:t>
            </a:r>
            <a:r>
              <a:rPr lang="en-US" dirty="0" smtClean="0"/>
              <a:t>single buffer </a:t>
            </a:r>
            <a:r>
              <a:rPr lang="th-TH" dirty="0" smtClean="0"/>
              <a:t>หรือ </a:t>
            </a:r>
            <a:r>
              <a:rPr lang="en-US" dirty="0" smtClean="0"/>
              <a:t>double buffer</a:t>
            </a:r>
          </a:p>
          <a:p>
            <a:pPr lvl="2"/>
            <a:r>
              <a:rPr lang="th-TH" dirty="0" smtClean="0"/>
              <a:t>ใช้ </a:t>
            </a:r>
            <a:r>
              <a:rPr lang="en-US" dirty="0" smtClean="0"/>
              <a:t>double buffer </a:t>
            </a:r>
            <a:r>
              <a:rPr lang="th-TH" dirty="0" smtClean="0"/>
              <a:t>จะทำให้ </a:t>
            </a:r>
            <a:r>
              <a:rPr lang="en-US" dirty="0" smtClean="0"/>
              <a:t>animation </a:t>
            </a:r>
            <a:r>
              <a:rPr lang="th-TH" dirty="0" smtClean="0"/>
              <a:t>ดูลื่นไหลกว่า</a:t>
            </a:r>
          </a:p>
          <a:p>
            <a:pPr lvl="1"/>
            <a:r>
              <a:rPr lang="th-TH" dirty="0" smtClean="0"/>
              <a:t>เลือกว่าจะให้มี </a:t>
            </a:r>
            <a:r>
              <a:rPr lang="en-US" dirty="0" smtClean="0"/>
              <a:t>buffer </a:t>
            </a:r>
            <a:r>
              <a:rPr lang="th-TH" dirty="0" smtClean="0"/>
              <a:t>อื่นๆ นอกจาก </a:t>
            </a:r>
            <a:r>
              <a:rPr lang="en-US" dirty="0" smtClean="0"/>
              <a:t>buffer </a:t>
            </a:r>
            <a:r>
              <a:rPr lang="th-TH" dirty="0" smtClean="0"/>
              <a:t>สีอะไรบ้าง</a:t>
            </a:r>
          </a:p>
          <a:p>
            <a:pPr lvl="2"/>
            <a:r>
              <a:rPr lang="th-TH" dirty="0" smtClean="0"/>
              <a:t>ปกติจะใช้แค่ </a:t>
            </a:r>
            <a:r>
              <a:rPr lang="en-US" dirty="0" smtClean="0"/>
              <a:t>depth buffer</a:t>
            </a:r>
            <a:r>
              <a:rPr lang="th-TH" dirty="0" smtClean="0"/>
              <a:t> สำหรับเก็บความลึกของจุดแต่ละจุด</a:t>
            </a:r>
          </a:p>
          <a:p>
            <a:pPr lvl="1"/>
            <a:r>
              <a:rPr lang="th-TH" dirty="0" smtClean="0"/>
              <a:t>ค่า </a:t>
            </a:r>
            <a:r>
              <a:rPr lang="en-US" dirty="0" smtClean="0"/>
              <a:t>mode </a:t>
            </a:r>
            <a:r>
              <a:rPr lang="th-TH" dirty="0" smtClean="0"/>
              <a:t>เกิดจากการเอาค่าคงที่ของตัวเลือกต่างๆ มา </a:t>
            </a:r>
            <a:r>
              <a:rPr lang="en-US" dirty="0" smtClean="0"/>
              <a:t>or </a:t>
            </a:r>
            <a:r>
              <a:rPr lang="th-TH" dirty="0" smtClean="0"/>
              <a:t>กัน</a:t>
            </a:r>
          </a:p>
          <a:p>
            <a:pPr lvl="2"/>
            <a:r>
              <a:rPr lang="th-TH" dirty="0" smtClean="0"/>
              <a:t>ปกติเราจะใช้ </a:t>
            </a:r>
            <a:r>
              <a:rPr lang="en-US" dirty="0" smtClean="0"/>
              <a:t>GLUT_RGBA | GLUT_DOUBLE | GLUT_DEPTH</a:t>
            </a:r>
          </a:p>
          <a:p>
            <a:pPr lvl="2"/>
            <a:r>
              <a:rPr lang="th-TH" dirty="0" smtClean="0"/>
              <a:t>กรณีของ </a:t>
            </a:r>
            <a:r>
              <a:rPr lang="en-US" dirty="0" smtClean="0"/>
              <a:t>code </a:t>
            </a:r>
            <a:r>
              <a:rPr lang="th-TH" dirty="0" smtClean="0"/>
              <a:t>ตัวอย่างใช้ </a:t>
            </a:r>
            <a:r>
              <a:rPr lang="en-US" dirty="0" smtClean="0"/>
              <a:t>GLUT_SINGLE | GLUT_RGBA</a:t>
            </a:r>
          </a:p>
          <a:p>
            <a:pPr lvl="1"/>
            <a:endParaRPr lang="th-TH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คำสั่งสำหรับจัดการวินโดวส์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glutCreateWindow</a:t>
            </a:r>
            <a:r>
              <a:rPr lang="en-US" dirty="0" smtClean="0"/>
              <a:t>(char *string)</a:t>
            </a:r>
          </a:p>
          <a:p>
            <a:pPr lvl="1"/>
            <a:r>
              <a:rPr lang="th-TH" dirty="0" smtClean="0"/>
              <a:t>สร้างวินโดวที่มี </a:t>
            </a:r>
            <a:r>
              <a:rPr lang="en-US" dirty="0" smtClean="0"/>
              <a:t>title </a:t>
            </a:r>
            <a:r>
              <a:rPr lang="th-TH" dirty="0" smtClean="0"/>
              <a:t>เป็น </a:t>
            </a:r>
            <a:r>
              <a:rPr lang="en-US" dirty="0" smtClean="0"/>
              <a:t>string </a:t>
            </a:r>
            <a:r>
              <a:rPr lang="th-TH" dirty="0" smtClean="0"/>
              <a:t>ที่ให้</a:t>
            </a:r>
          </a:p>
          <a:p>
            <a:r>
              <a:rPr lang="en-US" dirty="0" err="1" smtClean="0"/>
              <a:t>glutInitWindowPosition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x, </a:t>
            </a:r>
            <a:r>
              <a:rPr lang="en-US" dirty="0" err="1" smtClean="0"/>
              <a:t>int</a:t>
            </a:r>
            <a:r>
              <a:rPr lang="en-US" dirty="0" smtClean="0"/>
              <a:t> y)</a:t>
            </a:r>
          </a:p>
          <a:p>
            <a:pPr lvl="1"/>
            <a:r>
              <a:rPr lang="th-TH" dirty="0" smtClean="0"/>
              <a:t>กำหนดตำแหน่งขอบบนของวินโดว</a:t>
            </a:r>
          </a:p>
          <a:p>
            <a:r>
              <a:rPr lang="en-US" dirty="0" err="1" smtClean="0"/>
              <a:t>glutInitWindowSize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width, </a:t>
            </a:r>
            <a:r>
              <a:rPr lang="en-US" dirty="0" err="1" smtClean="0"/>
              <a:t>int</a:t>
            </a:r>
            <a:r>
              <a:rPr lang="en-US" dirty="0" smtClean="0"/>
              <a:t> height)</a:t>
            </a:r>
          </a:p>
          <a:p>
            <a:pPr lvl="1"/>
            <a:r>
              <a:rPr lang="th-TH" dirty="0" smtClean="0"/>
              <a:t>กำหนดขนาดของวินโดว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glutDisplayFunc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glutDisplayFunc</a:t>
            </a:r>
            <a:r>
              <a:rPr lang="en-US" dirty="0" smtClean="0"/>
              <a:t>(void (*</a:t>
            </a:r>
            <a:r>
              <a:rPr lang="en-US" dirty="0" err="1" smtClean="0"/>
              <a:t>func</a:t>
            </a:r>
            <a:r>
              <a:rPr lang="en-US" dirty="0" smtClean="0"/>
              <a:t>)(void))</a:t>
            </a:r>
          </a:p>
          <a:p>
            <a:pPr lvl="1"/>
            <a:r>
              <a:rPr lang="th-TH" dirty="0" smtClean="0"/>
              <a:t>กำหนดฟังก์ชันที่ </a:t>
            </a:r>
            <a:r>
              <a:rPr lang="en-US" dirty="0" smtClean="0"/>
              <a:t>GLUT </a:t>
            </a:r>
            <a:r>
              <a:rPr lang="th-TH" dirty="0" smtClean="0"/>
              <a:t>จะเรียกทุกครั้งเมื่อมันต้องวาดหน้าจอใหม่</a:t>
            </a:r>
          </a:p>
          <a:p>
            <a:pPr lvl="1"/>
            <a:r>
              <a:rPr lang="th-TH" dirty="0" smtClean="0"/>
              <a:t>ฟังก์ชันที่จะส่งให้ </a:t>
            </a:r>
            <a:r>
              <a:rPr lang="en-US" dirty="0" err="1" smtClean="0"/>
              <a:t>glutDisplayFunc</a:t>
            </a:r>
            <a:r>
              <a:rPr lang="en-US" dirty="0" smtClean="0"/>
              <a:t> </a:t>
            </a:r>
            <a:r>
              <a:rPr lang="th-TH" dirty="0" smtClean="0"/>
              <a:t>ต้องมี </a:t>
            </a:r>
            <a:r>
              <a:rPr lang="en-US" dirty="0" smtClean="0"/>
              <a:t>prototype</a:t>
            </a:r>
          </a:p>
          <a:p>
            <a:pPr lvl="1">
              <a:buNone/>
            </a:pPr>
            <a:r>
              <a:rPr lang="en-US" dirty="0" smtClean="0"/>
              <a:t>	void &lt;</a:t>
            </a:r>
            <a:r>
              <a:rPr lang="th-TH" dirty="0" smtClean="0"/>
              <a:t>ชื่อฟังก์ชัน</a:t>
            </a:r>
            <a:r>
              <a:rPr lang="en-US" dirty="0" smtClean="0"/>
              <a:t>&gt;(void)</a:t>
            </a:r>
          </a:p>
          <a:p>
            <a:pPr lvl="1"/>
            <a:r>
              <a:rPr lang="th-TH" dirty="0" smtClean="0"/>
              <a:t>ยกตัวอย่างเช่นฟังก์ชัน </a:t>
            </a:r>
            <a:r>
              <a:rPr lang="en-US" dirty="0" smtClean="0"/>
              <a:t>void draw() </a:t>
            </a:r>
            <a:r>
              <a:rPr lang="th-TH" dirty="0" smtClean="0"/>
              <a:t>ในโค้ดตัวอย่าง</a:t>
            </a:r>
          </a:p>
          <a:p>
            <a:pPr lvl="1"/>
            <a:r>
              <a:rPr lang="th-TH" dirty="0" smtClean="0"/>
              <a:t>ฟังก์ชันนี้ส่วนมากจะเต็มไปด้วยคำสั่ง </a:t>
            </a:r>
            <a:r>
              <a:rPr lang="en-US" dirty="0" smtClean="0"/>
              <a:t>OpenGL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glutMainLoop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glutMainLoop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ฟังก์ชันสุดท้ายที่เราเรียกในโปรแกรม</a:t>
            </a:r>
          </a:p>
          <a:p>
            <a:pPr lvl="1"/>
            <a:r>
              <a:rPr lang="th-TH" dirty="0" smtClean="0"/>
              <a:t>สั่งให้ </a:t>
            </a:r>
            <a:r>
              <a:rPr lang="en-US" dirty="0" smtClean="0"/>
              <a:t>GLUT </a:t>
            </a:r>
            <a:r>
              <a:rPr lang="th-TH" dirty="0" smtClean="0"/>
              <a:t>ไปทำงานของมัน</a:t>
            </a:r>
          </a:p>
          <a:p>
            <a:pPr lvl="1"/>
            <a:r>
              <a:rPr lang="th-TH" dirty="0" smtClean="0"/>
              <a:t>งานของ </a:t>
            </a:r>
            <a:r>
              <a:rPr lang="en-US" dirty="0" smtClean="0"/>
              <a:t>GLUT</a:t>
            </a:r>
          </a:p>
          <a:p>
            <a:pPr lvl="2"/>
            <a:r>
              <a:rPr lang="th-TH" dirty="0" smtClean="0"/>
              <a:t>รับ </a:t>
            </a:r>
            <a:r>
              <a:rPr lang="en-US" dirty="0" smtClean="0"/>
              <a:t>input </a:t>
            </a:r>
            <a:r>
              <a:rPr lang="th-TH" dirty="0" smtClean="0"/>
              <a:t>จากผู้ใช้</a:t>
            </a:r>
          </a:p>
          <a:p>
            <a:pPr lvl="2"/>
            <a:r>
              <a:rPr lang="th-TH" dirty="0" smtClean="0"/>
              <a:t>เรียกฟังก์ชันที่ให้ใน </a:t>
            </a:r>
            <a:r>
              <a:rPr lang="en-US" dirty="0" err="1" smtClean="0"/>
              <a:t>glutDisplayFunc</a:t>
            </a:r>
            <a:endParaRPr lang="en-US" dirty="0" smtClean="0"/>
          </a:p>
          <a:p>
            <a:pPr lvl="2"/>
            <a:r>
              <a:rPr lang="th-TH" dirty="0" smtClean="0"/>
              <a:t>เริ่มต้นใหม่อีกครั้ง</a:t>
            </a:r>
          </a:p>
          <a:p>
            <a:pPr lvl="1"/>
            <a:r>
              <a:rPr lang="th-TH" dirty="0" smtClean="0"/>
              <a:t>ระวัง</a:t>
            </a:r>
            <a:r>
              <a:rPr lang="en-US" dirty="0" smtClean="0"/>
              <a:t>: </a:t>
            </a:r>
            <a:r>
              <a:rPr lang="th-TH" dirty="0" smtClean="0"/>
              <a:t>ต้องสร้าง </a:t>
            </a:r>
            <a:r>
              <a:rPr lang="en-US" dirty="0" smtClean="0"/>
              <a:t>windows </a:t>
            </a:r>
            <a:r>
              <a:rPr lang="th-TH" dirty="0" smtClean="0"/>
              <a:t>และกำหนด </a:t>
            </a:r>
            <a:r>
              <a:rPr lang="en-US" dirty="0" err="1" smtClean="0"/>
              <a:t>displayFunc</a:t>
            </a:r>
            <a:r>
              <a:rPr lang="en-US" dirty="0" smtClean="0"/>
              <a:t> </a:t>
            </a:r>
            <a:r>
              <a:rPr lang="th-TH" dirty="0" smtClean="0"/>
              <a:t>ให้เรียบร้อยก่อนเรียก </a:t>
            </a:r>
            <a:r>
              <a:rPr lang="en-US" dirty="0" err="1" smtClean="0"/>
              <a:t>glutMainLoop</a:t>
            </a:r>
            <a:endParaRPr lang="th-TH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28600" y="3886200"/>
          <a:ext cx="2187575" cy="2187575"/>
        </p:xfrm>
        <a:graphic>
          <a:graphicData uri="http://schemas.openxmlformats.org/presentationml/2006/ole">
            <p:oleObj spid="_x0000_s2050" name="Bitmap Image" r:id="rId4" imgW="4847619" imgH="4847619" progId="PBrush">
              <p:embed/>
            </p:oleObj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762000"/>
            <a:ext cx="1504950" cy="2185988"/>
          </a:xfrm>
          <a:prstGeom prst="rect">
            <a:avLst/>
          </a:prstGeom>
          <a:noFill/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209800" y="1600200"/>
            <a:ext cx="1066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60525" y="3603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 sz="1800">
              <a:cs typeface="Angsana New" pitchFamily="18" charset="-34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43200" y="2971800"/>
            <a:ext cx="19812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4400" dirty="0"/>
              <a:t>GPU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2438400" y="37338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5543550" y="1981200"/>
          <a:ext cx="3371850" cy="2803525"/>
        </p:xfrm>
        <a:graphic>
          <a:graphicData uri="http://schemas.openxmlformats.org/presentationml/2006/ole">
            <p:oleObj spid="_x0000_s2051" name="Bitmap Image" r:id="rId6" imgW="4915586" imgH="4086795" progId="PBrush">
              <p:embed/>
            </p:oleObj>
          </a:graphicData>
        </a:graphic>
      </p:graphicFrame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4724400" y="3352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ภาพ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ตารางสี่เหลี่ยมผืนผ้า แต่ละช่องมีสีหนึ่งสี</a:t>
            </a:r>
          </a:p>
          <a:p>
            <a:r>
              <a:rPr lang="th-TH" dirty="0" smtClean="0"/>
              <a:t>แต่ละช่องเรียกว่า </a:t>
            </a:r>
            <a:r>
              <a:rPr lang="th-TH" dirty="0" err="1" smtClean="0"/>
              <a:t>พิก</a:t>
            </a:r>
            <a:r>
              <a:rPr lang="th-TH" dirty="0" smtClean="0"/>
              <a:t>เซล </a:t>
            </a:r>
            <a:r>
              <a:rPr lang="en-US" dirty="0" smtClean="0"/>
              <a:t>(pixel)</a:t>
            </a:r>
            <a:endParaRPr lang="th-TH" dirty="0" smtClean="0"/>
          </a:p>
        </p:txBody>
      </p:sp>
      <p:pic>
        <p:nvPicPr>
          <p:cNvPr id="4" name="รูปภาพ 3" descr="Pixel-exam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895600"/>
            <a:ext cx="6803136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172200"/>
            <a:ext cx="345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http://en.wikipedia.org/wiki/Pixels</a:t>
            </a:r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สี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th-TH" dirty="0" smtClean="0"/>
              <a:t>สี </a:t>
            </a:r>
            <a:r>
              <a:rPr lang="en-US" dirty="0" smtClean="0"/>
              <a:t>= </a:t>
            </a:r>
            <a:r>
              <a:rPr lang="th-TH" dirty="0" smtClean="0"/>
              <a:t>เวกเตอร์ </a:t>
            </a:r>
            <a:r>
              <a:rPr lang="en-US" dirty="0" smtClean="0"/>
              <a:t>(R, G, B) </a:t>
            </a:r>
            <a:r>
              <a:rPr lang="th-TH" dirty="0" smtClean="0"/>
              <a:t>เลขแต่ละตัวมีค่าตั้งแต่ </a:t>
            </a:r>
            <a:r>
              <a:rPr lang="en-US" dirty="0" smtClean="0"/>
              <a:t>0 </a:t>
            </a:r>
            <a:r>
              <a:rPr lang="th-TH" dirty="0" smtClean="0"/>
              <a:t>ถึง </a:t>
            </a:r>
            <a:r>
              <a:rPr lang="en-US" dirty="0" smtClean="0"/>
              <a:t>1</a:t>
            </a:r>
            <a:endParaRPr lang="th-TH" dirty="0" smtClean="0"/>
          </a:p>
          <a:p>
            <a:pPr lvl="1" fontAlgn="ctr"/>
            <a:r>
              <a:rPr lang="en-US" dirty="0" smtClean="0"/>
              <a:t>R </a:t>
            </a:r>
            <a:r>
              <a:rPr lang="th-TH" dirty="0" smtClean="0"/>
              <a:t>บอกระดับความเข้มของแสงสีแดง</a:t>
            </a:r>
          </a:p>
          <a:p>
            <a:pPr lvl="1" fontAlgn="ctr"/>
            <a:r>
              <a:rPr lang="en-US" dirty="0" smtClean="0"/>
              <a:t>G </a:t>
            </a:r>
            <a:r>
              <a:rPr lang="th-TH" dirty="0" smtClean="0"/>
              <a:t>บอกระดับความเข้มของแสงสีเขียว</a:t>
            </a:r>
          </a:p>
          <a:p>
            <a:pPr lvl="1" fontAlgn="ctr"/>
            <a:r>
              <a:rPr lang="en-US" dirty="0" smtClean="0"/>
              <a:t>B </a:t>
            </a:r>
            <a:r>
              <a:rPr lang="th-TH" dirty="0" smtClean="0"/>
              <a:t>บอกระดับความเข้มของแสงสีน้ำเงิน</a:t>
            </a:r>
          </a:p>
          <a:p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657600"/>
            <a:ext cx="3048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Trichromatic</a:t>
            </a:r>
            <a:r>
              <a:rPr lang="en-US" dirty="0" smtClean="0"/>
              <a:t> Theory of Vision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สีที่มนุษย์มองเห็นแบ่งออกเป็นสามส่วน </a:t>
            </a:r>
          </a:p>
          <a:p>
            <a:pPr lvl="1"/>
            <a:r>
              <a:rPr lang="th-TH" dirty="0" smtClean="0"/>
              <a:t>แดง เขียว น้ำเงิน </a:t>
            </a:r>
          </a:p>
          <a:p>
            <a:pPr lvl="1"/>
            <a:r>
              <a:rPr lang="th-TH" dirty="0" smtClean="0"/>
              <a:t>ประสาทสัมผัสของมนุษย์ของแต่ละสีเป็นอิสระจากกัน </a:t>
            </a:r>
          </a:p>
          <a:p>
            <a:pPr lvl="1"/>
            <a:r>
              <a:rPr lang="th-TH" dirty="0" smtClean="0"/>
              <a:t>สีอื่นๆ เกิดจาก การนำสีทั้งสามนี้มาประกอบกัน</a:t>
            </a:r>
          </a:p>
          <a:p>
            <a:r>
              <a:rPr lang="th-TH" dirty="0" smtClean="0"/>
              <a:t>หลักฐาน</a:t>
            </a:r>
          </a:p>
          <a:p>
            <a:pPr lvl="1"/>
            <a:r>
              <a:rPr lang="th-TH" dirty="0" smtClean="0"/>
              <a:t>เซลล์โคน</a:t>
            </a:r>
            <a:r>
              <a:rPr lang="th-TH" dirty="0" err="1" smtClean="0"/>
              <a:t>ในเร</a:t>
            </a:r>
            <a:r>
              <a:rPr lang="th-TH" dirty="0" smtClean="0"/>
              <a:t>ตินามีสามชนิด</a:t>
            </a:r>
          </a:p>
          <a:p>
            <a:pPr lvl="1"/>
            <a:r>
              <a:rPr lang="th-TH" dirty="0" smtClean="0"/>
              <a:t>แต่ละชนิดไวต่อ สีแดง สีเขียว สีน้ำเงิน ตามลำดับ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สีหลักๆ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0"/>
            <a:ext cx="4724400" cy="466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175260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(1,0,0)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75260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(0,1,0)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01980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(0,0,1)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259080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(1,1,0)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88620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(1,0,1)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88620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(0,1,1)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3352800"/>
            <a:ext cx="11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(1,1,1)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791200" y="4267200"/>
            <a:ext cx="19050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172200" y="464820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(0,0,0)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</a:t>
            </a:r>
            <a:endParaRPr lang="th-TH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6867647" cy="508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1545</Words>
  <Application>Microsoft Office PowerPoint</Application>
  <PresentationFormat>On-screen Show (4:3)</PresentationFormat>
  <Paragraphs>312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ชุดรูปแบบของ Office</vt:lpstr>
      <vt:lpstr>Bitmap Image</vt:lpstr>
      <vt:lpstr>418341 สภาพแวดล้อมการทำงานคอมพิวเตอร์กราฟิกส์ การบรรยายครั้งที่ 2</vt:lpstr>
      <vt:lpstr>ในเครื่องคอมของคุณ...</vt:lpstr>
      <vt:lpstr>รูปที่แล้วมีอะไรบ้าง?</vt:lpstr>
      <vt:lpstr>Slide 4</vt:lpstr>
      <vt:lpstr>ภาพ</vt:lpstr>
      <vt:lpstr>สี</vt:lpstr>
      <vt:lpstr>Trichromatic Theory of Vision</vt:lpstr>
      <vt:lpstr>สีหลักๆ</vt:lpstr>
      <vt:lpstr>Graphics Pipeline</vt:lpstr>
      <vt:lpstr>Graphics Pipeline (ต่อ)</vt:lpstr>
      <vt:lpstr>Graphics Pipeline (ต่อ)</vt:lpstr>
      <vt:lpstr>Graphics Pipeline (ต่อ)</vt:lpstr>
      <vt:lpstr>Graphics Pipeline (ต่อ)</vt:lpstr>
      <vt:lpstr>Graphics Pipeline (ต่อ)</vt:lpstr>
      <vt:lpstr>Graphics Pipeline (ต่อ)</vt:lpstr>
      <vt:lpstr>Graphics Pipeline (ต่อ)</vt:lpstr>
      <vt:lpstr>Graphics Pipeline (ต่อ)</vt:lpstr>
      <vt:lpstr>Graphics Pipeline (ต่อ)</vt:lpstr>
      <vt:lpstr>OpenGL</vt:lpstr>
      <vt:lpstr>กายวิภาคของโปรแกรมทางคอมพิวเตอร์กราฟฟิกส์</vt:lpstr>
      <vt:lpstr>คำศัพท์</vt:lpstr>
      <vt:lpstr>สิ่งที่ OpenGL ไม่ทำ</vt:lpstr>
      <vt:lpstr>GLUT</vt:lpstr>
      <vt:lpstr>ตัวอย่าง</vt:lpstr>
      <vt:lpstr>เฉพาะส่วนของ OpenGL</vt:lpstr>
      <vt:lpstr>ทีละคำสั่ง</vt:lpstr>
      <vt:lpstr>ทีละคำสั่ง (ต่อ)</vt:lpstr>
      <vt:lpstr>คำสั่ง OpenGL</vt:lpstr>
      <vt:lpstr>ชนิดของ argument ในชื่อคำสั่ง</vt:lpstr>
      <vt:lpstr>OpenGL เป็น State Machine</vt:lpstr>
      <vt:lpstr>ซอฟต์แวร์ที่เราจะใช้</vt:lpstr>
      <vt:lpstr>การใช้ OpenGL และ GLUT</vt:lpstr>
      <vt:lpstr>โค้ดตัวอย่างเฉพาะส่วนของ GLUT</vt:lpstr>
      <vt:lpstr>glutInit</vt:lpstr>
      <vt:lpstr>glutInitDisplay</vt:lpstr>
      <vt:lpstr>คำสั่งสำหรับจัดการวินโดวส์</vt:lpstr>
      <vt:lpstr>glutDisplayFunc</vt:lpstr>
      <vt:lpstr>glutMainLoop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418341 สภาพแวดล้อมการทำงานคอมพิวเตอร์กราฟิกส์ การบรรยายครั้งที่ 2</dc:title>
  <dc:creator>Office Of Computer Services </dc:creator>
  <cp:lastModifiedBy>Office Of Computer Services</cp:lastModifiedBy>
  <cp:revision>85</cp:revision>
  <dcterms:created xsi:type="dcterms:W3CDTF">2008-06-04T11:31:43Z</dcterms:created>
  <dcterms:modified xsi:type="dcterms:W3CDTF">2009-06-11T14:08:52Z</dcterms:modified>
</cp:coreProperties>
</file>