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notesSlides/notesSlide27.xml" ContentType="application/vnd.openxmlformats-officedocument.presentationml.notesSlide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85.xml" ContentType="application/vnd.openxmlformats-officedocument.presentationml.tags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notesSlides/notesSlide68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notesSlides/notesSlide57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Default Extension="emf" ContentType="image/x-emf"/>
  <Override PartName="/ppt/tags/tag68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tags/tag87.xml" ContentType="application/vnd.openxmlformats-officedocument.presentationml.tags+xml"/>
  <Override PartName="/ppt/notesSlides/notesSlide65.xml" ContentType="application/vnd.openxmlformats-officedocument.presentationml.notes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notesSlides/notesSlide21.xml" ContentType="application/vnd.openxmlformats-officedocument.presentationml.notesSlide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notesSlides/notesSlide59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tags/tag59.xml" ContentType="application/vnd.openxmlformats-officedocument.presentationml.tags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notesSlides/notesSlide26.xml" ContentType="application/vnd.openxmlformats-officedocument.presentationml.notesSlide+xml"/>
  <Override PartName="/ppt/tags/tag95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40.xml" ContentType="application/vnd.openxmlformats-officedocument.presentationml.notesSlide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notesSlides/notesSlide23.xml" ContentType="application/vnd.openxmlformats-officedocument.presentationml.notesSlide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notesSlides/notesSlide70.xml" ContentType="application/vnd.openxmlformats-officedocument.presentationml.notesSlide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86.xml" ContentType="application/vnd.openxmlformats-officedocument.presentationml.tags+xml"/>
  <Override PartName="/ppt/notesSlides/notesSlide28.xml" ContentType="application/vnd.openxmlformats-officedocument.presentationml.notesSlide+xml"/>
  <Override PartName="/ppt/tags/tag97.xml" ContentType="application/vnd.openxmlformats-officedocument.presentationml.tags+xml"/>
  <Override PartName="/ppt/notesSlides/notesSlide64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notesSlides/notesSlide42.xml" ContentType="application/vnd.openxmlformats-officedocument.presentationml.notesSlide+xml"/>
  <Override PartName="/ppt/tags/tag168.xml" ContentType="application/vnd.openxmlformats-officedocument.presentationml.tags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ags/tag102.xml" ContentType="application/vnd.openxmlformats-officedocument.presentationml.tags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tags/tag47.xml" ContentType="application/vnd.openxmlformats-officedocument.presentationml.tags+xml"/>
  <Override PartName="/ppt/notesSlides/notesSlide25.xml" ContentType="application/vnd.openxmlformats-officedocument.presentationml.notesSlide+xml"/>
  <Override PartName="/ppt/tags/tag94.xml" ContentType="application/vnd.openxmlformats-officedocument.presentationml.tags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83.xml" ContentType="application/vnd.openxmlformats-officedocument.presentationml.tags+xml"/>
  <Override PartName="/ppt/notesSlides/notesSlide61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notesSlides/notesSlide50.xml" ContentType="application/vnd.openxmlformats-officedocument.presentationml.notesSlide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132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66.xml" ContentType="application/vnd.openxmlformats-officedocument.presentationml.notesSlide+xml"/>
  <Override PartName="/ppt/slides/slide53.xml" ContentType="application/vnd.openxmlformats-officedocument.presentationml.slide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notesSlides/notesSlide55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4"/>
  </p:notes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12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2" r:id="rId47"/>
    <p:sldId id="303" r:id="rId48"/>
    <p:sldId id="300" r:id="rId49"/>
    <p:sldId id="301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</p:sldIdLst>
  <p:sldSz cx="9144000" cy="6858000" type="screen4x3"/>
  <p:notesSz cx="6858000" cy="9144000"/>
  <p:embeddedFontLst>
    <p:embeddedFont>
      <p:font typeface="Calibri" pitchFamily="34" charset="0"/>
      <p:regular r:id="rId75"/>
      <p:bold r:id="rId76"/>
      <p:italic r:id="rId77"/>
      <p:boldItalic r:id="rId78"/>
    </p:embeddedFont>
    <p:embeddedFont>
      <p:font typeface="Angsana New" pitchFamily="18" charset="-34"/>
      <p:regular r:id="rId79"/>
      <p:bold r:id="rId80"/>
      <p:italic r:id="rId81"/>
      <p:boldItalic r:id="rId82"/>
    </p:embeddedFont>
    <p:embeddedFont>
      <p:font typeface="Cordia New" pitchFamily="34" charset="-34"/>
      <p:regular r:id="rId83"/>
      <p:bold r:id="rId84"/>
      <p:italic r:id="rId85"/>
      <p:boldItalic r:id="rId86"/>
    </p:embeddedFont>
    <p:embeddedFont>
      <p:font typeface="MSBM10" pitchFamily="34" charset="0"/>
      <p:regular r:id="rId87"/>
    </p:embeddedFont>
    <p:embeddedFont>
      <p:font typeface="CMR7" pitchFamily="34" charset="0"/>
      <p:regular r:id="rId88"/>
    </p:embeddedFont>
    <p:embeddedFont>
      <p:font typeface="CMMI10" pitchFamily="34" charset="0"/>
      <p:regular r:id="rId89"/>
    </p:embeddedFont>
    <p:embeddedFont>
      <p:font typeface="CMR10" pitchFamily="34" charset="0"/>
      <p:regular r:id="rId90"/>
    </p:embeddedFont>
    <p:embeddedFont>
      <p:font typeface="CMSY10ORIG" pitchFamily="34" charset="0"/>
      <p:regular r:id="rId91"/>
    </p:embeddedFont>
    <p:embeddedFont>
      <p:font typeface="CMMI7" pitchFamily="34" charset="0"/>
      <p:regular r:id="rId92"/>
    </p:embeddedFont>
    <p:embeddedFont>
      <p:font typeface="CMBX10" pitchFamily="34" charset="0"/>
      <p:regular r:id="rId93"/>
    </p:embeddedFont>
    <p:embeddedFont>
      <p:font typeface="CMEX10" pitchFamily="34" charset="0"/>
      <p:regular r:id="rId94"/>
    </p:embeddedFont>
    <p:embeddedFont>
      <p:font typeface="CMMI5" pitchFamily="34" charset="0"/>
      <p:regular r:id="rId95"/>
    </p:embeddedFont>
    <p:embeddedFont>
      <p:font typeface="CMR5" pitchFamily="34" charset="0"/>
      <p:regular r:id="rId96"/>
    </p:embeddedFont>
    <p:embeddedFont>
      <p:font typeface="CMBX7" pitchFamily="34" charset="0"/>
      <p:regular r:id="rId97"/>
    </p:embeddedFont>
    <p:embeddedFont>
      <p:font typeface="CMSY10" pitchFamily="34" charset="0"/>
      <p:regular r:id="rId98"/>
    </p:embeddedFont>
    <p:embeddedFont>
      <p:font typeface="CMSY7" pitchFamily="34" charset="0"/>
      <p:regular r:id="rId99"/>
    </p:embeddedFont>
    <p:embeddedFont>
      <p:font typeface="msam10" pitchFamily="34" charset="0"/>
      <p:regular r:id="rId100"/>
    </p:embeddedFont>
  </p:embeddedFontLst>
  <p:custDataLst>
    <p:tags r:id="rId10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22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0.fntdata"/><Relationship Id="rId89" Type="http://schemas.openxmlformats.org/officeDocument/2006/relationships/font" Target="fonts/font15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font" Target="fonts/font5.fntdata"/><Relationship Id="rId87" Type="http://schemas.openxmlformats.org/officeDocument/2006/relationships/font" Target="fonts/font13.fntdata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8.fntdata"/><Relationship Id="rId90" Type="http://schemas.openxmlformats.org/officeDocument/2006/relationships/font" Target="fonts/font16.fntdata"/><Relationship Id="rId95" Type="http://schemas.openxmlformats.org/officeDocument/2006/relationships/font" Target="fonts/font2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3.fntdata"/><Relationship Id="rId100" Type="http://schemas.openxmlformats.org/officeDocument/2006/relationships/font" Target="fonts/font26.fntdata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6.fntdata"/><Relationship Id="rId85" Type="http://schemas.openxmlformats.org/officeDocument/2006/relationships/font" Target="fonts/font11.fntdata"/><Relationship Id="rId93" Type="http://schemas.openxmlformats.org/officeDocument/2006/relationships/font" Target="fonts/font19.fntdata"/><Relationship Id="rId98" Type="http://schemas.openxmlformats.org/officeDocument/2006/relationships/font" Target="fonts/font2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1.fntdata"/><Relationship Id="rId83" Type="http://schemas.openxmlformats.org/officeDocument/2006/relationships/font" Target="fonts/font9.fntdata"/><Relationship Id="rId88" Type="http://schemas.openxmlformats.org/officeDocument/2006/relationships/font" Target="fonts/font14.fntdata"/><Relationship Id="rId91" Type="http://schemas.openxmlformats.org/officeDocument/2006/relationships/font" Target="fonts/font17.fntdata"/><Relationship Id="rId96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4.fntdata"/><Relationship Id="rId81" Type="http://schemas.openxmlformats.org/officeDocument/2006/relationships/font" Target="fonts/font7.fntdata"/><Relationship Id="rId86" Type="http://schemas.openxmlformats.org/officeDocument/2006/relationships/font" Target="fonts/font12.fntdata"/><Relationship Id="rId94" Type="http://schemas.openxmlformats.org/officeDocument/2006/relationships/font" Target="fonts/font20.fntdata"/><Relationship Id="rId99" Type="http://schemas.openxmlformats.org/officeDocument/2006/relationships/font" Target="fonts/font25.fntdata"/><Relationship Id="rId10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2.fntdata"/><Relationship Id="rId97" Type="http://schemas.openxmlformats.org/officeDocument/2006/relationships/font" Target="fonts/font23.fntdata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F182-36F1-410C-AC4F-102F5AD64430}" type="datetimeFigureOut">
              <a:rPr lang="en-US" smtClean="0"/>
              <a:pPr/>
              <a:t>6/23/2009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94AD1-882C-489B-B5EE-79A628236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6BADB-375A-4D08-8B54-BD02365F56E6}" type="slidenum">
              <a:rPr lang="th-TH" smtClean="0"/>
              <a:pPr/>
              <a:t>10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6BADB-375A-4D08-8B54-BD02365F56E6}" type="slidenum">
              <a:rPr lang="th-TH" smtClean="0"/>
              <a:pPr/>
              <a:t>11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6BADB-375A-4D08-8B54-BD02365F56E6}" type="slidenum">
              <a:rPr lang="th-TH" smtClean="0"/>
              <a:pPr/>
              <a:t>12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6BADB-375A-4D08-8B54-BD02365F56E6}" type="slidenum">
              <a:rPr lang="th-TH" smtClean="0"/>
              <a:pPr/>
              <a:t>13</a:t>
            </a:fld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6BADB-375A-4D08-8B54-BD02365F56E6}" type="slidenum">
              <a:rPr lang="th-TH" smtClean="0"/>
              <a:pPr/>
              <a:t>14</a:t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6BADB-375A-4D08-8B54-BD02365F56E6}" type="slidenum">
              <a:rPr lang="th-TH" smtClean="0"/>
              <a:pPr/>
              <a:t>15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6BADB-375A-4D08-8B54-BD02365F56E6}" type="slidenum">
              <a:rPr lang="th-TH" smtClean="0"/>
              <a:pPr/>
              <a:t>16</a:t>
            </a:fld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6BADB-375A-4D08-8B54-BD02365F56E6}" type="slidenum">
              <a:rPr lang="th-TH" smtClean="0"/>
              <a:pPr/>
              <a:t>17</a:t>
            </a:fld>
            <a:endParaRPr 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6BADB-375A-4D08-8B54-BD02365F56E6}" type="slidenum">
              <a:rPr lang="th-TH" smtClean="0"/>
              <a:pPr/>
              <a:t>18</a:t>
            </a:fld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6BADB-375A-4D08-8B54-BD02365F56E6}" type="slidenum">
              <a:rPr lang="th-TH" smtClean="0"/>
              <a:pPr/>
              <a:t>19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6BADB-375A-4D08-8B54-BD02365F56E6}" type="slidenum">
              <a:rPr lang="th-TH" smtClean="0"/>
              <a:pPr/>
              <a:t>20</a:t>
            </a:fld>
            <a:endParaRPr lang="th-T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6BADB-375A-4D08-8B54-BD02365F56E6}" type="slidenum">
              <a:rPr lang="th-TH" smtClean="0"/>
              <a:pPr/>
              <a:t>21</a:t>
            </a:fld>
            <a:endParaRPr lang="th-T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6BADB-375A-4D08-8B54-BD02365F56E6}" type="slidenum">
              <a:rPr lang="th-TH" smtClean="0"/>
              <a:pPr/>
              <a:t>22</a:t>
            </a:fld>
            <a:endParaRPr lang="th-T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6BADB-375A-4D08-8B54-BD02365F56E6}" type="slidenum">
              <a:rPr lang="th-TH" smtClean="0"/>
              <a:pPr/>
              <a:t>23</a:t>
            </a:fld>
            <a:endParaRPr lang="th-T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6BADB-375A-4D08-8B54-BD02365F56E6}" type="slidenum">
              <a:rPr lang="th-TH" smtClean="0"/>
              <a:pPr/>
              <a:t>24</a:t>
            </a:fld>
            <a:endParaRPr lang="th-TH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6BADB-375A-4D08-8B54-BD02365F56E6}" type="slidenum">
              <a:rPr lang="th-TH" smtClean="0"/>
              <a:pPr/>
              <a:t>25</a:t>
            </a:fld>
            <a:endParaRPr lang="th-TH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6BADB-375A-4D08-8B54-BD02365F56E6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6BADB-375A-4D08-8B54-BD02365F56E6}" type="slidenum">
              <a:rPr lang="th-TH" smtClean="0"/>
              <a:pPr/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6BADB-375A-4D08-8B54-BD02365F56E6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6BADB-375A-4D08-8B54-BD02365F56E6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6BADB-375A-4D08-8B54-BD02365F56E6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4AD1-882C-489B-B5EE-79A628236C89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6BADB-375A-4D08-8B54-BD02365F56E6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6BADB-375A-4D08-8B54-BD02365F56E6}" type="slidenum">
              <a:rPr lang="th-TH" smtClean="0"/>
              <a:pPr/>
              <a:t>9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5BEC-3462-43D6-956A-8BDEE99A972B}" type="datetimeFigureOut">
              <a:rPr lang="en-US" smtClean="0"/>
              <a:pPr/>
              <a:t>6/23/2009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22FF-273B-41CC-8ABC-03E3CCB9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5BEC-3462-43D6-956A-8BDEE99A972B}" type="datetimeFigureOut">
              <a:rPr lang="en-US" smtClean="0"/>
              <a:pPr/>
              <a:t>6/23/2009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22FF-273B-41CC-8ABC-03E3CCB9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5BEC-3462-43D6-956A-8BDEE99A972B}" type="datetimeFigureOut">
              <a:rPr lang="en-US" smtClean="0"/>
              <a:pPr/>
              <a:t>6/23/2009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22FF-273B-41CC-8ABC-03E3CCB9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5BEC-3462-43D6-956A-8BDEE99A972B}" type="datetimeFigureOut">
              <a:rPr lang="en-US" smtClean="0"/>
              <a:pPr/>
              <a:t>6/23/2009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22FF-273B-41CC-8ABC-03E3CCB9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5BEC-3462-43D6-956A-8BDEE99A972B}" type="datetimeFigureOut">
              <a:rPr lang="en-US" smtClean="0"/>
              <a:pPr/>
              <a:t>6/23/2009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22FF-273B-41CC-8ABC-03E3CCB9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5BEC-3462-43D6-956A-8BDEE99A972B}" type="datetimeFigureOut">
              <a:rPr lang="en-US" smtClean="0"/>
              <a:pPr/>
              <a:t>6/23/2009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22FF-273B-41CC-8ABC-03E3CCB9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5BEC-3462-43D6-956A-8BDEE99A972B}" type="datetimeFigureOut">
              <a:rPr lang="en-US" smtClean="0"/>
              <a:pPr/>
              <a:t>6/23/2009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22FF-273B-41CC-8ABC-03E3CCB9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5BEC-3462-43D6-956A-8BDEE99A972B}" type="datetimeFigureOut">
              <a:rPr lang="en-US" smtClean="0"/>
              <a:pPr/>
              <a:t>6/23/2009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22FF-273B-41CC-8ABC-03E3CCB9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5BEC-3462-43D6-956A-8BDEE99A972B}" type="datetimeFigureOut">
              <a:rPr lang="en-US" smtClean="0"/>
              <a:pPr/>
              <a:t>6/23/2009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22FF-273B-41CC-8ABC-03E3CCB9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5BEC-3462-43D6-956A-8BDEE99A972B}" type="datetimeFigureOut">
              <a:rPr lang="en-US" smtClean="0"/>
              <a:pPr/>
              <a:t>6/23/2009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22FF-273B-41CC-8ABC-03E3CCB9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5BEC-3462-43D6-956A-8BDEE99A972B}" type="datetimeFigureOut">
              <a:rPr lang="en-US" smtClean="0"/>
              <a:pPr/>
              <a:t>6/23/2009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B22FF-273B-41CC-8ABC-03E3CCB9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55BEC-3462-43D6-956A-8BDEE99A972B}" type="datetimeFigureOut">
              <a:rPr lang="en-US" smtClean="0"/>
              <a:pPr/>
              <a:t>6/23/2009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B22FF-273B-41CC-8ABC-03E3CCB9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24.emf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20.emf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tags" Target="../tags/tag49.xml"/><Relationship Id="rId7" Type="http://schemas.openxmlformats.org/officeDocument/2006/relationships/image" Target="../media/image21.emf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0.emf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52.xml"/><Relationship Id="rId7" Type="http://schemas.openxmlformats.org/officeDocument/2006/relationships/image" Target="../media/image20.emf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emf"/><Relationship Id="rId4" Type="http://schemas.openxmlformats.org/officeDocument/2006/relationships/tags" Target="../tags/tag53.xml"/><Relationship Id="rId9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1.emf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image" Target="../media/image7.emf"/><Relationship Id="rId2" Type="http://schemas.openxmlformats.org/officeDocument/2006/relationships/tags" Target="../tags/tag55.xml"/><Relationship Id="rId16" Type="http://schemas.openxmlformats.org/officeDocument/2006/relationships/image" Target="../media/image29.emf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6.emf"/><Relationship Id="rId5" Type="http://schemas.openxmlformats.org/officeDocument/2006/relationships/tags" Target="../tags/tag58.xml"/><Relationship Id="rId15" Type="http://schemas.openxmlformats.org/officeDocument/2006/relationships/image" Target="../media/image28.emf"/><Relationship Id="rId10" Type="http://schemas.openxmlformats.org/officeDocument/2006/relationships/image" Target="../media/image5.emf"/><Relationship Id="rId4" Type="http://schemas.openxmlformats.org/officeDocument/2006/relationships/tags" Target="../tags/tag57.xml"/><Relationship Id="rId9" Type="http://schemas.openxmlformats.org/officeDocument/2006/relationships/notesSlide" Target="../notesSlides/notesSlide15.xml"/><Relationship Id="rId1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.emf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31.emf"/><Relationship Id="rId2" Type="http://schemas.openxmlformats.org/officeDocument/2006/relationships/tags" Target="../tags/tag62.xml"/><Relationship Id="rId16" Type="http://schemas.openxmlformats.org/officeDocument/2006/relationships/image" Target="../media/image11.emf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image" Target="../media/image15.emf"/><Relationship Id="rId5" Type="http://schemas.openxmlformats.org/officeDocument/2006/relationships/tags" Target="../tags/tag65.xml"/><Relationship Id="rId15" Type="http://schemas.openxmlformats.org/officeDocument/2006/relationships/image" Target="../media/image7.emf"/><Relationship Id="rId10" Type="http://schemas.openxmlformats.org/officeDocument/2006/relationships/image" Target="../media/image30.emf"/><Relationship Id="rId4" Type="http://schemas.openxmlformats.org/officeDocument/2006/relationships/tags" Target="../tags/tag64.xml"/><Relationship Id="rId9" Type="http://schemas.openxmlformats.org/officeDocument/2006/relationships/notesSlide" Target="../notesSlides/notesSlide16.xml"/><Relationship Id="rId1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.emf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32.emf"/><Relationship Id="rId2" Type="http://schemas.openxmlformats.org/officeDocument/2006/relationships/tags" Target="../tags/tag69.xml"/><Relationship Id="rId16" Type="http://schemas.openxmlformats.org/officeDocument/2006/relationships/image" Target="../media/image11.emf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15.emf"/><Relationship Id="rId5" Type="http://schemas.openxmlformats.org/officeDocument/2006/relationships/tags" Target="../tags/tag72.xml"/><Relationship Id="rId15" Type="http://schemas.openxmlformats.org/officeDocument/2006/relationships/image" Target="../media/image7.emf"/><Relationship Id="rId10" Type="http://schemas.openxmlformats.org/officeDocument/2006/relationships/image" Target="../media/image30.emf"/><Relationship Id="rId4" Type="http://schemas.openxmlformats.org/officeDocument/2006/relationships/tags" Target="../tags/tag71.xml"/><Relationship Id="rId9" Type="http://schemas.openxmlformats.org/officeDocument/2006/relationships/notesSlide" Target="../notesSlides/notesSlide17.xml"/><Relationship Id="rId1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tags" Target="../tags/tag77.xml"/><Relationship Id="rId7" Type="http://schemas.openxmlformats.org/officeDocument/2006/relationships/image" Target="../media/image34.emf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33.emf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tags" Target="../tags/tag84.xml"/><Relationship Id="rId7" Type="http://schemas.openxmlformats.org/officeDocument/2006/relationships/image" Target="../media/image40.emf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5.xml"/><Relationship Id="rId9" Type="http://schemas.openxmlformats.org/officeDocument/2006/relationships/image" Target="../media/image4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41.emf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4" Type="http://schemas.openxmlformats.org/officeDocument/2006/relationships/image" Target="../media/image43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emf"/><Relationship Id="rId4" Type="http://schemas.openxmlformats.org/officeDocument/2006/relationships/tags" Target="../tags/tag6.xml"/><Relationship Id="rId9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4" Type="http://schemas.openxmlformats.org/officeDocument/2006/relationships/image" Target="../media/image5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4" Type="http://schemas.openxmlformats.org/officeDocument/2006/relationships/image" Target="../media/image53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tags" Target="../tags/tag97.xml"/><Relationship Id="rId7" Type="http://schemas.openxmlformats.org/officeDocument/2006/relationships/image" Target="../media/image54.emf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7.emf"/><Relationship Id="rId4" Type="http://schemas.openxmlformats.org/officeDocument/2006/relationships/tags" Target="../tags/tag98.xml"/><Relationship Id="rId9" Type="http://schemas.openxmlformats.org/officeDocument/2006/relationships/image" Target="../media/image56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tags" Target="../tags/tag101.xml"/><Relationship Id="rId7" Type="http://schemas.openxmlformats.org/officeDocument/2006/relationships/image" Target="../media/image58.emf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0.emf"/><Relationship Id="rId4" Type="http://schemas.openxmlformats.org/officeDocument/2006/relationships/tags" Target="../tags/tag102.xml"/><Relationship Id="rId9" Type="http://schemas.openxmlformats.org/officeDocument/2006/relationships/image" Target="../media/image5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Relationship Id="rId4" Type="http://schemas.openxmlformats.org/officeDocument/2006/relationships/image" Target="../media/image63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image" Target="../media/image69.png"/><Relationship Id="rId3" Type="http://schemas.openxmlformats.org/officeDocument/2006/relationships/tags" Target="../tags/tag108.xml"/><Relationship Id="rId7" Type="http://schemas.openxmlformats.org/officeDocument/2006/relationships/notesSlide" Target="../notesSlides/notesSlide39.xml"/><Relationship Id="rId12" Type="http://schemas.openxmlformats.org/officeDocument/2006/relationships/image" Target="../media/image68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7.emf"/><Relationship Id="rId5" Type="http://schemas.openxmlformats.org/officeDocument/2006/relationships/tags" Target="../tags/tag110.xml"/><Relationship Id="rId10" Type="http://schemas.openxmlformats.org/officeDocument/2006/relationships/image" Target="../media/image66.emf"/><Relationship Id="rId4" Type="http://schemas.openxmlformats.org/officeDocument/2006/relationships/tags" Target="../tags/tag109.xml"/><Relationship Id="rId9" Type="http://schemas.openxmlformats.org/officeDocument/2006/relationships/image" Target="../media/image65.emf"/><Relationship Id="rId14" Type="http://schemas.openxmlformats.org/officeDocument/2006/relationships/image" Target="../media/image7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image" Target="../media/image6.emf"/><Relationship Id="rId3" Type="http://schemas.openxmlformats.org/officeDocument/2006/relationships/tags" Target="../tags/tag9.xml"/><Relationship Id="rId21" Type="http://schemas.openxmlformats.org/officeDocument/2006/relationships/image" Target="../media/image9.emf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image" Target="../media/image5.emf"/><Relationship Id="rId2" Type="http://schemas.openxmlformats.org/officeDocument/2006/relationships/tags" Target="../tags/tag8.xml"/><Relationship Id="rId16" Type="http://schemas.openxmlformats.org/officeDocument/2006/relationships/notesSlide" Target="../notesSlides/notesSlide4.xml"/><Relationship Id="rId20" Type="http://schemas.openxmlformats.org/officeDocument/2006/relationships/image" Target="../media/image8.emf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1.emf"/><Relationship Id="rId10" Type="http://schemas.openxmlformats.org/officeDocument/2006/relationships/tags" Target="../tags/tag16.xml"/><Relationship Id="rId19" Type="http://schemas.openxmlformats.org/officeDocument/2006/relationships/image" Target="../media/image7.emf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image" Target="../media/image10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tags" Target="../tags/tag113.xml"/><Relationship Id="rId7" Type="http://schemas.openxmlformats.org/officeDocument/2006/relationships/notesSlide" Target="../notesSlides/notesSlide40.xml"/><Relationship Id="rId12" Type="http://schemas.openxmlformats.org/officeDocument/2006/relationships/image" Target="../media/image73.emf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.emf"/><Relationship Id="rId5" Type="http://schemas.openxmlformats.org/officeDocument/2006/relationships/tags" Target="../tags/tag115.xml"/><Relationship Id="rId10" Type="http://schemas.openxmlformats.org/officeDocument/2006/relationships/image" Target="../media/image5.emf"/><Relationship Id="rId4" Type="http://schemas.openxmlformats.org/officeDocument/2006/relationships/tags" Target="../tags/tag114.xml"/><Relationship Id="rId9" Type="http://schemas.openxmlformats.org/officeDocument/2006/relationships/image" Target="../media/image72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118.xml"/><Relationship Id="rId7" Type="http://schemas.openxmlformats.org/officeDocument/2006/relationships/image" Target="../media/image75.emf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74.emf"/><Relationship Id="rId5" Type="http://schemas.openxmlformats.org/officeDocument/2006/relationships/notesSlide" Target="../notesSlides/notesSlide41.xml"/><Relationship Id="rId10" Type="http://schemas.openxmlformats.org/officeDocument/2006/relationships/image" Target="../media/image7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Relationship Id="rId4" Type="http://schemas.openxmlformats.org/officeDocument/2006/relationships/image" Target="../media/image78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Relationship Id="rId4" Type="http://schemas.openxmlformats.org/officeDocument/2006/relationships/image" Target="../media/image79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4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83.emf"/><Relationship Id="rId5" Type="http://schemas.openxmlformats.org/officeDocument/2006/relationships/image" Target="../media/image82.emf"/><Relationship Id="rId4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image" Target="../media/image84.emf"/><Relationship Id="rId5" Type="http://schemas.openxmlformats.org/officeDocument/2006/relationships/image" Target="../media/image82.emf"/><Relationship Id="rId4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3" Type="http://schemas.openxmlformats.org/officeDocument/2006/relationships/tags" Target="../tags/tag129.xml"/><Relationship Id="rId7" Type="http://schemas.openxmlformats.org/officeDocument/2006/relationships/image" Target="../media/image86.emf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85.emf"/><Relationship Id="rId5" Type="http://schemas.openxmlformats.org/officeDocument/2006/relationships/notesSlide" Target="../notesSlides/notesSlide48.xml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image" Target="../media/image89.emf"/><Relationship Id="rId5" Type="http://schemas.openxmlformats.org/officeDocument/2006/relationships/image" Target="../media/image88.emf"/><Relationship Id="rId4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23.xml"/><Relationship Id="rId7" Type="http://schemas.openxmlformats.org/officeDocument/2006/relationships/image" Target="../media/image13.emf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2.emf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2.xml"/><Relationship Id="rId4" Type="http://schemas.openxmlformats.org/officeDocument/2006/relationships/image" Target="../media/image90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3.xml"/><Relationship Id="rId6" Type="http://schemas.openxmlformats.org/officeDocument/2006/relationships/image" Target="../media/image92.emf"/><Relationship Id="rId5" Type="http://schemas.openxmlformats.org/officeDocument/2006/relationships/image" Target="../media/image91.png"/><Relationship Id="rId4" Type="http://schemas.openxmlformats.org/officeDocument/2006/relationships/image" Target="../media/image6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4.xml"/><Relationship Id="rId4" Type="http://schemas.openxmlformats.org/officeDocument/2006/relationships/image" Target="../media/image93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emf"/><Relationship Id="rId3" Type="http://schemas.openxmlformats.org/officeDocument/2006/relationships/tags" Target="../tags/tag137.xml"/><Relationship Id="rId7" Type="http://schemas.openxmlformats.org/officeDocument/2006/relationships/image" Target="../media/image94.emf"/><Relationship Id="rId12" Type="http://schemas.openxmlformats.org/officeDocument/2006/relationships/image" Target="../media/image99.emf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notesSlide" Target="../notesSlides/notesSlide54.xml"/><Relationship Id="rId11" Type="http://schemas.openxmlformats.org/officeDocument/2006/relationships/image" Target="../media/image98.em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7.png"/><Relationship Id="rId4" Type="http://schemas.openxmlformats.org/officeDocument/2006/relationships/tags" Target="../tags/tag138.xml"/><Relationship Id="rId9" Type="http://schemas.openxmlformats.org/officeDocument/2006/relationships/image" Target="../media/image9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13" Type="http://schemas.openxmlformats.org/officeDocument/2006/relationships/image" Target="../media/image98.emf"/><Relationship Id="rId3" Type="http://schemas.openxmlformats.org/officeDocument/2006/relationships/tags" Target="../tags/tag141.xml"/><Relationship Id="rId7" Type="http://schemas.openxmlformats.org/officeDocument/2006/relationships/notesSlide" Target="../notesSlides/notesSlide55.xml"/><Relationship Id="rId12" Type="http://schemas.openxmlformats.org/officeDocument/2006/relationships/image" Target="../media/image104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5.png"/><Relationship Id="rId5" Type="http://schemas.openxmlformats.org/officeDocument/2006/relationships/tags" Target="../tags/tag143.xml"/><Relationship Id="rId15" Type="http://schemas.openxmlformats.org/officeDocument/2006/relationships/image" Target="../media/image105.emf"/><Relationship Id="rId10" Type="http://schemas.openxmlformats.org/officeDocument/2006/relationships/image" Target="../media/image103.png"/><Relationship Id="rId4" Type="http://schemas.openxmlformats.org/officeDocument/2006/relationships/tags" Target="../tags/tag142.xml"/><Relationship Id="rId9" Type="http://schemas.openxmlformats.org/officeDocument/2006/relationships/image" Target="../media/image102.emf"/><Relationship Id="rId14" Type="http://schemas.openxmlformats.org/officeDocument/2006/relationships/image" Target="../media/image99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4.xml"/><Relationship Id="rId4" Type="http://schemas.openxmlformats.org/officeDocument/2006/relationships/image" Target="../media/image106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emf"/><Relationship Id="rId3" Type="http://schemas.openxmlformats.org/officeDocument/2006/relationships/tags" Target="../tags/tag147.xml"/><Relationship Id="rId7" Type="http://schemas.openxmlformats.org/officeDocument/2006/relationships/image" Target="../media/image105.emf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image" Target="../media/image100.emf"/><Relationship Id="rId5" Type="http://schemas.openxmlformats.org/officeDocument/2006/relationships/notesSlide" Target="../notesSlides/notesSlide57.xml"/><Relationship Id="rId4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image" Target="../media/image109.emf"/><Relationship Id="rId5" Type="http://schemas.openxmlformats.org/officeDocument/2006/relationships/image" Target="../media/image108.emf"/><Relationship Id="rId4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image" Target="../media/image111.emf"/><Relationship Id="rId5" Type="http://schemas.openxmlformats.org/officeDocument/2006/relationships/image" Target="../media/image110.emf"/><Relationship Id="rId4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1.emf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7.emf"/><Relationship Id="rId2" Type="http://schemas.openxmlformats.org/officeDocument/2006/relationships/tags" Target="../tags/tag25.xml"/><Relationship Id="rId16" Type="http://schemas.openxmlformats.org/officeDocument/2006/relationships/image" Target="../media/image17.emf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6.emf"/><Relationship Id="rId5" Type="http://schemas.openxmlformats.org/officeDocument/2006/relationships/tags" Target="../tags/tag28.xml"/><Relationship Id="rId15" Type="http://schemas.openxmlformats.org/officeDocument/2006/relationships/image" Target="../media/image16.emf"/><Relationship Id="rId10" Type="http://schemas.openxmlformats.org/officeDocument/2006/relationships/image" Target="../media/image5.emf"/><Relationship Id="rId4" Type="http://schemas.openxmlformats.org/officeDocument/2006/relationships/tags" Target="../tags/tag27.xml"/><Relationship Id="rId9" Type="http://schemas.openxmlformats.org/officeDocument/2006/relationships/notesSlide" Target="../notesSlides/notesSlide6.xml"/><Relationship Id="rId14" Type="http://schemas.openxmlformats.org/officeDocument/2006/relationships/image" Target="../media/image15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emf"/><Relationship Id="rId3" Type="http://schemas.openxmlformats.org/officeDocument/2006/relationships/tags" Target="../tags/tag154.xml"/><Relationship Id="rId7" Type="http://schemas.openxmlformats.org/officeDocument/2006/relationships/image" Target="../media/image112.emf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image" Target="../media/image106.emf"/><Relationship Id="rId5" Type="http://schemas.openxmlformats.org/officeDocument/2006/relationships/notesSlide" Target="../notesSlides/notesSlide61.xml"/><Relationship Id="rId4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emf"/><Relationship Id="rId3" Type="http://schemas.openxmlformats.org/officeDocument/2006/relationships/tags" Target="../tags/tag157.xml"/><Relationship Id="rId7" Type="http://schemas.openxmlformats.org/officeDocument/2006/relationships/image" Target="../media/image115.emf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114.emf"/><Relationship Id="rId5" Type="http://schemas.openxmlformats.org/officeDocument/2006/relationships/notesSlide" Target="../notesSlides/notesSlide62.xml"/><Relationship Id="rId4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image" Target="../media/image118.emf"/><Relationship Id="rId5" Type="http://schemas.openxmlformats.org/officeDocument/2006/relationships/image" Target="../media/image117.emf"/><Relationship Id="rId4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image" Target="../media/image119.emf"/><Relationship Id="rId5" Type="http://schemas.openxmlformats.org/officeDocument/2006/relationships/image" Target="../media/image117.emf"/><Relationship Id="rId4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image" Target="../media/image120.emf"/><Relationship Id="rId5" Type="http://schemas.openxmlformats.org/officeDocument/2006/relationships/image" Target="../media/image117.emf"/><Relationship Id="rId4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emf"/><Relationship Id="rId3" Type="http://schemas.openxmlformats.org/officeDocument/2006/relationships/tags" Target="../tags/tag166.xml"/><Relationship Id="rId7" Type="http://schemas.openxmlformats.org/officeDocument/2006/relationships/image" Target="../media/image121.emf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notesSlide" Target="../notesSlides/notesSlide6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4.emf"/><Relationship Id="rId4" Type="http://schemas.openxmlformats.org/officeDocument/2006/relationships/tags" Target="../tags/tag167.xml"/><Relationship Id="rId9" Type="http://schemas.openxmlformats.org/officeDocument/2006/relationships/image" Target="../media/image123.e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emf"/><Relationship Id="rId3" Type="http://schemas.openxmlformats.org/officeDocument/2006/relationships/tags" Target="../tags/tag170.xml"/><Relationship Id="rId7" Type="http://schemas.openxmlformats.org/officeDocument/2006/relationships/image" Target="../media/image125.emf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notesSlide" Target="../notesSlides/notesSlide6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8.emf"/><Relationship Id="rId4" Type="http://schemas.openxmlformats.org/officeDocument/2006/relationships/tags" Target="../tags/tag171.xml"/><Relationship Id="rId9" Type="http://schemas.openxmlformats.org/officeDocument/2006/relationships/image" Target="../media/image127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2.xml"/><Relationship Id="rId4" Type="http://schemas.openxmlformats.org/officeDocument/2006/relationships/image" Target="../media/image12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1.emf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7.emf"/><Relationship Id="rId2" Type="http://schemas.openxmlformats.org/officeDocument/2006/relationships/tags" Target="../tags/tag32.xml"/><Relationship Id="rId16" Type="http://schemas.openxmlformats.org/officeDocument/2006/relationships/image" Target="../media/image19.emf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6.emf"/><Relationship Id="rId5" Type="http://schemas.openxmlformats.org/officeDocument/2006/relationships/tags" Target="../tags/tag35.xml"/><Relationship Id="rId15" Type="http://schemas.openxmlformats.org/officeDocument/2006/relationships/image" Target="../media/image18.emf"/><Relationship Id="rId10" Type="http://schemas.openxmlformats.org/officeDocument/2006/relationships/image" Target="../media/image5.emf"/><Relationship Id="rId4" Type="http://schemas.openxmlformats.org/officeDocument/2006/relationships/tags" Target="../tags/tag34.xml"/><Relationship Id="rId9" Type="http://schemas.openxmlformats.org/officeDocument/2006/relationships/notesSlide" Target="../notesSlides/notesSlide7.xml"/><Relationship Id="rId14" Type="http://schemas.openxmlformats.org/officeDocument/2006/relationships/image" Target="../media/image15.e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emf"/><Relationship Id="rId3" Type="http://schemas.openxmlformats.org/officeDocument/2006/relationships/tags" Target="../tags/tag175.xml"/><Relationship Id="rId7" Type="http://schemas.openxmlformats.org/officeDocument/2006/relationships/image" Target="../media/image131.emf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image" Target="../media/image130.emf"/><Relationship Id="rId5" Type="http://schemas.openxmlformats.org/officeDocument/2006/relationships/notesSlide" Target="../notesSlides/notesSlide70.xml"/><Relationship Id="rId4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image" Target="../media/image134.emf"/><Relationship Id="rId5" Type="http://schemas.openxmlformats.org/officeDocument/2006/relationships/image" Target="../media/image133.emf"/><Relationship Id="rId4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8.xml"/><Relationship Id="rId4" Type="http://schemas.openxmlformats.org/officeDocument/2006/relationships/image" Target="../media/image13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40.xml"/><Relationship Id="rId7" Type="http://schemas.openxmlformats.org/officeDocument/2006/relationships/image" Target="../media/image20.emf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Relationship Id="rId9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418341</a:t>
            </a:r>
            <a:r>
              <a:rPr lang="en-US" dirty="0" smtClean="0"/>
              <a:t>: </a:t>
            </a:r>
            <a:r>
              <a:rPr lang="th-TH" dirty="0" smtClean="0"/>
              <a:t>สภาพแวดล้อมการทำงานคอมพิวเตอร์กราฟิกส์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การบรรยายครั้งที่ </a:t>
            </a:r>
            <a:r>
              <a:rPr lang="th-TH" dirty="0" smtClean="0"/>
              <a:t>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 smtClean="0"/>
              <a:t>ประมุข ขันเงิน</a:t>
            </a:r>
            <a:endParaRPr lang="en-US" dirty="0" smtClean="0"/>
          </a:p>
          <a:p>
            <a:r>
              <a:rPr lang="en-US" dirty="0" smtClean="0"/>
              <a:t>pramook@gmail.com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MSBM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BX10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MI5"/>
              </a:rPr>
              <a:t>A</a:t>
            </a:r>
            <a:r>
              <a:rPr lang="en-US" smtClean="0">
                <a:latin typeface="CMR5"/>
              </a:rPr>
              <a:t>A</a:t>
            </a:r>
            <a:r>
              <a:rPr lang="en-US" smtClean="0">
                <a:latin typeface="CMBX7"/>
              </a:rPr>
              <a:t>A</a:t>
            </a:r>
            <a:r>
              <a:rPr lang="en-US" smtClean="0">
                <a:latin typeface="CMSY10"/>
              </a:rPr>
              <a:t>A</a:t>
            </a:r>
            <a:r>
              <a:rPr lang="en-US" smtClean="0">
                <a:latin typeface="CMSY7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ถ้า                        เป็นเวกเตอร์ใดๆ แล้ว</a:t>
            </a:r>
          </a:p>
          <a:p>
            <a:pPr>
              <a:buNone/>
            </a:pPr>
            <a:r>
              <a:rPr lang="th-TH" dirty="0" smtClean="0"/>
              <a:t>	เราเรียกเซต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th-TH" dirty="0" smtClean="0"/>
              <a:t>ว่า </a:t>
            </a:r>
            <a:r>
              <a:rPr lang="en-US" dirty="0" smtClean="0"/>
              <a:t>span </a:t>
            </a:r>
            <a:r>
              <a:rPr lang="th-TH" dirty="0" smtClean="0"/>
              <a:t>ของ </a:t>
            </a:r>
          </a:p>
          <a:p>
            <a:pPr>
              <a:buNone/>
            </a:pPr>
            <a:endParaRPr lang="th-TH" dirty="0" smtClean="0"/>
          </a:p>
        </p:txBody>
      </p:sp>
      <p:pic>
        <p:nvPicPr>
          <p:cNvPr id="4" name="รูปภาพ 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95400" y="1828800"/>
            <a:ext cx="1552500" cy="225000"/>
          </a:xfrm>
          <a:prstGeom prst="rect">
            <a:avLst/>
          </a:prstGeom>
        </p:spPr>
      </p:pic>
      <p:pic>
        <p:nvPicPr>
          <p:cNvPr id="12" name="รูปภาพ 1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1981200" y="2819400"/>
            <a:ext cx="5103833" cy="337258"/>
          </a:xfrm>
          <a:prstGeom prst="rect">
            <a:avLst/>
          </a:prstGeom>
          <a:noFill/>
          <a:ln/>
          <a:effectLst/>
        </p:spPr>
      </p:pic>
      <p:pic>
        <p:nvPicPr>
          <p:cNvPr id="13" name="รูปภาพ 1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67000" y="3581400"/>
            <a:ext cx="1552500" cy="22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</a:t>
            </a:r>
            <a:r>
              <a:rPr lang="th-TH" dirty="0" smtClean="0"/>
              <a:t> (ต่อ)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Span </a:t>
            </a:r>
            <a:r>
              <a:rPr lang="th-TH" dirty="0" smtClean="0"/>
              <a:t>ของ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x</a:t>
            </a:r>
            <a:r>
              <a:rPr lang="en-US" dirty="0" smtClean="0"/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dirty="0" smtClean="0"/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h-TH" dirty="0" smtClean="0"/>
              <a:t>และ</a:t>
            </a:r>
            <a:r>
              <a:rPr lang="th-TH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th-TH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h-TH" dirty="0" smtClean="0"/>
              <a:t>มีค่าเท่ากับ</a:t>
            </a:r>
          </a:p>
          <a:p>
            <a:r>
              <a:rPr lang="en-US" dirty="0" smtClean="0"/>
              <a:t>Span </a:t>
            </a:r>
            <a:r>
              <a:rPr lang="th-TH" dirty="0" smtClean="0"/>
              <a:t>ของ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x</a:t>
            </a:r>
            <a:r>
              <a:rPr lang="th-TH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h-TH" dirty="0" smtClean="0"/>
              <a:t>มีค่าเท่ากับแกน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th-TH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Span </a:t>
            </a:r>
            <a:r>
              <a:rPr lang="th-TH" dirty="0" smtClean="0"/>
              <a:t>ของ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y</a:t>
            </a:r>
            <a:r>
              <a:rPr lang="th-TH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h-TH" dirty="0" smtClean="0"/>
              <a:t>มีค่าเท่ากับแกน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r>
              <a:rPr lang="en-US" dirty="0" smtClean="0"/>
              <a:t>Span </a:t>
            </a:r>
            <a:r>
              <a:rPr lang="th-TH" dirty="0" smtClean="0"/>
              <a:t>ของ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z</a:t>
            </a:r>
            <a:r>
              <a:rPr lang="th-TH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h-TH" dirty="0" smtClean="0"/>
              <a:t>มีค่าเท่ากับแกน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</a:t>
            </a:r>
          </a:p>
          <a:p>
            <a:r>
              <a:rPr lang="en-US" dirty="0" smtClean="0"/>
              <a:t>Span </a:t>
            </a:r>
            <a:r>
              <a:rPr lang="th-TH" dirty="0" smtClean="0"/>
              <a:t>ของ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x</a:t>
            </a:r>
            <a:r>
              <a:rPr lang="th-TH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h-TH" dirty="0" smtClean="0"/>
              <a:t>และ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th-TH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h-TH" dirty="0" smtClean="0"/>
              <a:t>มีค่าเท่ากับระนาบ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Span </a:t>
            </a:r>
            <a:r>
              <a:rPr lang="th-TH" dirty="0" smtClean="0"/>
              <a:t>ของ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x</a:t>
            </a:r>
            <a:r>
              <a:rPr lang="th-TH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h-TH" dirty="0" smtClean="0"/>
              <a:t>และ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z</a:t>
            </a:r>
            <a:r>
              <a:rPr lang="th-TH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h-TH" dirty="0" smtClean="0"/>
              <a:t>มีค่าเท่ากับระนาบ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xz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Span </a:t>
            </a:r>
            <a:r>
              <a:rPr lang="th-TH" dirty="0" smtClean="0"/>
              <a:t>ของ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y</a:t>
            </a:r>
            <a:r>
              <a:rPr lang="th-TH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h-TH" dirty="0" smtClean="0"/>
              <a:t>และ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z</a:t>
            </a:r>
            <a:r>
              <a:rPr lang="th-TH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h-TH" dirty="0" smtClean="0"/>
              <a:t>มีค่าเท่ากับระนาบ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yz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th-TH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รูปภาพ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34000" y="1752600"/>
            <a:ext cx="359999" cy="314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Dependence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เรากล่าวว่า                       </a:t>
            </a:r>
          </a:p>
          <a:p>
            <a:pPr>
              <a:buNone/>
            </a:pPr>
            <a:r>
              <a:rPr lang="th-TH" dirty="0" smtClean="0"/>
              <a:t>	เป็นกลุ่มของเวกเตอร์ที่</a:t>
            </a:r>
            <a:r>
              <a:rPr lang="en-US" dirty="0" smtClean="0"/>
              <a:t> linearly dependent</a:t>
            </a:r>
            <a:endParaRPr lang="th-TH" dirty="0" smtClean="0"/>
          </a:p>
          <a:p>
            <a:pPr>
              <a:buNone/>
            </a:pPr>
            <a:r>
              <a:rPr lang="th-TH" dirty="0" smtClean="0"/>
              <a:t>	ถ้า</a:t>
            </a:r>
            <a:r>
              <a:rPr lang="th-TH" dirty="0" err="1" smtClean="0"/>
              <a:t>มีส</a:t>
            </a:r>
            <a:r>
              <a:rPr lang="th-TH" dirty="0" smtClean="0"/>
              <a:t>เก</a:t>
            </a:r>
            <a:r>
              <a:rPr lang="th-TH" dirty="0" err="1" smtClean="0"/>
              <a:t>ลาร์</a:t>
            </a:r>
            <a:r>
              <a:rPr lang="th-TH" dirty="0" smtClean="0"/>
              <a:t>                      ที่มีตัวใดตัวหนึ่งมีค่าไม่เท่ากับ </a:t>
            </a:r>
            <a:r>
              <a:rPr lang="en-US" dirty="0" smtClean="0"/>
              <a:t>0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th-TH" dirty="0" smtClean="0"/>
              <a:t>ที่ทำให้</a:t>
            </a:r>
            <a:endParaRPr lang="en-US" dirty="0"/>
          </a:p>
        </p:txBody>
      </p:sp>
      <p:pic>
        <p:nvPicPr>
          <p:cNvPr id="4" name="รูปภาพ 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209800" y="1828800"/>
            <a:ext cx="1552500" cy="225000"/>
          </a:xfrm>
          <a:prstGeom prst="rect">
            <a:avLst/>
          </a:prstGeom>
        </p:spPr>
      </p:pic>
      <p:pic>
        <p:nvPicPr>
          <p:cNvPr id="7" name="รูปภาพ 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362200" y="2971800"/>
            <a:ext cx="1395000" cy="225000"/>
          </a:xfrm>
          <a:prstGeom prst="rect">
            <a:avLst/>
          </a:prstGeom>
        </p:spPr>
      </p:pic>
      <p:pic>
        <p:nvPicPr>
          <p:cNvPr id="10" name="รูปภาพ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2971800" y="3962400"/>
            <a:ext cx="3275658" cy="26923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Independence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ตรงข้ามกับ </a:t>
            </a:r>
            <a:r>
              <a:rPr lang="en-US" dirty="0" smtClean="0"/>
              <a:t>linear dependence</a:t>
            </a:r>
          </a:p>
          <a:p>
            <a:r>
              <a:rPr lang="th-TH" dirty="0" smtClean="0"/>
              <a:t>เรากล่าวว่า   </a:t>
            </a:r>
          </a:p>
          <a:p>
            <a:pPr>
              <a:buNone/>
            </a:pPr>
            <a:r>
              <a:rPr lang="th-TH" dirty="0" smtClean="0"/>
              <a:t>	เป็นกลุ่มของเวกเตอร์ที่</a:t>
            </a:r>
            <a:r>
              <a:rPr lang="en-US" dirty="0" smtClean="0"/>
              <a:t> linearly independent</a:t>
            </a:r>
            <a:endParaRPr lang="th-TH" dirty="0" smtClean="0"/>
          </a:p>
          <a:p>
            <a:pPr>
              <a:buNone/>
            </a:pPr>
            <a:r>
              <a:rPr lang="th-TH" dirty="0" smtClean="0"/>
              <a:t>	ถ้าค่า                    </a:t>
            </a:r>
            <a:r>
              <a:rPr lang="en-US" dirty="0" smtClean="0"/>
              <a:t> </a:t>
            </a:r>
            <a:r>
              <a:rPr lang="th-TH" dirty="0" smtClean="0"/>
              <a:t>ที่ทำให้</a:t>
            </a:r>
          </a:p>
          <a:p>
            <a:pPr>
              <a:buNone/>
            </a:pPr>
            <a:r>
              <a:rPr lang="th-TH" dirty="0" smtClean="0"/>
              <a:t>	</a:t>
            </a:r>
          </a:p>
          <a:p>
            <a:pPr>
              <a:buNone/>
            </a:pPr>
            <a:r>
              <a:rPr lang="th-TH" dirty="0" smtClean="0"/>
              <a:t>	คือ</a:t>
            </a:r>
            <a:r>
              <a:rPr lang="en-US" dirty="0" smtClean="0"/>
              <a:t>                              </a:t>
            </a:r>
            <a:r>
              <a:rPr lang="th-TH" dirty="0" smtClean="0"/>
              <a:t>เท่านั้น </a:t>
            </a:r>
            <a:endParaRPr lang="en-US" dirty="0"/>
          </a:p>
        </p:txBody>
      </p:sp>
      <p:pic>
        <p:nvPicPr>
          <p:cNvPr id="5" name="รูปภาพ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209800" y="2362200"/>
            <a:ext cx="1552500" cy="225000"/>
          </a:xfrm>
          <a:prstGeom prst="rect">
            <a:avLst/>
          </a:prstGeom>
        </p:spPr>
      </p:pic>
      <p:pic>
        <p:nvPicPr>
          <p:cNvPr id="6" name="รูปภาพ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600200" y="3581400"/>
            <a:ext cx="1395000" cy="225000"/>
          </a:xfrm>
          <a:prstGeom prst="rect">
            <a:avLst/>
          </a:prstGeom>
        </p:spPr>
      </p:pic>
      <p:pic>
        <p:nvPicPr>
          <p:cNvPr id="7" name="รูปภาพ 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2971800" y="4114800"/>
            <a:ext cx="3275658" cy="269232"/>
          </a:xfrm>
          <a:prstGeom prst="rect">
            <a:avLst/>
          </a:prstGeom>
          <a:noFill/>
          <a:ln/>
          <a:effectLst/>
        </p:spPr>
      </p:pic>
      <p:pic>
        <p:nvPicPr>
          <p:cNvPr id="9" name="รูปภาพ 8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371600" y="4724400"/>
            <a:ext cx="2520000" cy="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Independence </a:t>
            </a:r>
            <a:r>
              <a:rPr lang="th-TH" dirty="0" smtClean="0"/>
              <a:t>(ต่อ)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dirty="0" smtClean="0"/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h-TH" dirty="0" smtClean="0"/>
              <a:t>และ</a:t>
            </a:r>
            <a:r>
              <a:rPr lang="th-TH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 --- </a:t>
            </a:r>
            <a:r>
              <a:rPr lang="en-US" dirty="0" smtClean="0"/>
              <a:t>linearly independent</a:t>
            </a:r>
          </a:p>
          <a:p>
            <a:endParaRPr lang="en-US" dirty="0" smtClean="0"/>
          </a:p>
          <a:p>
            <a:r>
              <a:rPr lang="en-US" dirty="0" smtClean="0"/>
              <a:t>(1,2,0) </a:t>
            </a:r>
            <a:r>
              <a:rPr lang="th-TH" dirty="0" smtClean="0"/>
              <a:t>และ </a:t>
            </a:r>
            <a:r>
              <a:rPr lang="en-US" dirty="0" smtClean="0"/>
              <a:t>(2,4,0) --- linearly dependent</a:t>
            </a:r>
            <a:endParaRPr lang="th-TH" dirty="0" smtClean="0"/>
          </a:p>
          <a:p>
            <a:pPr>
              <a:buNone/>
            </a:pPr>
            <a:r>
              <a:rPr lang="th-TH" dirty="0" smtClean="0"/>
              <a:t>	เพราะ </a:t>
            </a:r>
            <a:r>
              <a:rPr lang="en-US" dirty="0" smtClean="0"/>
              <a:t>2*(1,2,0) – (2,4,0) = (0,0,0)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(1,0,1), (2,3,0), (2,1.5,1) --- linearly dependent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th-TH" dirty="0" smtClean="0"/>
              <a:t>เพราะ </a:t>
            </a:r>
            <a:r>
              <a:rPr lang="en-US" dirty="0" smtClean="0"/>
              <a:t>(1,0,1) + 0.5*(2,3,0) – (2,1.5,1) = (0,0,0)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(0,0,0) --- linearly dependent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th-TH" dirty="0" smtClean="0"/>
              <a:t>เพราะ </a:t>
            </a:r>
            <a:r>
              <a:rPr lang="en-US" dirty="0" smtClean="0"/>
              <a:t>c(0,0,0) = (0,0,0) </a:t>
            </a:r>
            <a:r>
              <a:rPr lang="th-TH" dirty="0" smtClean="0"/>
              <a:t>สำหรับค่า </a:t>
            </a:r>
            <a:r>
              <a:rPr lang="en-US" dirty="0" smtClean="0"/>
              <a:t>c </a:t>
            </a:r>
            <a:r>
              <a:rPr lang="th-TH" dirty="0" smtClean="0"/>
              <a:t>ใดๆ ที่ไม่เท่ากับ </a:t>
            </a:r>
            <a:r>
              <a:rPr lang="en-US" dirty="0" smtClean="0"/>
              <a:t>0</a:t>
            </a:r>
            <a:endParaRPr lang="th-T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เส้นตรง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ถ้า</a:t>
            </a:r>
            <a:r>
              <a:rPr lang="en-US" dirty="0" smtClean="0"/>
              <a:t>         </a:t>
            </a:r>
            <a:r>
              <a:rPr lang="th-TH" dirty="0" smtClean="0"/>
              <a:t>แล้ว</a:t>
            </a:r>
            <a:r>
              <a:rPr lang="en-US" dirty="0" smtClean="0"/>
              <a:t> span </a:t>
            </a:r>
            <a:r>
              <a:rPr lang="th-TH" dirty="0" smtClean="0"/>
              <a:t>ของ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th-TH" dirty="0" smtClean="0"/>
              <a:t>คือเส้นตรงที่ผ่านจุด </a:t>
            </a:r>
            <a:r>
              <a:rPr lang="en-US" i="1" dirty="0" smtClean="0">
                <a:latin typeface="Times New Roman" pitchFamily="18" charset="0"/>
              </a:rPr>
              <a:t>O</a:t>
            </a:r>
            <a:r>
              <a:rPr lang="th-TH" dirty="0" smtClean="0"/>
              <a:t> และ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 flipV="1">
            <a:off x="2973388" y="3504406"/>
            <a:ext cx="2284412" cy="1980406"/>
          </a:xfrm>
          <a:prstGeom prst="straightConnector1">
            <a:avLst/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 rot="5400000" flipH="1" flipV="1">
            <a:off x="3162697" y="3695303"/>
            <a:ext cx="175339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>
            <a:off x="4040188" y="4571206"/>
            <a:ext cx="1598612" cy="7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 rot="5400000">
            <a:off x="3124597" y="4647803"/>
            <a:ext cx="990600" cy="8389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รูปภาพ 1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963988" y="2590800"/>
            <a:ext cx="225499" cy="184319"/>
          </a:xfrm>
          <a:prstGeom prst="rect">
            <a:avLst/>
          </a:prstGeom>
        </p:spPr>
      </p:pic>
      <p:pic>
        <p:nvPicPr>
          <p:cNvPr id="19" name="รูปภาพ 1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638800" y="4495800"/>
            <a:ext cx="225499" cy="225279"/>
          </a:xfrm>
          <a:prstGeom prst="rect">
            <a:avLst/>
          </a:prstGeom>
        </p:spPr>
      </p:pic>
      <p:pic>
        <p:nvPicPr>
          <p:cNvPr id="20" name="รูปภาพ 1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124200" y="5562600"/>
            <a:ext cx="184500" cy="184320"/>
          </a:xfrm>
          <a:prstGeom prst="rect">
            <a:avLst/>
          </a:prstGeom>
        </p:spPr>
      </p:pic>
      <p:pic>
        <p:nvPicPr>
          <p:cNvPr id="21" name="รูปภาพ 2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038600" y="4648200"/>
            <a:ext cx="247500" cy="247500"/>
          </a:xfrm>
          <a:prstGeom prst="rect">
            <a:avLst/>
          </a:prstGeom>
        </p:spPr>
      </p:pic>
      <p:cxnSp>
        <p:nvCxnSpPr>
          <p:cNvPr id="22" name="ลูกศรเชื่อมต่อแบบตรง 21"/>
          <p:cNvCxnSpPr/>
          <p:nvPr/>
        </p:nvCxnSpPr>
        <p:spPr>
          <a:xfrm flipV="1">
            <a:off x="4040188" y="4038600"/>
            <a:ext cx="608012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" name="รูปภาพ 22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191000" y="4038600"/>
            <a:ext cx="202499" cy="179999"/>
          </a:xfrm>
          <a:prstGeom prst="rect">
            <a:avLst/>
          </a:prstGeom>
        </p:spPr>
      </p:pic>
      <p:pic>
        <p:nvPicPr>
          <p:cNvPr id="29" name="รูปภาพ 28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295400" y="1752600"/>
            <a:ext cx="697500" cy="315000"/>
          </a:xfrm>
          <a:prstGeom prst="rect">
            <a:avLst/>
          </a:prstGeom>
        </p:spPr>
      </p:pic>
      <p:pic>
        <p:nvPicPr>
          <p:cNvPr id="33" name="รูปภาพ 32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876800" y="3124200"/>
            <a:ext cx="1395000" cy="33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รูปภาพ 3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902360" y="5263614"/>
            <a:ext cx="225000" cy="180000"/>
          </a:xfrm>
          <a:prstGeom prst="rect">
            <a:avLst/>
          </a:prstGeom>
        </p:spPr>
      </p:pic>
      <p:pic>
        <p:nvPicPr>
          <p:cNvPr id="22" name="รูปภาพ 2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054760" y="4273014"/>
            <a:ext cx="202499" cy="179999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ระนาบ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ถ้า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th-TH" dirty="0" smtClean="0"/>
              <a:t>และ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th-TH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h-TH" dirty="0" smtClean="0"/>
              <a:t>เป็นเวกเตอร์ที่ </a:t>
            </a:r>
            <a:r>
              <a:rPr lang="en-US" dirty="0" smtClean="0"/>
              <a:t>linearly independent </a:t>
            </a:r>
            <a:r>
              <a:rPr lang="th-TH" dirty="0" smtClean="0"/>
              <a:t>กันแล้ว</a:t>
            </a:r>
          </a:p>
          <a:p>
            <a:pPr>
              <a:buNone/>
            </a:pPr>
            <a:r>
              <a:rPr lang="th-TH" dirty="0" smtClean="0"/>
              <a:t>	</a:t>
            </a:r>
            <a:r>
              <a:rPr lang="en-US" dirty="0" smtClean="0"/>
              <a:t>span </a:t>
            </a:r>
            <a:r>
              <a:rPr lang="th-TH" dirty="0" smtClean="0"/>
              <a:t>ของ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th-TH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h-TH" dirty="0" smtClean="0"/>
              <a:t>และ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th-TH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h-TH" dirty="0" smtClean="0"/>
              <a:t>คือระนาบที่ผ่านจุด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/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,</a:t>
            </a:r>
            <a:r>
              <a:rPr lang="th-TH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h-TH" dirty="0" smtClean="0"/>
              <a:t>และ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th-TH" dirty="0" smtClean="0"/>
          </a:p>
        </p:txBody>
      </p:sp>
      <p:pic>
        <p:nvPicPr>
          <p:cNvPr id="10" name="รูปภาพ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816760" y="3358614"/>
            <a:ext cx="2609999" cy="337500"/>
          </a:xfrm>
          <a:prstGeom prst="rect">
            <a:avLst/>
          </a:prstGeom>
        </p:spPr>
      </p:pic>
      <p:cxnSp>
        <p:nvCxnSpPr>
          <p:cNvPr id="14" name="ลูกศรเชื่อมต่อแบบตรง 13"/>
          <p:cNvCxnSpPr/>
          <p:nvPr/>
        </p:nvCxnSpPr>
        <p:spPr>
          <a:xfrm rot="5400000" flipH="1" flipV="1">
            <a:off x="3102657" y="4005917"/>
            <a:ext cx="175339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>
            <a:off x="3980148" y="4881820"/>
            <a:ext cx="1598612" cy="7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 rot="5400000">
            <a:off x="3064557" y="4958417"/>
            <a:ext cx="990600" cy="8389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รูปภาพ 1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903948" y="2901414"/>
            <a:ext cx="225499" cy="184319"/>
          </a:xfrm>
          <a:prstGeom prst="rect">
            <a:avLst/>
          </a:prstGeom>
        </p:spPr>
      </p:pic>
      <p:pic>
        <p:nvPicPr>
          <p:cNvPr id="18" name="รูปภาพ 17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578760" y="4806414"/>
            <a:ext cx="225499" cy="225279"/>
          </a:xfrm>
          <a:prstGeom prst="rect">
            <a:avLst/>
          </a:prstGeom>
        </p:spPr>
      </p:pic>
      <p:pic>
        <p:nvPicPr>
          <p:cNvPr id="19" name="รูปภาพ 18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064160" y="5873214"/>
            <a:ext cx="184500" cy="184320"/>
          </a:xfrm>
          <a:prstGeom prst="rect">
            <a:avLst/>
          </a:prstGeom>
        </p:spPr>
      </p:pic>
      <p:pic>
        <p:nvPicPr>
          <p:cNvPr id="20" name="รูปภาพ 19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673760" y="4654014"/>
            <a:ext cx="247500" cy="247500"/>
          </a:xfrm>
          <a:prstGeom prst="rect">
            <a:avLst/>
          </a:prstGeom>
        </p:spPr>
      </p:pic>
      <p:sp>
        <p:nvSpPr>
          <p:cNvPr id="24" name="สี่เหลี่ยมด้านขนาน 23"/>
          <p:cNvSpPr/>
          <p:nvPr/>
        </p:nvSpPr>
        <p:spPr>
          <a:xfrm rot="21373879">
            <a:off x="2911760" y="3130014"/>
            <a:ext cx="2590800" cy="2895600"/>
          </a:xfrm>
          <a:prstGeom prst="parallelogram">
            <a:avLst>
              <a:gd name="adj" fmla="val 20991"/>
            </a:avLst>
          </a:prstGeom>
          <a:solidFill>
            <a:schemeClr val="accent2">
              <a:alpha val="50000"/>
            </a:schemeClr>
          </a:solidFill>
          <a:ln>
            <a:solidFill>
              <a:schemeClr val="accent2">
                <a:alpha val="50000"/>
              </a:schemeClr>
            </a:solidFill>
          </a:ln>
          <a:scene3d>
            <a:camera prst="isometricLeftDown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ลูกศรเชื่อมต่อแบบตรง 20"/>
          <p:cNvCxnSpPr/>
          <p:nvPr/>
        </p:nvCxnSpPr>
        <p:spPr>
          <a:xfrm flipV="1">
            <a:off x="3980148" y="3892014"/>
            <a:ext cx="1065212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30"/>
          <p:cNvCxnSpPr/>
          <p:nvPr/>
        </p:nvCxnSpPr>
        <p:spPr>
          <a:xfrm rot="16200000" flipH="1">
            <a:off x="3864260" y="4996914"/>
            <a:ext cx="10668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ปริภูมิเวกเตอร์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ถ้า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,</a:t>
            </a:r>
            <a:r>
              <a:rPr lang="th-TH" dirty="0" smtClean="0"/>
              <a:t> และ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th-TH" dirty="0" smtClean="0"/>
              <a:t>เป็นเวกเตอร์ที่ </a:t>
            </a:r>
            <a:r>
              <a:rPr lang="en-US" dirty="0" smtClean="0"/>
              <a:t>linearly independent </a:t>
            </a:r>
            <a:r>
              <a:rPr lang="th-TH" dirty="0" smtClean="0"/>
              <a:t>กันแล้ว </a:t>
            </a:r>
            <a:r>
              <a:rPr lang="en-US" dirty="0" smtClean="0"/>
              <a:t>span </a:t>
            </a:r>
            <a:r>
              <a:rPr lang="th-TH" dirty="0" smtClean="0"/>
              <a:t>ของ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en-US" dirty="0" smtClean="0"/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,</a:t>
            </a:r>
            <a:r>
              <a:rPr lang="th-TH" dirty="0" smtClean="0"/>
              <a:t> และ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th-TH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h-TH" dirty="0" smtClean="0"/>
              <a:t>เซตของเวกเตอร์สามมิติทั้งหมด</a:t>
            </a:r>
          </a:p>
          <a:p>
            <a:endParaRPr lang="th-TH" dirty="0"/>
          </a:p>
        </p:txBody>
      </p:sp>
      <p:pic>
        <p:nvPicPr>
          <p:cNvPr id="4" name="รูปภาพ 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343400" y="5410200"/>
            <a:ext cx="225000" cy="180000"/>
          </a:xfrm>
          <a:prstGeom prst="rect">
            <a:avLst/>
          </a:prstGeom>
        </p:spPr>
      </p:pic>
      <p:pic>
        <p:nvPicPr>
          <p:cNvPr id="5" name="รูปภาพ 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283360" y="4273014"/>
            <a:ext cx="202499" cy="179999"/>
          </a:xfrm>
          <a:prstGeom prst="rect">
            <a:avLst/>
          </a:prstGeom>
        </p:spPr>
      </p:pic>
      <p:pic>
        <p:nvPicPr>
          <p:cNvPr id="18" name="รูปภาพ 1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2667000" y="6248400"/>
            <a:ext cx="3701705" cy="326903"/>
          </a:xfrm>
          <a:prstGeom prst="rect">
            <a:avLst/>
          </a:prstGeom>
          <a:noFill/>
          <a:ln/>
          <a:effectLst/>
        </p:spPr>
      </p:pic>
      <p:cxnSp>
        <p:nvCxnSpPr>
          <p:cNvPr id="7" name="ลูกศรเชื่อมต่อแบบตรง 6"/>
          <p:cNvCxnSpPr/>
          <p:nvPr/>
        </p:nvCxnSpPr>
        <p:spPr>
          <a:xfrm rot="5400000" flipH="1" flipV="1">
            <a:off x="3331257" y="4005917"/>
            <a:ext cx="175339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/>
          <p:cNvCxnSpPr/>
          <p:nvPr/>
        </p:nvCxnSpPr>
        <p:spPr>
          <a:xfrm>
            <a:off x="4208748" y="4881820"/>
            <a:ext cx="1598612" cy="7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 rot="5400000">
            <a:off x="3293157" y="4958417"/>
            <a:ext cx="990600" cy="8389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รูปภาพ 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132548" y="2901414"/>
            <a:ext cx="225499" cy="184319"/>
          </a:xfrm>
          <a:prstGeom prst="rect">
            <a:avLst/>
          </a:prstGeom>
        </p:spPr>
      </p:pic>
      <p:pic>
        <p:nvPicPr>
          <p:cNvPr id="11" name="รูปภาพ 10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807360" y="4806414"/>
            <a:ext cx="225499" cy="225279"/>
          </a:xfrm>
          <a:prstGeom prst="rect">
            <a:avLst/>
          </a:prstGeom>
        </p:spPr>
      </p:pic>
      <p:pic>
        <p:nvPicPr>
          <p:cNvPr id="12" name="รูปภาพ 11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292760" y="5873214"/>
            <a:ext cx="184500" cy="184320"/>
          </a:xfrm>
          <a:prstGeom prst="rect">
            <a:avLst/>
          </a:prstGeom>
        </p:spPr>
      </p:pic>
      <p:pic>
        <p:nvPicPr>
          <p:cNvPr id="13" name="รูปภาพ 12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733800" y="4800600"/>
            <a:ext cx="247500" cy="247500"/>
          </a:xfrm>
          <a:prstGeom prst="rect">
            <a:avLst/>
          </a:prstGeom>
        </p:spPr>
      </p:pic>
      <p:cxnSp>
        <p:nvCxnSpPr>
          <p:cNvPr id="15" name="ลูกศรเชื่อมต่อแบบตรง 14"/>
          <p:cNvCxnSpPr/>
          <p:nvPr/>
        </p:nvCxnSpPr>
        <p:spPr>
          <a:xfrm flipV="1">
            <a:off x="4208748" y="3892014"/>
            <a:ext cx="1065212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>
            <a:off x="4207160" y="4882614"/>
            <a:ext cx="1203040" cy="832386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 rot="10800000">
            <a:off x="3429000" y="4495800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สี่เหลี่ยมผืนผ้า 21"/>
          <p:cNvSpPr/>
          <p:nvPr/>
        </p:nvSpPr>
        <p:spPr>
          <a:xfrm>
            <a:off x="2743200" y="2819400"/>
            <a:ext cx="3429000" cy="3352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ถ้า </a:t>
            </a:r>
            <a:r>
              <a:rPr lang="en-US" dirty="0" smtClean="0"/>
              <a:t>span </a:t>
            </a:r>
            <a:r>
              <a:rPr lang="th-TH" dirty="0" smtClean="0"/>
              <a:t>ของ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en-US" dirty="0" smtClean="0"/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,</a:t>
            </a:r>
            <a:r>
              <a:rPr lang="th-TH" dirty="0" smtClean="0"/>
              <a:t> และ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</a:t>
            </a:r>
            <a:endParaRPr lang="th-TH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h-TH" b="1" dirty="0" smtClean="0">
                <a:latin typeface="Times New Roman" pitchFamily="18" charset="0"/>
              </a:rPr>
              <a:t>	</a:t>
            </a:r>
            <a:r>
              <a:rPr lang="th-TH" dirty="0" smtClean="0"/>
              <a:t>มีค่าเท่ากับเซตของเวกเตอร์สามมิติทั้งหมด </a:t>
            </a:r>
          </a:p>
          <a:p>
            <a:pPr>
              <a:buNone/>
            </a:pPr>
            <a:r>
              <a:rPr lang="th-TH" dirty="0" smtClean="0"/>
              <a:t>	เราเรียก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,</a:t>
            </a:r>
            <a:r>
              <a:rPr lang="th-TH" dirty="0" smtClean="0"/>
              <a:t> และ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th-TH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h-TH" dirty="0" smtClean="0"/>
              <a:t>ว่าเป็น </a:t>
            </a:r>
            <a:r>
              <a:rPr lang="en-US" dirty="0" smtClean="0"/>
              <a:t>basis </a:t>
            </a:r>
            <a:r>
              <a:rPr lang="th-TH" dirty="0" smtClean="0"/>
              <a:t>ของปริภูมิเวกเตอร์สามมิติ</a:t>
            </a: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</a:t>
            </a:r>
            <a:r>
              <a:rPr lang="th-TH" dirty="0" smtClean="0"/>
              <a:t>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,</a:t>
            </a:r>
            <a:r>
              <a:rPr lang="th-TH" dirty="0" smtClean="0"/>
              <a:t> และ </a:t>
            </a:r>
            <a:r>
              <a:rPr lang="en-US" b="1" dirty="0" smtClean="0">
                <a:latin typeface="Times New Roman" pitchFamily="18" charset="0"/>
              </a:rPr>
              <a:t>z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h-TH" dirty="0" smtClean="0"/>
              <a:t>เป็น </a:t>
            </a:r>
            <a:r>
              <a:rPr lang="en-US" dirty="0" smtClean="0"/>
              <a:t>basis </a:t>
            </a:r>
            <a:r>
              <a:rPr lang="th-TH" dirty="0" smtClean="0"/>
              <a:t>ของปริภูมิเวกเตอร์สามมิติ</a:t>
            </a:r>
          </a:p>
          <a:p>
            <a:endParaRPr lang="en-US" dirty="0" smtClean="0"/>
          </a:p>
          <a:p>
            <a:r>
              <a:rPr lang="en-US" dirty="0" smtClean="0"/>
              <a:t>(1,1,0), (0,1,1), </a:t>
            </a:r>
            <a:r>
              <a:rPr lang="th-TH" dirty="0" smtClean="0"/>
              <a:t>และ </a:t>
            </a:r>
            <a:r>
              <a:rPr lang="en-US" dirty="0" smtClean="0"/>
              <a:t>(1,0,1) </a:t>
            </a:r>
            <a:r>
              <a:rPr lang="th-TH" dirty="0" smtClean="0"/>
              <a:t>ก็เป็น </a:t>
            </a:r>
            <a:r>
              <a:rPr lang="en-US" dirty="0" smtClean="0"/>
              <a:t>basis</a:t>
            </a:r>
            <a:endParaRPr lang="th-TH" dirty="0" smtClean="0"/>
          </a:p>
          <a:p>
            <a:endParaRPr lang="th-TH" dirty="0" smtClean="0"/>
          </a:p>
          <a:p>
            <a:r>
              <a:rPr lang="th-TH" dirty="0" smtClean="0"/>
              <a:t>แต่ </a:t>
            </a:r>
            <a:r>
              <a:rPr lang="en-US" dirty="0" smtClean="0"/>
              <a:t>(1,0,1), (2,3,0), (2,1.5,1)</a:t>
            </a:r>
            <a:r>
              <a:rPr lang="th-TH" dirty="0" smtClean="0"/>
              <a:t> ไม่ใช่</a:t>
            </a:r>
          </a:p>
          <a:p>
            <a:pPr>
              <a:buNone/>
            </a:pPr>
            <a:r>
              <a:rPr lang="th-TH" dirty="0" smtClean="0"/>
              <a:t>	เพราะมันไม่ </a:t>
            </a:r>
            <a:r>
              <a:rPr lang="en-US" dirty="0" smtClean="0"/>
              <a:t>linearly independent</a:t>
            </a:r>
            <a:endParaRPr lang="th-TH" dirty="0" smtClean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Linear algebra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ผล</a:t>
            </a:r>
            <a:r>
              <a:rPr lang="th-TH" dirty="0" err="1" smtClean="0"/>
              <a:t>คูณส</a:t>
            </a:r>
            <a:r>
              <a:rPr lang="th-TH" dirty="0" smtClean="0"/>
              <a:t>เก</a:t>
            </a:r>
            <a:r>
              <a:rPr lang="th-TH" dirty="0" err="1" smtClean="0"/>
              <a:t>ลาร์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ผล</a:t>
            </a:r>
            <a:r>
              <a:rPr lang="th-TH" dirty="0" err="1" smtClean="0"/>
              <a:t>คูณส</a:t>
            </a:r>
            <a:r>
              <a:rPr lang="th-TH" dirty="0" smtClean="0"/>
              <a:t>เก</a:t>
            </a:r>
            <a:r>
              <a:rPr lang="th-TH" dirty="0" err="1" smtClean="0"/>
              <a:t>ลาร์</a:t>
            </a:r>
            <a:r>
              <a:rPr lang="th-TH" dirty="0" smtClean="0"/>
              <a:t> </a:t>
            </a:r>
            <a:r>
              <a:rPr lang="en-US" dirty="0" smtClean="0"/>
              <a:t>(dot product)</a:t>
            </a:r>
            <a:endParaRPr lang="th-TH" dirty="0" smtClean="0"/>
          </a:p>
          <a:p>
            <a:endParaRPr lang="th-TH" dirty="0" smtClean="0"/>
          </a:p>
          <a:p>
            <a:r>
              <a:rPr lang="th-TH" dirty="0" smtClean="0"/>
              <a:t>ขนาดเวกเตอร์</a:t>
            </a:r>
          </a:p>
          <a:p>
            <a:endParaRPr lang="th-TH" dirty="0" smtClean="0"/>
          </a:p>
          <a:p>
            <a:r>
              <a:rPr lang="th-TH" dirty="0" smtClean="0"/>
              <a:t>สมบัติต่างๆ</a:t>
            </a:r>
          </a:p>
          <a:p>
            <a:endParaRPr lang="th-TH" dirty="0" smtClean="0"/>
          </a:p>
          <a:p>
            <a:endParaRPr lang="th-TH" dirty="0" smtClean="0"/>
          </a:p>
        </p:txBody>
      </p:sp>
      <p:pic>
        <p:nvPicPr>
          <p:cNvPr id="10" name="รูปภาพ 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200400" y="2362200"/>
            <a:ext cx="2951552" cy="286676"/>
          </a:xfrm>
          <a:prstGeom prst="rect">
            <a:avLst/>
          </a:prstGeom>
          <a:noFill/>
          <a:ln/>
          <a:effectLst/>
        </p:spPr>
      </p:pic>
      <p:pic>
        <p:nvPicPr>
          <p:cNvPr id="9" name="รูปภาพ 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2895600" y="3352800"/>
            <a:ext cx="3601794" cy="390670"/>
          </a:xfrm>
          <a:prstGeom prst="rect">
            <a:avLst/>
          </a:prstGeom>
          <a:noFill/>
          <a:ln/>
          <a:effectLst/>
        </p:spPr>
      </p:pic>
      <p:pic>
        <p:nvPicPr>
          <p:cNvPr id="8" name="รูปภาพ 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2438400" y="4495800"/>
            <a:ext cx="4088213" cy="180608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ผล</a:t>
            </a:r>
            <a:r>
              <a:rPr lang="th-TH" dirty="0" err="1" smtClean="0"/>
              <a:t>คูณส</a:t>
            </a:r>
            <a:r>
              <a:rPr lang="th-TH" dirty="0" smtClean="0"/>
              <a:t>เก</a:t>
            </a:r>
            <a:r>
              <a:rPr lang="th-TH" dirty="0" err="1" smtClean="0"/>
              <a:t>ลาร์</a:t>
            </a:r>
            <a:r>
              <a:rPr lang="th-TH" dirty="0" smtClean="0"/>
              <a:t>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สมบัติ</a:t>
            </a:r>
          </a:p>
          <a:p>
            <a:endParaRPr lang="th-TH" dirty="0" smtClean="0"/>
          </a:p>
          <a:p>
            <a:pPr>
              <a:buNone/>
            </a:pPr>
            <a:r>
              <a:rPr lang="th-TH" dirty="0" smtClean="0"/>
              <a:t>	เมื่อ </a:t>
            </a:r>
            <a:r>
              <a:rPr lang="th-TH" i="1" dirty="0" smtClean="0">
                <a:sym typeface="Symbol"/>
              </a:rPr>
              <a:t></a:t>
            </a:r>
            <a:r>
              <a:rPr lang="th-TH" dirty="0" smtClean="0">
                <a:sym typeface="Symbol"/>
              </a:rPr>
              <a:t> </a:t>
            </a:r>
            <a:r>
              <a:rPr lang="th-TH" dirty="0" smtClean="0"/>
              <a:t>คือมุมระหว่าง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 </a:t>
            </a:r>
            <a:r>
              <a:rPr lang="th-TH" dirty="0" smtClean="0"/>
              <a:t>กับ </a:t>
            </a:r>
            <a:r>
              <a:rPr lang="en-US" b="1" dirty="0" smtClean="0">
                <a:latin typeface="Times New Roman" pitchFamily="18" charset="0"/>
              </a:rPr>
              <a:t>v</a:t>
            </a:r>
            <a:endParaRPr lang="th-TH" b="1" dirty="0" smtClean="0">
              <a:latin typeface="Times New Roman" pitchFamily="18" charset="0"/>
            </a:endParaRPr>
          </a:p>
          <a:p>
            <a:pPr>
              <a:buNone/>
            </a:pPr>
            <a:endParaRPr lang="th-TH" b="1" dirty="0" smtClean="0">
              <a:latin typeface="Times New Roman" pitchFamily="18" charset="0"/>
            </a:endParaRPr>
          </a:p>
          <a:p>
            <a:pPr>
              <a:buNone/>
            </a:pPr>
            <a:endParaRPr lang="th-TH" b="1" dirty="0" smtClean="0">
              <a:latin typeface="Times New Roman" pitchFamily="18" charset="0"/>
            </a:endParaRPr>
          </a:p>
          <a:p>
            <a:pPr>
              <a:buNone/>
            </a:pPr>
            <a:endParaRPr lang="th-TH" b="1" dirty="0" smtClean="0">
              <a:latin typeface="Times New Roman" pitchFamily="18" charset="0"/>
            </a:endParaRPr>
          </a:p>
          <a:p>
            <a:pPr>
              <a:buNone/>
            </a:pPr>
            <a:endParaRPr lang="th-TH" b="1" dirty="0" smtClean="0">
              <a:latin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th-TH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h-TH" dirty="0" smtClean="0"/>
              <a:t>กับ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th-TH" dirty="0" smtClean="0"/>
              <a:t>ตั้งฉากกันก็ต่อเมื่อ </a:t>
            </a:r>
            <a:endParaRPr lang="th-TH" b="1" dirty="0" smtClean="0">
              <a:latin typeface="Times New Roman" pitchFamily="18" charset="0"/>
            </a:endParaRPr>
          </a:p>
        </p:txBody>
      </p:sp>
      <p:pic>
        <p:nvPicPr>
          <p:cNvPr id="13" name="รูปภาพ 1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3406357" y="2209800"/>
            <a:ext cx="2259284" cy="328303"/>
          </a:xfrm>
          <a:prstGeom prst="rect">
            <a:avLst/>
          </a:prstGeom>
          <a:noFill/>
          <a:ln/>
          <a:effectLst/>
        </p:spPr>
      </p:pic>
      <p:cxnSp>
        <p:nvCxnSpPr>
          <p:cNvPr id="6" name="ลูกศรเชื่อมต่อแบบตรง 5"/>
          <p:cNvCxnSpPr/>
          <p:nvPr/>
        </p:nvCxnSpPr>
        <p:spPr>
          <a:xfrm rot="5400000" flipH="1" flipV="1">
            <a:off x="2781300" y="3543300"/>
            <a:ext cx="1828800" cy="1295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สี่เหลี่ยมผืนผ้า 6"/>
          <p:cNvSpPr/>
          <p:nvPr/>
        </p:nvSpPr>
        <p:spPr>
          <a:xfrm>
            <a:off x="3429000" y="365760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th-TH" dirty="0"/>
          </a:p>
        </p:txBody>
      </p:sp>
      <p:cxnSp>
        <p:nvCxnSpPr>
          <p:cNvPr id="9" name="ลูกศรเชื่อมต่อแบบตรง 8"/>
          <p:cNvCxnSpPr/>
          <p:nvPr/>
        </p:nvCxnSpPr>
        <p:spPr>
          <a:xfrm flipV="1">
            <a:off x="3048000" y="4114800"/>
            <a:ext cx="3124200" cy="990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สี่เหลี่ยมผืนผ้า 9"/>
          <p:cNvSpPr/>
          <p:nvPr/>
        </p:nvSpPr>
        <p:spPr>
          <a:xfrm>
            <a:off x="4572000" y="449580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</a:rPr>
              <a:t>v</a:t>
            </a:r>
            <a:endParaRPr lang="th-TH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429000" y="4419600"/>
            <a:ext cx="372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ym typeface="Symbol"/>
              </a:rPr>
              <a:t></a:t>
            </a:r>
            <a:endParaRPr lang="th-TH" dirty="0"/>
          </a:p>
        </p:txBody>
      </p:sp>
      <p:sp>
        <p:nvSpPr>
          <p:cNvPr id="12" name="ส่วนโค้ง 11"/>
          <p:cNvSpPr/>
          <p:nvPr/>
        </p:nvSpPr>
        <p:spPr>
          <a:xfrm>
            <a:off x="3352800" y="4343400"/>
            <a:ext cx="609600" cy="914400"/>
          </a:xfrm>
          <a:prstGeom prst="arc">
            <a:avLst>
              <a:gd name="adj1" fmla="val 15632268"/>
              <a:gd name="adj2" fmla="val 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5" name="รูปภาพ 1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038600" y="5486400"/>
            <a:ext cx="1004500" cy="225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เวกเตอร์หนึ่งหน่วย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เวกเตอร์ที่มีขนาดเท่ากับ 1</a:t>
            </a:r>
          </a:p>
          <a:p>
            <a:r>
              <a:rPr lang="th-TH" dirty="0" smtClean="0"/>
              <a:t> </a:t>
            </a:r>
          </a:p>
          <a:p>
            <a:r>
              <a:rPr lang="th-TH" dirty="0" smtClean="0"/>
              <a:t>ถ้า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th-TH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h-TH" dirty="0" smtClean="0"/>
              <a:t>เป็นเวกเตอร์หนึ่งหน่วยแล้ว</a:t>
            </a:r>
          </a:p>
          <a:p>
            <a:pPr>
              <a:buNone/>
            </a:pPr>
            <a:r>
              <a:rPr lang="th-TH" dirty="0" smtClean="0"/>
              <a:t>	                         คือความยาวของ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th-TH" dirty="0" smtClean="0"/>
              <a:t> เมื่อแตกแรงไปในทิศของ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th-TH" dirty="0" smtClean="0"/>
          </a:p>
          <a:p>
            <a:endParaRPr lang="th-TH" dirty="0"/>
          </a:p>
        </p:txBody>
      </p:sp>
      <p:pic>
        <p:nvPicPr>
          <p:cNvPr id="5" name="รูปภาพ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8200" y="2286000"/>
            <a:ext cx="922499" cy="327680"/>
          </a:xfrm>
          <a:prstGeom prst="rect">
            <a:avLst/>
          </a:prstGeom>
        </p:spPr>
      </p:pic>
      <p:pic>
        <p:nvPicPr>
          <p:cNvPr id="9" name="รูปภาพ 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838200" y="3505200"/>
            <a:ext cx="1827497" cy="32457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ผลคูณเวกเตอร์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th-TH" dirty="0" smtClean="0"/>
              <a:t>ผลคูณเวกเตอร์ </a:t>
            </a:r>
            <a:r>
              <a:rPr lang="en-US" dirty="0" smtClean="0"/>
              <a:t>(cross product)</a:t>
            </a:r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r>
              <a:rPr lang="en-US" dirty="0" smtClean="0"/>
              <a:t>        </a:t>
            </a:r>
            <a:r>
              <a:rPr lang="th-TH" dirty="0" smtClean="0"/>
              <a:t>ตั้งฉากกับทั้ง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th-TH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h-TH" dirty="0" smtClean="0"/>
              <a:t>และ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th-TH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h-TH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รูปภาพ 1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1295400" y="2209800"/>
            <a:ext cx="6482060" cy="1736396"/>
          </a:xfrm>
          <a:prstGeom prst="rect">
            <a:avLst/>
          </a:prstGeom>
          <a:noFill/>
          <a:ln/>
          <a:effectLst/>
        </p:spPr>
      </p:pic>
      <p:pic>
        <p:nvPicPr>
          <p:cNvPr id="14" name="รูปภาพ 1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14400" y="4114800"/>
            <a:ext cx="676499" cy="204800"/>
          </a:xfrm>
          <a:prstGeom prst="rect">
            <a:avLst/>
          </a:prstGeom>
        </p:spPr>
      </p:pic>
      <p:cxnSp>
        <p:nvCxnSpPr>
          <p:cNvPr id="8" name="ลูกศรเชื่อมต่อแบบตรง 7"/>
          <p:cNvCxnSpPr/>
          <p:nvPr/>
        </p:nvCxnSpPr>
        <p:spPr>
          <a:xfrm rot="5400000" flipH="1" flipV="1">
            <a:off x="5791994" y="4723606"/>
            <a:ext cx="1524000" cy="1524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 flipV="1">
            <a:off x="5791994" y="5561806"/>
            <a:ext cx="22098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สี่เหลี่ยมผืนผ้า 12"/>
          <p:cNvSpPr/>
          <p:nvPr/>
        </p:nvSpPr>
        <p:spPr>
          <a:xfrm>
            <a:off x="6249194" y="5561806"/>
            <a:ext cx="372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ym typeface="Symbol"/>
              </a:rPr>
              <a:t></a:t>
            </a:r>
            <a:endParaRPr lang="th-TH" dirty="0"/>
          </a:p>
        </p:txBody>
      </p:sp>
      <p:sp>
        <p:nvSpPr>
          <p:cNvPr id="15" name="ส่วนโค้ง 14"/>
          <p:cNvSpPr/>
          <p:nvPr/>
        </p:nvSpPr>
        <p:spPr>
          <a:xfrm>
            <a:off x="6325394" y="5561806"/>
            <a:ext cx="381000" cy="838200"/>
          </a:xfrm>
          <a:prstGeom prst="arc">
            <a:avLst>
              <a:gd name="adj1" fmla="val 15632268"/>
              <a:gd name="adj2" fmla="val 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6" name="ลูกศรเชื่อมต่อแบบตรง 15"/>
          <p:cNvCxnSpPr/>
          <p:nvPr/>
        </p:nvCxnSpPr>
        <p:spPr>
          <a:xfrm rot="5400000" flipH="1" flipV="1">
            <a:off x="4610894" y="5066506"/>
            <a:ext cx="2362200" cy="15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รูปภาพ 2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29200" y="4876800"/>
            <a:ext cx="676499" cy="204800"/>
          </a:xfrm>
          <a:prstGeom prst="rect">
            <a:avLst/>
          </a:prstGeom>
        </p:spPr>
      </p:pic>
      <p:pic>
        <p:nvPicPr>
          <p:cNvPr id="29" name="รูปภาพ 28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914400" y="4648200"/>
            <a:ext cx="2618779" cy="32702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ผลคูณเวกเตอร์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ทิศทางของ          </a:t>
            </a:r>
            <a:r>
              <a:rPr lang="en-US" dirty="0" smtClean="0"/>
              <a:t> </a:t>
            </a:r>
            <a:r>
              <a:rPr lang="th-TH" dirty="0" smtClean="0"/>
              <a:t>คิดตาม</a:t>
            </a:r>
            <a:r>
              <a:rPr lang="th-TH" b="1" dirty="0" smtClean="0"/>
              <a:t>กฎมือขวา</a:t>
            </a:r>
          </a:p>
          <a:p>
            <a:pPr lvl="1"/>
            <a:r>
              <a:rPr lang="th-TH" dirty="0" smtClean="0"/>
              <a:t>เอามือขวาชี้ไปตามทิศของ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th-TH" dirty="0" smtClean="0"/>
              <a:t>ให้ฝ่ามือหันไปทาง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th-TH" dirty="0" smtClean="0"/>
          </a:p>
          <a:p>
            <a:pPr lvl="1"/>
            <a:r>
              <a:rPr lang="th-TH" dirty="0" smtClean="0"/>
              <a:t>           ตั้งฉากกับระนาบที่นิยามโดย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th-TH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h-TH" dirty="0" smtClean="0"/>
              <a:t>กับ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th-TH" dirty="0" smtClean="0"/>
              <a:t>พุ่งออกไปฝั่งที่นิ้วโป้งขวาอยู่</a:t>
            </a:r>
          </a:p>
          <a:p>
            <a:endParaRPr lang="th-TH" dirty="0"/>
          </a:p>
        </p:txBody>
      </p:sp>
      <p:pic>
        <p:nvPicPr>
          <p:cNvPr id="4" name="รูปภาพ 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209800" y="1828800"/>
            <a:ext cx="676499" cy="204800"/>
          </a:xfrm>
          <a:prstGeom prst="rect">
            <a:avLst/>
          </a:prstGeom>
        </p:spPr>
      </p:pic>
      <p:pic>
        <p:nvPicPr>
          <p:cNvPr id="5" name="รูปภาพ 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95400" y="2819400"/>
            <a:ext cx="676499" cy="204800"/>
          </a:xfrm>
          <a:prstGeom prst="rect">
            <a:avLst/>
          </a:prstGeom>
        </p:spPr>
      </p:pic>
      <p:cxnSp>
        <p:nvCxnSpPr>
          <p:cNvPr id="6" name="ลูกศรเชื่อมต่อแบบตรง 5"/>
          <p:cNvCxnSpPr/>
          <p:nvPr/>
        </p:nvCxnSpPr>
        <p:spPr>
          <a:xfrm flipV="1">
            <a:off x="1676400" y="3962400"/>
            <a:ext cx="1600200" cy="1524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สี่เหลี่ยมผืนผ้า 6"/>
          <p:cNvSpPr/>
          <p:nvPr/>
        </p:nvSpPr>
        <p:spPr>
          <a:xfrm>
            <a:off x="2133600" y="403860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th-TH" dirty="0"/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 flipV="1">
            <a:off x="1676400" y="4800600"/>
            <a:ext cx="22860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3276600" y="487680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</a:rPr>
              <a:t>v</a:t>
            </a:r>
            <a:endParaRPr lang="th-TH" dirty="0"/>
          </a:p>
        </p:txBody>
      </p:sp>
      <p:sp>
        <p:nvSpPr>
          <p:cNvPr id="14" name="คูณ 13"/>
          <p:cNvSpPr/>
          <p:nvPr/>
        </p:nvSpPr>
        <p:spPr>
          <a:xfrm>
            <a:off x="1524000" y="5257800"/>
            <a:ext cx="381000" cy="38100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7" name="รูปภาพ 1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600200" y="5715000"/>
            <a:ext cx="676499" cy="204800"/>
          </a:xfrm>
          <a:prstGeom prst="rect">
            <a:avLst/>
          </a:prstGeom>
        </p:spPr>
      </p:pic>
      <p:sp>
        <p:nvSpPr>
          <p:cNvPr id="18" name="สี่เหลี่ยมผืนผ้า 17"/>
          <p:cNvSpPr/>
          <p:nvPr/>
        </p:nvSpPr>
        <p:spPr>
          <a:xfrm>
            <a:off x="2209800" y="5562600"/>
            <a:ext cx="1619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/>
              <a:t>พุ่งเข้ากระดาษ</a:t>
            </a:r>
            <a:endParaRPr lang="th-TH" dirty="0"/>
          </a:p>
        </p:txBody>
      </p:sp>
      <p:cxnSp>
        <p:nvCxnSpPr>
          <p:cNvPr id="19" name="ลูกศรเชื่อมต่อแบบตรง 18"/>
          <p:cNvCxnSpPr/>
          <p:nvPr/>
        </p:nvCxnSpPr>
        <p:spPr>
          <a:xfrm flipV="1">
            <a:off x="5410200" y="3962400"/>
            <a:ext cx="1600200" cy="1524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สี่เหลี่ยมผืนผ้า 19"/>
          <p:cNvSpPr/>
          <p:nvPr/>
        </p:nvSpPr>
        <p:spPr>
          <a:xfrm>
            <a:off x="5867400" y="403860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th-TH" dirty="0"/>
          </a:p>
        </p:txBody>
      </p:sp>
      <p:cxnSp>
        <p:nvCxnSpPr>
          <p:cNvPr id="21" name="ลูกศรเชื่อมต่อแบบตรง 20"/>
          <p:cNvCxnSpPr/>
          <p:nvPr/>
        </p:nvCxnSpPr>
        <p:spPr>
          <a:xfrm flipV="1">
            <a:off x="5410200" y="4800600"/>
            <a:ext cx="22860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สี่เหลี่ยมผืนผ้า 21"/>
          <p:cNvSpPr/>
          <p:nvPr/>
        </p:nvSpPr>
        <p:spPr>
          <a:xfrm>
            <a:off x="7010400" y="487680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</a:rPr>
              <a:t>u</a:t>
            </a:r>
            <a:endParaRPr lang="th-TH" dirty="0"/>
          </a:p>
        </p:txBody>
      </p:sp>
      <p:pic>
        <p:nvPicPr>
          <p:cNvPr id="26" name="รูปภาพ 2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334000" y="5715000"/>
            <a:ext cx="676499" cy="204800"/>
          </a:xfrm>
          <a:prstGeom prst="rect">
            <a:avLst/>
          </a:prstGeom>
        </p:spPr>
      </p:pic>
      <p:sp>
        <p:nvSpPr>
          <p:cNvPr id="27" name="สี่เหลี่ยมผืนผ้า 26"/>
          <p:cNvSpPr/>
          <p:nvPr/>
        </p:nvSpPr>
        <p:spPr>
          <a:xfrm>
            <a:off x="5943600" y="5562600"/>
            <a:ext cx="1713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/>
              <a:t>พุ่งออกกระดาษ</a:t>
            </a:r>
            <a:endParaRPr lang="th-TH" dirty="0"/>
          </a:p>
        </p:txBody>
      </p:sp>
      <p:sp>
        <p:nvSpPr>
          <p:cNvPr id="28" name="วงรี 27"/>
          <p:cNvSpPr/>
          <p:nvPr/>
        </p:nvSpPr>
        <p:spPr>
          <a:xfrm>
            <a:off x="5257800" y="5334000"/>
            <a:ext cx="3048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ผลคูณเวกเตอร์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สมบัติต่างๆ</a:t>
            </a:r>
            <a:endParaRPr lang="th-TH" dirty="0"/>
          </a:p>
        </p:txBody>
      </p:sp>
      <p:pic>
        <p:nvPicPr>
          <p:cNvPr id="12" name="รูปภาพ 1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2743200" y="2133600"/>
            <a:ext cx="3888417" cy="102650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การแปลง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การแปลง </a:t>
            </a:r>
            <a:r>
              <a:rPr lang="en-US" dirty="0" smtClean="0"/>
              <a:t>(Transformations)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ตัวอย่าง</a:t>
            </a:r>
          </a:p>
          <a:p>
            <a:pPr lvl="1"/>
            <a:r>
              <a:rPr lang="en-US" dirty="0" smtClean="0"/>
              <a:t>“</a:t>
            </a:r>
            <a:r>
              <a:rPr lang="th-TH" dirty="0" smtClean="0"/>
              <a:t>เลื่อนไป</a:t>
            </a:r>
            <a:r>
              <a:rPr lang="th-TH" dirty="0" smtClean="0"/>
              <a:t>ทางซ้าย</a:t>
            </a:r>
            <a:r>
              <a:rPr lang="en-US" dirty="0" smtClean="0"/>
              <a:t> </a:t>
            </a:r>
            <a:r>
              <a:rPr lang="th-TH" dirty="0" smtClean="0"/>
              <a:t>1 </a:t>
            </a:r>
            <a:r>
              <a:rPr lang="th-TH" dirty="0" smtClean="0"/>
              <a:t>หน่วย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“</a:t>
            </a:r>
            <a:r>
              <a:rPr lang="th-TH" dirty="0" smtClean="0"/>
              <a:t>หมุนรอบแกน </a:t>
            </a:r>
            <a:r>
              <a:rPr lang="en-US" dirty="0" smtClean="0">
                <a:latin typeface="cmmi10"/>
              </a:rPr>
              <a:t>y</a:t>
            </a:r>
            <a:r>
              <a:rPr lang="en-US" dirty="0" smtClean="0"/>
              <a:t> </a:t>
            </a:r>
            <a:r>
              <a:rPr lang="th-TH" dirty="0" smtClean="0"/>
              <a:t>90</a:t>
            </a:r>
            <a:r>
              <a:rPr lang="en-US" dirty="0" smtClean="0"/>
              <a:t> </a:t>
            </a:r>
            <a:r>
              <a:rPr lang="th-TH" dirty="0" smtClean="0"/>
              <a:t>องศา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“</a:t>
            </a:r>
            <a:r>
              <a:rPr lang="th-TH" dirty="0" smtClean="0"/>
              <a:t>ขยายขนาดตามแกน </a:t>
            </a:r>
            <a:r>
              <a:rPr lang="en-US" dirty="0" smtClean="0">
                <a:latin typeface="cmmi10"/>
              </a:rPr>
              <a:t>z</a:t>
            </a:r>
            <a:r>
              <a:rPr lang="th-TH" dirty="0" smtClean="0"/>
              <a:t> 2</a:t>
            </a:r>
            <a:r>
              <a:rPr lang="en-US" dirty="0" smtClean="0"/>
              <a:t> </a:t>
            </a:r>
            <a:r>
              <a:rPr lang="th-TH" dirty="0" smtClean="0"/>
              <a:t>เท่า</a:t>
            </a:r>
            <a:r>
              <a:rPr lang="en-US" dirty="0" smtClean="0"/>
              <a:t>”</a:t>
            </a:r>
          </a:p>
          <a:p>
            <a:r>
              <a:rPr lang="th-TH" dirty="0" smtClean="0"/>
              <a:t>เอาไปใช้ที่ไหน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Modeling</a:t>
            </a:r>
          </a:p>
          <a:p>
            <a:pPr lvl="1"/>
            <a:r>
              <a:rPr lang="en-US" dirty="0" smtClean="0"/>
              <a:t>Animation</a:t>
            </a:r>
          </a:p>
          <a:p>
            <a:pPr lvl="1"/>
            <a:r>
              <a:rPr lang="en-US" dirty="0" smtClean="0"/>
              <a:t>Rendering Pipeline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สมมติเรารู้วิธีสร้างวงกลม</a:t>
            </a:r>
            <a:r>
              <a:rPr lang="th-TH" dirty="0" smtClean="0"/>
              <a:t>รัศมี 1 หน่วย </a:t>
            </a:r>
            <a:r>
              <a:rPr lang="th-TH" dirty="0" smtClean="0"/>
              <a:t>จุดศูนย์กลางอยู่ที่ </a:t>
            </a:r>
            <a:r>
              <a:rPr lang="th-TH" dirty="0" smtClean="0"/>
              <a:t>(0,0)</a:t>
            </a:r>
            <a:endParaRPr lang="en-US" dirty="0" smtClean="0"/>
          </a:p>
          <a:p>
            <a:r>
              <a:rPr lang="th-TH" dirty="0" smtClean="0"/>
              <a:t>อยากได้วงกลมรัศมี </a:t>
            </a:r>
            <a:r>
              <a:rPr lang="th-TH" dirty="0" smtClean="0"/>
              <a:t>2 </a:t>
            </a:r>
            <a:r>
              <a:rPr lang="th-TH" dirty="0" smtClean="0"/>
              <a:t>หน่วย </a:t>
            </a:r>
            <a:r>
              <a:rPr lang="th-TH" dirty="0" smtClean="0"/>
              <a:t>จุดศูนย์กลางอยู่ที่เดิม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3733800" y="4343400"/>
            <a:ext cx="1676400" cy="457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038600" y="388620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ขยาย </a:t>
            </a:r>
            <a:r>
              <a:rPr lang="en-US" dirty="0" smtClean="0"/>
              <a:t>2 </a:t>
            </a:r>
            <a:r>
              <a:rPr lang="th-TH" dirty="0" smtClean="0"/>
              <a:t>เท่า</a:t>
            </a:r>
            <a:endParaRPr 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276600"/>
            <a:ext cx="25050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276600"/>
            <a:ext cx="25050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อยากได้วงรีแกนเอก</a:t>
            </a:r>
            <a:r>
              <a:rPr lang="th-TH" dirty="0" smtClean="0"/>
              <a:t>ยาว </a:t>
            </a:r>
            <a:r>
              <a:rPr lang="th-TH" dirty="0" smtClean="0"/>
              <a:t>2 </a:t>
            </a:r>
            <a:r>
              <a:rPr lang="th-TH" dirty="0" smtClean="0"/>
              <a:t>หน่วย </a:t>
            </a:r>
            <a:r>
              <a:rPr lang="th-TH" dirty="0" smtClean="0"/>
              <a:t>แกนโท</a:t>
            </a:r>
            <a:r>
              <a:rPr lang="th-TH" dirty="0" smtClean="0"/>
              <a:t>ยาว </a:t>
            </a:r>
            <a:r>
              <a:rPr lang="th-TH" dirty="0" smtClean="0"/>
              <a:t>1 </a:t>
            </a:r>
            <a:r>
              <a:rPr lang="th-TH" dirty="0" smtClean="0"/>
              <a:t>หน่วย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733800" y="3962400"/>
            <a:ext cx="1676400" cy="457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7600" y="3505200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ขยาย </a:t>
            </a:r>
            <a:r>
              <a:rPr lang="th-TH" dirty="0" smtClean="0"/>
              <a:t>2 </a:t>
            </a:r>
            <a:r>
              <a:rPr lang="th-TH" dirty="0" smtClean="0"/>
              <a:t>เท่า</a:t>
            </a:r>
            <a:r>
              <a:rPr lang="th-TH" dirty="0" smtClean="0"/>
              <a:t>ตามแกน </a:t>
            </a:r>
            <a:r>
              <a:rPr lang="en-US" dirty="0" smtClean="0"/>
              <a:t>x</a:t>
            </a:r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819400"/>
            <a:ext cx="27336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971800"/>
            <a:ext cx="25050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เวกเตอร์สามมิติ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ลำดับของจำนวนจริงสามตัว</a:t>
            </a:r>
          </a:p>
          <a:p>
            <a:endParaRPr lang="th-TH" dirty="0" smtClean="0"/>
          </a:p>
          <a:p>
            <a:r>
              <a:rPr lang="th-TH" dirty="0" smtClean="0"/>
              <a:t>สัญลักษณ์</a:t>
            </a:r>
            <a:r>
              <a:rPr lang="en-US" dirty="0" smtClean="0"/>
              <a:t>: </a:t>
            </a:r>
            <a:r>
              <a:rPr lang="th-TH" dirty="0" smtClean="0"/>
              <a:t>ตัวอักษร</a:t>
            </a:r>
            <a:r>
              <a:rPr lang="th-TH" dirty="0" err="1" smtClean="0"/>
              <a:t>ตัวพิมพ์</a:t>
            </a:r>
            <a:r>
              <a:rPr lang="th-TH" dirty="0" smtClean="0"/>
              <a:t>เล็กหนา</a:t>
            </a:r>
          </a:p>
          <a:p>
            <a:endParaRPr lang="th-TH" dirty="0" smtClean="0"/>
          </a:p>
          <a:p>
            <a:r>
              <a:rPr lang="th-TH" dirty="0" smtClean="0"/>
              <a:t>เซตของเวกเตอร์สามมิติ</a:t>
            </a:r>
          </a:p>
          <a:p>
            <a:endParaRPr lang="th-TH" dirty="0" smtClean="0"/>
          </a:p>
          <a:p>
            <a:r>
              <a:rPr lang="th-TH" dirty="0" smtClean="0"/>
              <a:t>เวกเตอร์พิเศษ</a:t>
            </a:r>
          </a:p>
        </p:txBody>
      </p:sp>
      <p:pic>
        <p:nvPicPr>
          <p:cNvPr id="5" name="รูปภาพ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962400" y="2286000"/>
            <a:ext cx="860999" cy="327680"/>
          </a:xfrm>
          <a:prstGeom prst="rect">
            <a:avLst/>
          </a:prstGeom>
        </p:spPr>
      </p:pic>
      <p:pic>
        <p:nvPicPr>
          <p:cNvPr id="7" name="รูปภาพ 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038600" y="3505200"/>
            <a:ext cx="820000" cy="225280"/>
          </a:xfrm>
          <a:prstGeom prst="rect">
            <a:avLst/>
          </a:prstGeom>
        </p:spPr>
      </p:pic>
      <p:pic>
        <p:nvPicPr>
          <p:cNvPr id="10" name="รูปภาพ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819400" y="4648200"/>
            <a:ext cx="3115999" cy="348160"/>
          </a:xfrm>
          <a:prstGeom prst="rect">
            <a:avLst/>
          </a:prstGeom>
        </p:spPr>
      </p:pic>
      <p:pic>
        <p:nvPicPr>
          <p:cNvPr id="12" name="รูปภาพ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752600" y="5715000"/>
            <a:ext cx="5782500" cy="33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124200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อยากได้วงกลมรัศมี </a:t>
            </a:r>
            <a:r>
              <a:rPr lang="th-TH" dirty="0" smtClean="0"/>
              <a:t>0.5</a:t>
            </a:r>
            <a:r>
              <a:rPr lang="en-US" dirty="0" smtClean="0"/>
              <a:t> </a:t>
            </a:r>
            <a:r>
              <a:rPr lang="th-TH" dirty="0" smtClean="0"/>
              <a:t>หน่วย จุดศูนย์กลางอยู่ที่จุด </a:t>
            </a:r>
            <a:r>
              <a:rPr lang="th-TH" dirty="0" smtClean="0"/>
              <a:t>(1,1)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2514600" y="3886200"/>
            <a:ext cx="914400" cy="457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791200" y="3886200"/>
            <a:ext cx="914400" cy="457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14600" y="3505200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ย่อ </a:t>
            </a:r>
            <a:r>
              <a:rPr lang="th-TH" dirty="0" smtClean="0"/>
              <a:t>0.5 </a:t>
            </a:r>
            <a:r>
              <a:rPr lang="th-TH" dirty="0" smtClean="0"/>
              <a:t>เท่า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81600" y="3505200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เลื่อนแกน </a:t>
            </a:r>
            <a:r>
              <a:rPr lang="en-US" dirty="0" smtClean="0"/>
              <a:t>x </a:t>
            </a:r>
            <a:r>
              <a:rPr lang="th-TH" dirty="0" smtClean="0"/>
              <a:t>และ </a:t>
            </a:r>
            <a:r>
              <a:rPr lang="en-US" dirty="0" smtClean="0"/>
              <a:t>y </a:t>
            </a:r>
            <a:r>
              <a:rPr lang="th-TH" dirty="0" smtClean="0"/>
              <a:t>1 </a:t>
            </a:r>
            <a:r>
              <a:rPr lang="th-TH" dirty="0" smtClean="0"/>
              <a:t>หน่วย</a:t>
            </a:r>
            <a:endParaRPr lang="en-US" dirty="0"/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0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3048000"/>
            <a:ext cx="21240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การแปลงในสองมิติ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/>
              <a:t>การแปลงในสองมิติ </a:t>
            </a:r>
            <a:r>
              <a:rPr lang="th-TH" dirty="0" smtClean="0"/>
              <a:t>คือ ฟังก์ชันที่ส่งเวกเตอร์ (หรือจุด) สองมิติไปยังเวกเตอร์สองมิติ</a:t>
            </a:r>
          </a:p>
          <a:p>
            <a:pPr lvl="1"/>
            <a:r>
              <a:rPr lang="th-TH" b="1" dirty="0" smtClean="0"/>
              <a:t>สัญลักษณ์</a:t>
            </a:r>
            <a:r>
              <a:rPr lang="en-US" b="1" dirty="0" smtClean="0"/>
              <a:t>: </a:t>
            </a:r>
            <a:r>
              <a:rPr lang="th-TH" dirty="0" smtClean="0"/>
              <a:t>ตัวอักษรภาษาอังกฤษตัวใหญ่ </a:t>
            </a:r>
            <a:r>
              <a:rPr lang="en-US" dirty="0" smtClean="0">
                <a:latin typeface="cmmi10"/>
              </a:rPr>
              <a:t>A</a:t>
            </a:r>
            <a:r>
              <a:rPr lang="en-US" dirty="0" smtClean="0"/>
              <a:t>, </a:t>
            </a:r>
            <a:r>
              <a:rPr lang="en-US" dirty="0" smtClean="0">
                <a:latin typeface="cmmi10"/>
              </a:rPr>
              <a:t>B</a:t>
            </a:r>
            <a:r>
              <a:rPr lang="en-US" dirty="0" smtClean="0"/>
              <a:t>, </a:t>
            </a:r>
            <a:r>
              <a:rPr lang="en-US" dirty="0" smtClean="0">
                <a:latin typeface="cmmi10"/>
              </a:rPr>
              <a:t>C</a:t>
            </a:r>
            <a:r>
              <a:rPr lang="en-US" dirty="0" smtClean="0"/>
              <a:t>, </a:t>
            </a:r>
            <a:r>
              <a:rPr lang="en-US" dirty="0" smtClean="0">
                <a:latin typeface="cmmi10"/>
              </a:rPr>
              <a:t>D</a:t>
            </a:r>
            <a:r>
              <a:rPr lang="en-US" dirty="0" smtClean="0"/>
              <a:t>, …</a:t>
            </a:r>
          </a:p>
          <a:p>
            <a:pPr lvl="1"/>
            <a:r>
              <a:rPr lang="th-TH" b="1" dirty="0" smtClean="0"/>
              <a:t>เวลานิยาม</a:t>
            </a:r>
            <a:r>
              <a:rPr lang="en-US" b="1" dirty="0" smtClean="0"/>
              <a:t>:</a:t>
            </a:r>
            <a:endParaRPr lang="th-TH" b="1" dirty="0" smtClean="0"/>
          </a:p>
          <a:p>
            <a:pPr lvl="1"/>
            <a:endParaRPr lang="th-TH" b="1" dirty="0" smtClean="0"/>
          </a:p>
          <a:p>
            <a:pPr lvl="1"/>
            <a:endParaRPr lang="th-TH" b="1" dirty="0" smtClean="0"/>
          </a:p>
          <a:p>
            <a:pPr lvl="1">
              <a:buNone/>
            </a:pPr>
            <a:r>
              <a:rPr lang="en-US" dirty="0" smtClean="0"/>
              <a:t>	</a:t>
            </a:r>
            <a:r>
              <a:rPr lang="th-TH" dirty="0" smtClean="0"/>
              <a:t>หรือจะเขียนแบบฟังก์ชันก็ได้</a:t>
            </a:r>
          </a:p>
        </p:txBody>
      </p:sp>
      <p:cxnSp>
        <p:nvCxnSpPr>
          <p:cNvPr id="5" name="ลูกศรเชื่อมต่อแบบตรง 14"/>
          <p:cNvCxnSpPr/>
          <p:nvPr/>
        </p:nvCxnSpPr>
        <p:spPr>
          <a:xfrm flipV="1">
            <a:off x="2057400" y="4114800"/>
            <a:ext cx="68580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66800" y="4191000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ชื่อการแปลง</a:t>
            </a:r>
            <a:endParaRPr lang="en-US" dirty="0"/>
          </a:p>
        </p:txBody>
      </p:sp>
      <p:cxnSp>
        <p:nvCxnSpPr>
          <p:cNvPr id="9" name="ลูกศรเชื่อมต่อแบบตรง 14"/>
          <p:cNvCxnSpPr/>
          <p:nvPr/>
        </p:nvCxnSpPr>
        <p:spPr>
          <a:xfrm rot="10800000">
            <a:off x="6019800" y="4114800"/>
            <a:ext cx="533400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53200" y="4191000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จุดที่ </a:t>
            </a:r>
            <a:r>
              <a:rPr lang="en-US" dirty="0" smtClean="0"/>
              <a:t>(</a:t>
            </a:r>
            <a:r>
              <a:rPr lang="en-US" dirty="0" err="1" smtClean="0">
                <a:latin typeface="cmmi10"/>
              </a:rPr>
              <a:t>x</a:t>
            </a:r>
            <a:r>
              <a:rPr lang="en-US" dirty="0" err="1" smtClean="0"/>
              <a:t>,</a:t>
            </a:r>
            <a:r>
              <a:rPr lang="en-US" dirty="0" err="1" smtClean="0">
                <a:latin typeface="cmmi10"/>
              </a:rPr>
              <a:t>y</a:t>
            </a:r>
            <a:r>
              <a:rPr lang="en-US" dirty="0" smtClean="0"/>
              <a:t>) </a:t>
            </a:r>
            <a:r>
              <a:rPr lang="th-TH" dirty="0" smtClean="0"/>
              <a:t>ถูกส่งไปหา</a:t>
            </a:r>
            <a:endParaRPr lang="en-US" dirty="0"/>
          </a:p>
        </p:txBody>
      </p:sp>
      <p:pic>
        <p:nvPicPr>
          <p:cNvPr id="11" name="Picture 1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43200" y="3886200"/>
            <a:ext cx="3276600" cy="479503"/>
          </a:xfrm>
          <a:prstGeom prst="rect">
            <a:avLst/>
          </a:prstGeom>
        </p:spPr>
      </p:pic>
      <p:pic>
        <p:nvPicPr>
          <p:cNvPr id="13" name="Picture 1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2743200" y="5334000"/>
            <a:ext cx="3149379" cy="48041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</a:t>
            </a:r>
            <a:endParaRPr lang="en-US" dirty="0"/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1371600" y="2209800"/>
            <a:ext cx="6695530" cy="268352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การแปลงเอกลักษณ์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/>
              <a:t>การแปลงเอกลักษณ์</a:t>
            </a:r>
            <a:r>
              <a:rPr lang="th-TH" dirty="0" smtClean="0"/>
              <a:t> </a:t>
            </a:r>
            <a:r>
              <a:rPr lang="en-US" dirty="0" smtClean="0"/>
              <a:t>(Identity Transformation) </a:t>
            </a:r>
            <a:r>
              <a:rPr lang="th-TH" dirty="0" smtClean="0"/>
              <a:t>คือ การแปลงที่ส่งจุดทุกจุดไปหาตัวมันเอง</a:t>
            </a:r>
          </a:p>
        </p:txBody>
      </p:sp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3200400" y="2819400"/>
            <a:ext cx="2883817" cy="48063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การแปลงเชิงเส้น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เรากล่าวว่าการแปลง </a:t>
            </a:r>
            <a:r>
              <a:rPr lang="en-US" dirty="0" smtClean="0">
                <a:latin typeface="cmmi10"/>
              </a:rPr>
              <a:t>A</a:t>
            </a:r>
            <a:r>
              <a:rPr lang="en-US" dirty="0" smtClean="0"/>
              <a:t> </a:t>
            </a:r>
            <a:r>
              <a:rPr lang="th-TH" dirty="0" smtClean="0"/>
              <a:t>เป็น</a:t>
            </a:r>
            <a:r>
              <a:rPr lang="th-TH" b="1" dirty="0" smtClean="0"/>
              <a:t>การแปลงเชิงเส้น</a:t>
            </a:r>
            <a:r>
              <a:rPr lang="th-TH" dirty="0" smtClean="0"/>
              <a:t> </a:t>
            </a:r>
            <a:r>
              <a:rPr lang="en-US" dirty="0" smtClean="0"/>
              <a:t>(linear transformation) </a:t>
            </a:r>
            <a:r>
              <a:rPr lang="th-TH" dirty="0" smtClean="0"/>
              <a:t>ถ้ามันสอดคล้องกับสมบัติต่อไปนี้</a:t>
            </a:r>
          </a:p>
          <a:p>
            <a:pPr marL="971550" lvl="1" indent="-514350">
              <a:buNone/>
            </a:pPr>
            <a:endParaRPr lang="en-US" dirty="0" smtClean="0"/>
          </a:p>
          <a:p>
            <a:pPr marL="971550" lvl="1" indent="-514350">
              <a:buNone/>
            </a:pPr>
            <a:endParaRPr lang="en-US" dirty="0" smtClean="0"/>
          </a:p>
          <a:p>
            <a:pPr marL="971550" lvl="1" indent="-514350">
              <a:buNone/>
            </a:pPr>
            <a:r>
              <a:rPr lang="th-TH" dirty="0" smtClean="0"/>
              <a:t> </a:t>
            </a:r>
          </a:p>
          <a:p>
            <a:pPr marL="971550" lvl="1" indent="-514350">
              <a:buNone/>
            </a:pPr>
            <a:endParaRPr lang="th-TH" dirty="0" smtClean="0"/>
          </a:p>
          <a:p>
            <a:pPr marL="971550" lvl="1" indent="-514350">
              <a:buNone/>
            </a:pPr>
            <a:r>
              <a:rPr lang="th-TH" dirty="0" smtClean="0"/>
              <a:t>สำหรับเวกเตอร์ </a:t>
            </a:r>
            <a:r>
              <a:rPr lang="en-US" b="1" dirty="0" smtClean="0">
                <a:latin typeface="cmr10"/>
              </a:rPr>
              <a:t>u</a:t>
            </a:r>
            <a:r>
              <a:rPr lang="en-US" dirty="0" smtClean="0">
                <a:latin typeface="cmr10"/>
              </a:rPr>
              <a:t>, </a:t>
            </a:r>
            <a:r>
              <a:rPr lang="en-US" b="1" dirty="0" smtClean="0">
                <a:latin typeface="cmr10"/>
              </a:rPr>
              <a:t>v</a:t>
            </a:r>
            <a:r>
              <a:rPr lang="en-US" dirty="0" smtClean="0">
                <a:latin typeface="cmr10"/>
              </a:rPr>
              <a:t> </a:t>
            </a:r>
            <a:r>
              <a:rPr lang="th-TH" dirty="0" smtClean="0"/>
              <a:t>ใดๆ ใน</a:t>
            </a:r>
            <a:r>
              <a:rPr lang="en-US" dirty="0" smtClean="0"/>
              <a:t>        </a:t>
            </a:r>
            <a:r>
              <a:rPr lang="th-TH" dirty="0" smtClean="0"/>
              <a:t>และค่าคงที่ </a:t>
            </a:r>
            <a:r>
              <a:rPr lang="en-US" dirty="0" smtClean="0">
                <a:latin typeface="cmmi10"/>
              </a:rPr>
              <a:t>c</a:t>
            </a:r>
            <a:r>
              <a:rPr lang="en-US" dirty="0" smtClean="0"/>
              <a:t> </a:t>
            </a:r>
            <a:r>
              <a:rPr lang="th-TH" dirty="0" smtClean="0"/>
              <a:t>ใดๆ </a:t>
            </a:r>
            <a:endParaRPr lang="en-US" dirty="0" smtClean="0">
              <a:latin typeface="msam10" pitchFamily="34" charset="0"/>
            </a:endParaRPr>
          </a:p>
        </p:txBody>
      </p:sp>
      <p:pic>
        <p:nvPicPr>
          <p:cNvPr id="8" name="Picture 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45000" y="3175000"/>
            <a:ext cx="53999" cy="53999"/>
          </a:xfrm>
          <a:prstGeom prst="rect">
            <a:avLst/>
          </a:prstGeom>
        </p:spPr>
      </p:pic>
      <p:pic>
        <p:nvPicPr>
          <p:cNvPr id="11" name="Picture 1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545000" y="3175000"/>
            <a:ext cx="53999" cy="53999"/>
          </a:xfrm>
          <a:prstGeom prst="rect">
            <a:avLst/>
          </a:prstGeom>
        </p:spPr>
      </p:pic>
      <p:pic>
        <p:nvPicPr>
          <p:cNvPr id="10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038600" y="4724400"/>
            <a:ext cx="537883" cy="457200"/>
          </a:xfrm>
          <a:prstGeom prst="rect">
            <a:avLst/>
          </a:prstGeom>
        </p:spPr>
      </p:pic>
      <p:pic>
        <p:nvPicPr>
          <p:cNvPr id="14" name="Picture 13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903203" y="3124200"/>
            <a:ext cx="4587428" cy="121977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การแปลงเอกลักษณ์ </a:t>
            </a:r>
            <a:r>
              <a:rPr lang="en-US" dirty="0" smtClean="0">
                <a:latin typeface="cmmi10"/>
              </a:rPr>
              <a:t>I</a:t>
            </a:r>
            <a:r>
              <a:rPr lang="en-US" dirty="0" smtClean="0"/>
              <a:t> </a:t>
            </a:r>
            <a:r>
              <a:rPr lang="th-TH" dirty="0" smtClean="0"/>
              <a:t>เป็นการแปลงเชิงเส้น เพราะ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th-TH" dirty="0" smtClean="0"/>
              <a:t>การแปลง                                               ก็เป็นการแปลงเชิงเส้น</a:t>
            </a:r>
          </a:p>
          <a:p>
            <a:r>
              <a:rPr lang="th-TH" dirty="0" smtClean="0"/>
              <a:t>แต่การแปลง</a:t>
            </a:r>
            <a:r>
              <a:rPr lang="en-US" dirty="0" smtClean="0"/>
              <a:t>                                                  </a:t>
            </a:r>
            <a:r>
              <a:rPr lang="th-TH" dirty="0" smtClean="0"/>
              <a:t>ไม่ใช่การแปลงเชิงเส้น เพราะ</a:t>
            </a:r>
            <a:endParaRPr lang="en-US" dirty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914400" y="2362200"/>
            <a:ext cx="5754172" cy="1219778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057400" y="3962400"/>
            <a:ext cx="3276600" cy="479503"/>
          </a:xfrm>
          <a:prstGeom prst="rect">
            <a:avLst/>
          </a:prstGeom>
        </p:spPr>
      </p:pic>
      <p:pic>
        <p:nvPicPr>
          <p:cNvPr id="9" name="Picture 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2362200" y="4572000"/>
            <a:ext cx="4297034" cy="480414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609600" y="5715000"/>
            <a:ext cx="7983752" cy="48062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ข้อสังเกต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ถ้า </a:t>
            </a:r>
            <a:r>
              <a:rPr lang="en-US" dirty="0" smtClean="0">
                <a:latin typeface="cmmi10"/>
              </a:rPr>
              <a:t>A</a:t>
            </a:r>
            <a:r>
              <a:rPr lang="en-US" dirty="0" smtClean="0"/>
              <a:t> </a:t>
            </a:r>
            <a:r>
              <a:rPr lang="th-TH" dirty="0" smtClean="0"/>
              <a:t>เป็น </a:t>
            </a:r>
            <a:r>
              <a:rPr lang="en-US" dirty="0" smtClean="0"/>
              <a:t>linear transformation </a:t>
            </a:r>
            <a:r>
              <a:rPr lang="th-TH" dirty="0" smtClean="0"/>
              <a:t>แล้ว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th-TH" dirty="0" smtClean="0"/>
              <a:t>เพราะ</a:t>
            </a:r>
            <a:endParaRPr lang="en-US" dirty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3810000" y="2209800"/>
            <a:ext cx="1601379" cy="480414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1676400" y="2819400"/>
            <a:ext cx="4196252" cy="47504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การแปลงเชิงเส้นที่สำคัญ </a:t>
            </a:r>
            <a:r>
              <a:rPr lang="th-TH" dirty="0" smtClean="0"/>
              <a:t>2 </a:t>
            </a:r>
            <a:r>
              <a:rPr lang="th-TH" dirty="0" smtClean="0"/>
              <a:t>ชนิด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การย่อขยาย </a:t>
            </a:r>
            <a:r>
              <a:rPr lang="en-US" dirty="0" smtClean="0"/>
              <a:t>(Scaling)</a:t>
            </a:r>
          </a:p>
          <a:p>
            <a:r>
              <a:rPr lang="th-TH" dirty="0" smtClean="0"/>
              <a:t>การหมุน </a:t>
            </a:r>
            <a:r>
              <a:rPr lang="en-US" dirty="0" smtClean="0"/>
              <a:t>(Rotation)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การย่อขยาย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/>
              <a:t>การย่อขยาย </a:t>
            </a:r>
            <a:r>
              <a:rPr lang="en-US" dirty="0" smtClean="0"/>
              <a:t>(Scaling) </a:t>
            </a:r>
            <a:r>
              <a:rPr lang="th-TH" dirty="0" smtClean="0"/>
              <a:t>คือการแปลงที่อยู่ในรูป</a:t>
            </a:r>
            <a:endParaRPr lang="en-US" dirty="0" smtClean="0"/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th-TH" dirty="0" smtClean="0"/>
              <a:t>มีความหมายคือ</a:t>
            </a:r>
          </a:p>
          <a:p>
            <a:pPr lvl="1"/>
            <a:r>
              <a:rPr lang="th-TH" dirty="0" smtClean="0"/>
              <a:t>ขยายในแนวแกน </a:t>
            </a:r>
            <a:r>
              <a:rPr lang="en-US" dirty="0" smtClean="0">
                <a:latin typeface="cmmi10"/>
              </a:rPr>
              <a:t>x</a:t>
            </a:r>
            <a:r>
              <a:rPr lang="en-US" dirty="0" smtClean="0"/>
              <a:t> </a:t>
            </a:r>
            <a:r>
              <a:rPr lang="th-TH" dirty="0" smtClean="0"/>
              <a:t>เป็นจำนวน </a:t>
            </a:r>
            <a:r>
              <a:rPr lang="el-GR" dirty="0" smtClean="0"/>
              <a:t>α</a:t>
            </a:r>
            <a:r>
              <a:rPr lang="th-TH" dirty="0" smtClean="0"/>
              <a:t> เท่า</a:t>
            </a:r>
          </a:p>
          <a:p>
            <a:pPr lvl="1"/>
            <a:r>
              <a:rPr lang="th-TH" dirty="0" smtClean="0"/>
              <a:t>ขยายในแนวแกน </a:t>
            </a:r>
            <a:r>
              <a:rPr lang="en-US" dirty="0" smtClean="0">
                <a:latin typeface="cmmi10"/>
              </a:rPr>
              <a:t>y</a:t>
            </a:r>
            <a:r>
              <a:rPr lang="en-US" dirty="0" smtClean="0"/>
              <a:t> </a:t>
            </a:r>
            <a:r>
              <a:rPr lang="th-TH" dirty="0" smtClean="0"/>
              <a:t>เป็นจำนวน </a:t>
            </a:r>
            <a:r>
              <a:rPr lang="el-GR" dirty="0" smtClean="0"/>
              <a:t>β</a:t>
            </a:r>
            <a:r>
              <a:rPr lang="th-TH" dirty="0" smtClean="0"/>
              <a:t> เท่า</a:t>
            </a:r>
          </a:p>
          <a:p>
            <a:endParaRPr lang="en-US" dirty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2667000" y="2286000"/>
            <a:ext cx="3826771" cy="47504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เนื่องจาก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th-TH" dirty="0" smtClean="0"/>
              <a:t>ดังนั้น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pic>
        <p:nvPicPr>
          <p:cNvPr id="8" name="Picture 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1981200" y="1676400"/>
            <a:ext cx="4908823" cy="475047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1600200" y="2209800"/>
            <a:ext cx="1396748" cy="474367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909427" y="2819400"/>
            <a:ext cx="3093332" cy="493617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914400" y="3429000"/>
            <a:ext cx="3527715" cy="473872"/>
          </a:xfrm>
          <a:prstGeom prst="rect">
            <a:avLst/>
          </a:prstGeom>
          <a:noFill/>
          <a:ln/>
          <a:effectLst/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90600" y="41148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ight Arrow 16"/>
          <p:cNvSpPr/>
          <p:nvPr/>
        </p:nvSpPr>
        <p:spPr>
          <a:xfrm>
            <a:off x="3505200" y="4953000"/>
            <a:ext cx="1981200" cy="457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15000" y="4038600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0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4114800" y="4495800"/>
            <a:ext cx="711550" cy="47436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เวกเตอร์สามมิติ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ความหมาย</a:t>
            </a:r>
          </a:p>
          <a:p>
            <a:pPr lvl="1"/>
            <a:r>
              <a:rPr lang="th-TH" dirty="0" smtClean="0"/>
              <a:t>จุดในสามมิติ</a:t>
            </a:r>
          </a:p>
          <a:p>
            <a:pPr lvl="1"/>
            <a:r>
              <a:rPr lang="th-TH" dirty="0" smtClean="0"/>
              <a:t>ทิศทางในสามมิติ</a:t>
            </a:r>
            <a:endParaRPr lang="th-TH" dirty="0"/>
          </a:p>
        </p:txBody>
      </p:sp>
      <p:cxnSp>
        <p:nvCxnSpPr>
          <p:cNvPr id="4" name="ลูกศรเชื่อมต่อแบบตรง 3"/>
          <p:cNvCxnSpPr/>
          <p:nvPr/>
        </p:nvCxnSpPr>
        <p:spPr>
          <a:xfrm rot="5400000" flipH="1" flipV="1">
            <a:off x="1408509" y="4458097"/>
            <a:ext cx="175339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ลูกศรเชื่อมต่อแบบตรง 5"/>
          <p:cNvCxnSpPr/>
          <p:nvPr/>
        </p:nvCxnSpPr>
        <p:spPr>
          <a:xfrm>
            <a:off x="2286000" y="5334000"/>
            <a:ext cx="1598612" cy="7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 rot="5400000">
            <a:off x="1370409" y="5410597"/>
            <a:ext cx="990600" cy="8389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รูปภาพ 1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209800" y="3352800"/>
            <a:ext cx="225499" cy="184319"/>
          </a:xfrm>
          <a:prstGeom prst="rect">
            <a:avLst/>
          </a:prstGeom>
        </p:spPr>
      </p:pic>
      <p:pic>
        <p:nvPicPr>
          <p:cNvPr id="20" name="รูปภาพ 1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884612" y="5258594"/>
            <a:ext cx="225499" cy="225279"/>
          </a:xfrm>
          <a:prstGeom prst="rect">
            <a:avLst/>
          </a:prstGeom>
        </p:spPr>
      </p:pic>
      <p:pic>
        <p:nvPicPr>
          <p:cNvPr id="23" name="รูปภาพ 2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70012" y="6325394"/>
            <a:ext cx="184500" cy="184320"/>
          </a:xfrm>
          <a:prstGeom prst="rect">
            <a:avLst/>
          </a:prstGeom>
        </p:spPr>
      </p:pic>
      <p:cxnSp>
        <p:nvCxnSpPr>
          <p:cNvPr id="25" name="ตัวเชื่อมต่อตรง 24"/>
          <p:cNvCxnSpPr/>
          <p:nvPr/>
        </p:nvCxnSpPr>
        <p:spPr>
          <a:xfrm>
            <a:off x="2284412" y="4267994"/>
            <a:ext cx="914400" cy="158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/>
          <p:cNvCxnSpPr/>
          <p:nvPr/>
        </p:nvCxnSpPr>
        <p:spPr>
          <a:xfrm rot="5400000" flipH="1" flipV="1">
            <a:off x="2665412" y="4801394"/>
            <a:ext cx="1066800" cy="158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ตัวเชื่อมต่อตรง 30"/>
          <p:cNvCxnSpPr/>
          <p:nvPr/>
        </p:nvCxnSpPr>
        <p:spPr>
          <a:xfrm rot="5400000" flipH="1" flipV="1">
            <a:off x="1712912" y="4306094"/>
            <a:ext cx="609600" cy="53340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 rot="5400000" flipH="1" flipV="1">
            <a:off x="1218406" y="5410200"/>
            <a:ext cx="1066800" cy="158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ตัวเชื่อมต่อตรง 38"/>
          <p:cNvCxnSpPr/>
          <p:nvPr/>
        </p:nvCxnSpPr>
        <p:spPr>
          <a:xfrm rot="5400000" flipH="1" flipV="1">
            <a:off x="2704703" y="4382691"/>
            <a:ext cx="608806" cy="379412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ตัวเชื่อมต่อตรง 45"/>
          <p:cNvCxnSpPr/>
          <p:nvPr/>
        </p:nvCxnSpPr>
        <p:spPr>
          <a:xfrm flipV="1">
            <a:off x="1751012" y="4876800"/>
            <a:ext cx="1068388" cy="794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ตัวเชื่อมต่อตรง 51"/>
          <p:cNvCxnSpPr/>
          <p:nvPr/>
        </p:nvCxnSpPr>
        <p:spPr>
          <a:xfrm rot="5400000" flipH="1" flipV="1">
            <a:off x="2704703" y="5449491"/>
            <a:ext cx="608806" cy="379412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ตัวเชื่อมต่อตรง 52"/>
          <p:cNvCxnSpPr/>
          <p:nvPr/>
        </p:nvCxnSpPr>
        <p:spPr>
          <a:xfrm rot="5400000" flipH="1" flipV="1">
            <a:off x="2286794" y="5409406"/>
            <a:ext cx="1066800" cy="158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ตัวเชื่อมต่อตรง 53"/>
          <p:cNvCxnSpPr/>
          <p:nvPr/>
        </p:nvCxnSpPr>
        <p:spPr>
          <a:xfrm flipV="1">
            <a:off x="1751012" y="5943600"/>
            <a:ext cx="1068388" cy="794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วงรี 54"/>
          <p:cNvSpPr/>
          <p:nvPr/>
        </p:nvSpPr>
        <p:spPr>
          <a:xfrm>
            <a:off x="2743200" y="4800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6" name="รูปภาพ 2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665412" y="4039394"/>
            <a:ext cx="202499" cy="179999"/>
          </a:xfrm>
          <a:prstGeom prst="rect">
            <a:avLst/>
          </a:prstGeom>
        </p:spPr>
      </p:pic>
      <p:pic>
        <p:nvPicPr>
          <p:cNvPr id="30" name="รูปภาพ 29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275012" y="4725194"/>
            <a:ext cx="202499" cy="224999"/>
          </a:xfrm>
          <a:prstGeom prst="rect">
            <a:avLst/>
          </a:prstGeom>
        </p:spPr>
      </p:pic>
      <p:pic>
        <p:nvPicPr>
          <p:cNvPr id="33" name="รูปภาพ 32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3048000" y="5638800"/>
            <a:ext cx="179999" cy="179999"/>
          </a:xfrm>
          <a:prstGeom prst="rect">
            <a:avLst/>
          </a:prstGeom>
        </p:spPr>
      </p:pic>
      <p:pic>
        <p:nvPicPr>
          <p:cNvPr id="63" name="รูปภาพ 62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2286000" y="5410200"/>
            <a:ext cx="247500" cy="247500"/>
          </a:xfrm>
          <a:prstGeom prst="rect">
            <a:avLst/>
          </a:prstGeom>
        </p:spPr>
      </p:pic>
      <p:cxnSp>
        <p:nvCxnSpPr>
          <p:cNvPr id="73" name="ลูกศรเชื่อมต่อแบบตรง 72"/>
          <p:cNvCxnSpPr/>
          <p:nvPr/>
        </p:nvCxnSpPr>
        <p:spPr>
          <a:xfrm rot="5400000" flipH="1" flipV="1">
            <a:off x="4989909" y="4457303"/>
            <a:ext cx="175339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ลูกศรเชื่อมต่อแบบตรง 73"/>
          <p:cNvCxnSpPr/>
          <p:nvPr/>
        </p:nvCxnSpPr>
        <p:spPr>
          <a:xfrm>
            <a:off x="5867400" y="5333206"/>
            <a:ext cx="1598612" cy="7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ลูกศรเชื่อมต่อแบบตรง 74"/>
          <p:cNvCxnSpPr/>
          <p:nvPr/>
        </p:nvCxnSpPr>
        <p:spPr>
          <a:xfrm rot="5400000">
            <a:off x="4951809" y="5409803"/>
            <a:ext cx="990600" cy="8389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6" name="รูปภาพ 75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791200" y="3352800"/>
            <a:ext cx="225499" cy="184319"/>
          </a:xfrm>
          <a:prstGeom prst="rect">
            <a:avLst/>
          </a:prstGeom>
        </p:spPr>
      </p:pic>
      <p:pic>
        <p:nvPicPr>
          <p:cNvPr id="77" name="รูปภาพ 76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466012" y="5257800"/>
            <a:ext cx="225499" cy="225279"/>
          </a:xfrm>
          <a:prstGeom prst="rect">
            <a:avLst/>
          </a:prstGeom>
        </p:spPr>
      </p:pic>
      <p:pic>
        <p:nvPicPr>
          <p:cNvPr id="78" name="รูปภาพ 77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4951412" y="6324600"/>
            <a:ext cx="184500" cy="184320"/>
          </a:xfrm>
          <a:prstGeom prst="rect">
            <a:avLst/>
          </a:prstGeom>
        </p:spPr>
      </p:pic>
      <p:cxnSp>
        <p:nvCxnSpPr>
          <p:cNvPr id="79" name="ตัวเชื่อมต่อตรง 78"/>
          <p:cNvCxnSpPr/>
          <p:nvPr/>
        </p:nvCxnSpPr>
        <p:spPr>
          <a:xfrm>
            <a:off x="5865812" y="4267200"/>
            <a:ext cx="914400" cy="158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ตัวเชื่อมต่อตรง 79"/>
          <p:cNvCxnSpPr/>
          <p:nvPr/>
        </p:nvCxnSpPr>
        <p:spPr>
          <a:xfrm rot="5400000" flipH="1" flipV="1">
            <a:off x="6246812" y="4800600"/>
            <a:ext cx="1066800" cy="158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ตัวเชื่อมต่อตรง 80"/>
          <p:cNvCxnSpPr/>
          <p:nvPr/>
        </p:nvCxnSpPr>
        <p:spPr>
          <a:xfrm rot="5400000" flipH="1" flipV="1">
            <a:off x="5294312" y="4305300"/>
            <a:ext cx="609600" cy="53340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ตัวเชื่อมต่อตรง 81"/>
          <p:cNvCxnSpPr/>
          <p:nvPr/>
        </p:nvCxnSpPr>
        <p:spPr>
          <a:xfrm rot="5400000" flipH="1" flipV="1">
            <a:off x="4799806" y="5409406"/>
            <a:ext cx="1066800" cy="158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ตัวเชื่อมต่อตรง 82"/>
          <p:cNvCxnSpPr/>
          <p:nvPr/>
        </p:nvCxnSpPr>
        <p:spPr>
          <a:xfrm rot="5400000" flipH="1" flipV="1">
            <a:off x="6286103" y="4381897"/>
            <a:ext cx="608806" cy="379412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ตัวเชื่อมต่อตรง 83"/>
          <p:cNvCxnSpPr/>
          <p:nvPr/>
        </p:nvCxnSpPr>
        <p:spPr>
          <a:xfrm flipV="1">
            <a:off x="5332412" y="4876006"/>
            <a:ext cx="1068388" cy="794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ตัวเชื่อมต่อตรง 84"/>
          <p:cNvCxnSpPr/>
          <p:nvPr/>
        </p:nvCxnSpPr>
        <p:spPr>
          <a:xfrm rot="5400000" flipH="1" flipV="1">
            <a:off x="6286103" y="5448697"/>
            <a:ext cx="608806" cy="379412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ตัวเชื่อมต่อตรง 85"/>
          <p:cNvCxnSpPr/>
          <p:nvPr/>
        </p:nvCxnSpPr>
        <p:spPr>
          <a:xfrm rot="5400000" flipH="1" flipV="1">
            <a:off x="5868194" y="5408612"/>
            <a:ext cx="1066800" cy="158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ตัวเชื่อมต่อตรง 86"/>
          <p:cNvCxnSpPr/>
          <p:nvPr/>
        </p:nvCxnSpPr>
        <p:spPr>
          <a:xfrm flipV="1">
            <a:off x="5332412" y="5942806"/>
            <a:ext cx="1068388" cy="794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9" name="รูปภาพ 88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246812" y="4038600"/>
            <a:ext cx="202499" cy="179999"/>
          </a:xfrm>
          <a:prstGeom prst="rect">
            <a:avLst/>
          </a:prstGeom>
        </p:spPr>
      </p:pic>
      <p:pic>
        <p:nvPicPr>
          <p:cNvPr id="90" name="รูปภาพ 89" descr="TP_tmp.em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856412" y="4724400"/>
            <a:ext cx="202499" cy="224999"/>
          </a:xfrm>
          <a:prstGeom prst="rect">
            <a:avLst/>
          </a:prstGeom>
        </p:spPr>
      </p:pic>
      <p:pic>
        <p:nvPicPr>
          <p:cNvPr id="91" name="รูปภาพ 90" descr="TP_tmp.em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629400" y="5638006"/>
            <a:ext cx="179999" cy="179999"/>
          </a:xfrm>
          <a:prstGeom prst="rect">
            <a:avLst/>
          </a:prstGeom>
        </p:spPr>
      </p:pic>
      <p:pic>
        <p:nvPicPr>
          <p:cNvPr id="92" name="รูปภาพ 91" descr="TP_tmp.emf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867400" y="5409406"/>
            <a:ext cx="247500" cy="247500"/>
          </a:xfrm>
          <a:prstGeom prst="rect">
            <a:avLst/>
          </a:prstGeom>
        </p:spPr>
      </p:pic>
      <p:cxnSp>
        <p:nvCxnSpPr>
          <p:cNvPr id="93" name="ลูกศรเชื่อมต่อแบบตรง 92"/>
          <p:cNvCxnSpPr/>
          <p:nvPr/>
        </p:nvCxnSpPr>
        <p:spPr>
          <a:xfrm flipV="1">
            <a:off x="5867400" y="4876800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การหมุน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การหมุน</a:t>
            </a:r>
            <a:r>
              <a:rPr lang="en-US" dirty="0" smtClean="0"/>
              <a:t> (rotation) </a:t>
            </a:r>
            <a:r>
              <a:rPr lang="th-TH" dirty="0" smtClean="0"/>
              <a:t>ในที่นี้จะต้องกำหนดมุม </a:t>
            </a:r>
            <a:r>
              <a:rPr lang="el-GR" dirty="0" smtClean="0"/>
              <a:t>θ</a:t>
            </a:r>
            <a:r>
              <a:rPr lang="th-TH" dirty="0" smtClean="0"/>
              <a:t> และเราจะหมุนทวนเข็มนาฬิการอบจุด </a:t>
            </a:r>
            <a:r>
              <a:rPr lang="en-US" dirty="0" smtClean="0"/>
              <a:t>origin </a:t>
            </a:r>
            <a:r>
              <a:rPr lang="th-TH" dirty="0" smtClean="0"/>
              <a:t>ไปเป็นมุม </a:t>
            </a:r>
            <a:r>
              <a:rPr lang="el-GR" dirty="0" smtClean="0"/>
              <a:t>θ</a:t>
            </a:r>
            <a:endParaRPr lang="th-TH" dirty="0" smtClean="0"/>
          </a:p>
          <a:p>
            <a:r>
              <a:rPr lang="th-TH" dirty="0" smtClean="0"/>
              <a:t>สัญลักษณ์</a:t>
            </a:r>
            <a:r>
              <a:rPr lang="en-US" dirty="0" smtClean="0"/>
              <a:t>         </a:t>
            </a:r>
            <a:r>
              <a:rPr lang="th-TH" dirty="0" smtClean="0"/>
              <a:t>โดย</a:t>
            </a:r>
            <a:endParaRPr lang="en-US" dirty="0" smtClean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2209800" y="2743200"/>
            <a:ext cx="530787" cy="451169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838200" y="3352800"/>
            <a:ext cx="7684171" cy="483619"/>
          </a:xfrm>
          <a:prstGeom prst="rect">
            <a:avLst/>
          </a:prstGeom>
          <a:noFill/>
          <a:ln/>
          <a:effectLst/>
        </p:spPr>
      </p:pic>
      <p:cxnSp>
        <p:nvCxnSpPr>
          <p:cNvPr id="9" name="ลูกศรเชื่อมต่อแบบตรง 14"/>
          <p:cNvCxnSpPr/>
          <p:nvPr/>
        </p:nvCxnSpPr>
        <p:spPr>
          <a:xfrm rot="5400000" flipH="1" flipV="1">
            <a:off x="3086894" y="5371306"/>
            <a:ext cx="2514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15"/>
          <p:cNvCxnSpPr/>
          <p:nvPr/>
        </p:nvCxnSpPr>
        <p:spPr>
          <a:xfrm>
            <a:off x="3581400" y="5867400"/>
            <a:ext cx="2362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6"/>
          <p:cNvCxnSpPr/>
          <p:nvPr/>
        </p:nvCxnSpPr>
        <p:spPr>
          <a:xfrm flipV="1">
            <a:off x="4344194" y="5029200"/>
            <a:ext cx="1370806" cy="838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รูปภาพ 1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268788" y="3886200"/>
            <a:ext cx="225499" cy="184319"/>
          </a:xfrm>
          <a:prstGeom prst="rect">
            <a:avLst/>
          </a:prstGeom>
        </p:spPr>
      </p:pic>
      <p:pic>
        <p:nvPicPr>
          <p:cNvPr id="13" name="รูปภาพ 18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943600" y="5791200"/>
            <a:ext cx="225499" cy="225279"/>
          </a:xfrm>
          <a:prstGeom prst="rect">
            <a:avLst/>
          </a:prstGeom>
        </p:spPr>
      </p:pic>
      <p:cxnSp>
        <p:nvCxnSpPr>
          <p:cNvPr id="21" name="ลูกศรเชื่อมต่อแบบตรง 16"/>
          <p:cNvCxnSpPr/>
          <p:nvPr/>
        </p:nvCxnSpPr>
        <p:spPr>
          <a:xfrm rot="5400000" flipH="1" flipV="1">
            <a:off x="4038600" y="4724400"/>
            <a:ext cx="1447800" cy="838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4343400" y="5029200"/>
            <a:ext cx="762000" cy="609600"/>
          </a:xfrm>
          <a:prstGeom prst="arc">
            <a:avLst>
              <a:gd name="adj1" fmla="val 17255154"/>
              <a:gd name="adj2" fmla="val 802022"/>
            </a:avLst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4724400" y="5257800"/>
            <a:ext cx="170905" cy="23926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</a:t>
            </a:r>
            <a:r>
              <a:rPr lang="th-TH" dirty="0" smtClean="0"/>
              <a:t>(หมุน </a:t>
            </a:r>
            <a:r>
              <a:rPr lang="en-US" dirty="0" smtClean="0"/>
              <a:t>0 </a:t>
            </a:r>
            <a:r>
              <a:rPr lang="th-TH" dirty="0" smtClean="0"/>
              <a:t>เรเดียนเท่ากับไม่หมุนเลย)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th-TH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914400" y="1676400"/>
            <a:ext cx="1185918" cy="448013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914400" y="2438400"/>
            <a:ext cx="6491437" cy="919839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600" y="37338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/>
          <p:cNvSpPr/>
          <p:nvPr/>
        </p:nvSpPr>
        <p:spPr>
          <a:xfrm>
            <a:off x="3505200" y="4648200"/>
            <a:ext cx="1981200" cy="457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4183239" y="4191000"/>
            <a:ext cx="574671" cy="522428"/>
          </a:xfrm>
          <a:prstGeom prst="rect">
            <a:avLst/>
          </a:prstGeom>
          <a:noFill/>
          <a:ln/>
          <a:effectLst/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91200" y="3657600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Transformation </a:t>
            </a:r>
            <a:r>
              <a:rPr lang="th-TH" dirty="0" smtClean="0"/>
              <a:t>และ </a:t>
            </a:r>
            <a:r>
              <a:rPr lang="en-US" dirty="0" smtClean="0"/>
              <a:t>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ให้ </a:t>
            </a:r>
            <a:r>
              <a:rPr lang="en-US" b="1" dirty="0" smtClean="0">
                <a:latin typeface="cmr10"/>
              </a:rPr>
              <a:t>x</a:t>
            </a:r>
            <a:r>
              <a:rPr lang="en-US" dirty="0" smtClean="0">
                <a:latin typeface="cmr10"/>
              </a:rPr>
              <a:t> = (1,0) </a:t>
            </a:r>
            <a:r>
              <a:rPr lang="th-TH" dirty="0" smtClean="0"/>
              <a:t>และให้ </a:t>
            </a:r>
            <a:r>
              <a:rPr lang="en-US" b="1" dirty="0" smtClean="0">
                <a:latin typeface="cmr10"/>
              </a:rPr>
              <a:t>y</a:t>
            </a:r>
            <a:r>
              <a:rPr lang="en-US" dirty="0" smtClean="0">
                <a:latin typeface="cmr10"/>
              </a:rPr>
              <a:t> = (0,1)</a:t>
            </a:r>
          </a:p>
          <a:p>
            <a:pPr>
              <a:buNone/>
            </a:pPr>
            <a:r>
              <a:rPr lang="th-TH" dirty="0" smtClean="0"/>
              <a:t>	เราได้ว่าสำหรับจุด </a:t>
            </a:r>
            <a:r>
              <a:rPr lang="en-US" dirty="0" smtClean="0">
                <a:latin typeface="cmr10"/>
              </a:rPr>
              <a:t>(</a:t>
            </a:r>
            <a:r>
              <a:rPr lang="en-US" dirty="0" err="1" smtClean="0">
                <a:latin typeface="cmmi10"/>
              </a:rPr>
              <a:t>x</a:t>
            </a:r>
            <a:r>
              <a:rPr lang="en-US" dirty="0" err="1" smtClean="0">
                <a:latin typeface="cmr10"/>
              </a:rPr>
              <a:t>,</a:t>
            </a:r>
            <a:r>
              <a:rPr lang="en-US" dirty="0" err="1" smtClean="0">
                <a:latin typeface="cmmi10"/>
              </a:rPr>
              <a:t>y</a:t>
            </a:r>
            <a:r>
              <a:rPr lang="en-US" dirty="0" smtClean="0">
                <a:latin typeface="cmr10"/>
              </a:rPr>
              <a:t>)</a:t>
            </a:r>
            <a:r>
              <a:rPr lang="en-US" dirty="0" smtClean="0"/>
              <a:t> </a:t>
            </a:r>
            <a:r>
              <a:rPr lang="th-TH" dirty="0" smtClean="0"/>
              <a:t>ใดๆ</a:t>
            </a:r>
            <a:endParaRPr lang="en-US" dirty="0" smtClean="0"/>
          </a:p>
          <a:p>
            <a:pPr algn="ctr">
              <a:buNone/>
            </a:pPr>
            <a:r>
              <a:rPr lang="en-US" dirty="0" smtClean="0">
                <a:latin typeface="cmr10"/>
              </a:rPr>
              <a:t>(</a:t>
            </a:r>
            <a:r>
              <a:rPr lang="en-US" dirty="0" err="1" smtClean="0">
                <a:latin typeface="cmmi10"/>
              </a:rPr>
              <a:t>x</a:t>
            </a:r>
            <a:r>
              <a:rPr lang="en-US" dirty="0" err="1" smtClean="0">
                <a:latin typeface="cmr10"/>
              </a:rPr>
              <a:t>,</a:t>
            </a:r>
            <a:r>
              <a:rPr lang="en-US" dirty="0" err="1" smtClean="0">
                <a:latin typeface="cmmi10"/>
              </a:rPr>
              <a:t>y</a:t>
            </a:r>
            <a:r>
              <a:rPr lang="en-US" dirty="0" smtClean="0">
                <a:latin typeface="cmr10"/>
              </a:rPr>
              <a:t>) = </a:t>
            </a:r>
            <a:r>
              <a:rPr lang="en-US" dirty="0" smtClean="0">
                <a:latin typeface="cmmi10"/>
              </a:rPr>
              <a:t>x</a:t>
            </a:r>
            <a:r>
              <a:rPr lang="en-US" dirty="0" smtClean="0">
                <a:latin typeface="cmr10"/>
              </a:rPr>
              <a:t>(1,0)</a:t>
            </a:r>
            <a:r>
              <a:rPr lang="th-TH" dirty="0" smtClean="0">
                <a:latin typeface="cmr10"/>
              </a:rPr>
              <a:t> </a:t>
            </a:r>
            <a:r>
              <a:rPr lang="en-US" dirty="0" smtClean="0">
                <a:latin typeface="cmr10"/>
              </a:rPr>
              <a:t>+</a:t>
            </a:r>
            <a:r>
              <a:rPr lang="th-TH" dirty="0" smtClean="0">
                <a:latin typeface="cmr10"/>
              </a:rPr>
              <a:t> </a:t>
            </a:r>
            <a:r>
              <a:rPr lang="en-US" dirty="0" smtClean="0">
                <a:latin typeface="cmmi10"/>
              </a:rPr>
              <a:t>y</a:t>
            </a:r>
            <a:r>
              <a:rPr lang="en-US" dirty="0" smtClean="0">
                <a:latin typeface="cmr10"/>
              </a:rPr>
              <a:t>(0,1) = </a:t>
            </a:r>
            <a:r>
              <a:rPr lang="en-US" dirty="0" smtClean="0">
                <a:latin typeface="cmmi10"/>
              </a:rPr>
              <a:t>x</a:t>
            </a:r>
            <a:r>
              <a:rPr lang="en-US" b="1" dirty="0" smtClean="0">
                <a:latin typeface="cmr10"/>
              </a:rPr>
              <a:t>x</a:t>
            </a:r>
            <a:r>
              <a:rPr lang="th-TH" b="1" dirty="0" smtClean="0">
                <a:latin typeface="cmr10"/>
              </a:rPr>
              <a:t> </a:t>
            </a:r>
            <a:r>
              <a:rPr lang="en-US" dirty="0" smtClean="0">
                <a:latin typeface="cmr10"/>
              </a:rPr>
              <a:t>+</a:t>
            </a:r>
            <a:r>
              <a:rPr lang="th-TH" dirty="0" smtClean="0">
                <a:latin typeface="cmr10"/>
              </a:rPr>
              <a:t> </a:t>
            </a:r>
            <a:r>
              <a:rPr lang="en-US" dirty="0" err="1" smtClean="0">
                <a:latin typeface="cmmi10"/>
              </a:rPr>
              <a:t>y</a:t>
            </a:r>
            <a:r>
              <a:rPr lang="en-US" b="1" dirty="0" err="1" smtClean="0">
                <a:latin typeface="cmr10"/>
              </a:rPr>
              <a:t>y</a:t>
            </a:r>
            <a:endParaRPr lang="en-US" b="1" dirty="0" smtClean="0">
              <a:latin typeface="cmr10"/>
            </a:endParaRPr>
          </a:p>
          <a:p>
            <a:endParaRPr lang="en-US" dirty="0" smtClean="0"/>
          </a:p>
          <a:p>
            <a:r>
              <a:rPr lang="th-TH" dirty="0" smtClean="0"/>
              <a:t>ถ้า </a:t>
            </a:r>
            <a:r>
              <a:rPr lang="en-US" dirty="0" smtClean="0">
                <a:latin typeface="cmmi10"/>
              </a:rPr>
              <a:t>A</a:t>
            </a:r>
            <a:r>
              <a:rPr lang="en-US" dirty="0" smtClean="0"/>
              <a:t> </a:t>
            </a:r>
            <a:r>
              <a:rPr lang="th-TH" dirty="0" smtClean="0"/>
              <a:t>เป็น </a:t>
            </a:r>
            <a:r>
              <a:rPr lang="en-US" dirty="0" smtClean="0"/>
              <a:t>linear transformation </a:t>
            </a:r>
            <a:r>
              <a:rPr lang="th-TH" dirty="0" smtClean="0"/>
              <a:t>เราจะได้ว่า</a:t>
            </a:r>
            <a:endParaRPr lang="en-US" b="1" dirty="0">
              <a:latin typeface="cmr10"/>
            </a:endParaRPr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2209800" y="4648200"/>
            <a:ext cx="4412175" cy="157577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Transformation </a:t>
            </a:r>
            <a:r>
              <a:rPr lang="th-TH" dirty="0" smtClean="0"/>
              <a:t>และ </a:t>
            </a:r>
            <a:r>
              <a:rPr lang="en-US" dirty="0" smtClean="0"/>
              <a:t>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กล่าวคือถ้าเรารู้ </a:t>
            </a:r>
            <a:r>
              <a:rPr lang="en-US" dirty="0" smtClean="0">
                <a:latin typeface="cmmi10"/>
              </a:rPr>
              <a:t>A</a:t>
            </a:r>
            <a:r>
              <a:rPr lang="en-US" dirty="0" smtClean="0">
                <a:latin typeface="cmr10"/>
              </a:rPr>
              <a:t>(</a:t>
            </a:r>
            <a:r>
              <a:rPr lang="en-US" b="1" dirty="0" smtClean="0">
                <a:latin typeface="cmr10"/>
              </a:rPr>
              <a:t>x</a:t>
            </a:r>
            <a:r>
              <a:rPr lang="en-US" dirty="0" smtClean="0">
                <a:latin typeface="cmr10"/>
              </a:rPr>
              <a:t>)</a:t>
            </a:r>
            <a:r>
              <a:rPr lang="en-US" dirty="0" smtClean="0"/>
              <a:t> </a:t>
            </a:r>
            <a:r>
              <a:rPr lang="th-TH" dirty="0" smtClean="0"/>
              <a:t>และ </a:t>
            </a:r>
            <a:r>
              <a:rPr lang="en-US" dirty="0" smtClean="0">
                <a:latin typeface="cmmi10"/>
              </a:rPr>
              <a:t>A</a:t>
            </a:r>
            <a:r>
              <a:rPr lang="en-US" dirty="0" smtClean="0">
                <a:latin typeface="cmr10"/>
              </a:rPr>
              <a:t>(</a:t>
            </a:r>
            <a:r>
              <a:rPr lang="en-US" b="1" dirty="0" smtClean="0">
                <a:latin typeface="cmr10"/>
              </a:rPr>
              <a:t>y</a:t>
            </a:r>
            <a:r>
              <a:rPr lang="en-US" dirty="0" smtClean="0">
                <a:latin typeface="cmr10"/>
              </a:rPr>
              <a:t>)</a:t>
            </a:r>
            <a:r>
              <a:rPr lang="en-US" dirty="0" smtClean="0"/>
              <a:t> </a:t>
            </a:r>
            <a:r>
              <a:rPr lang="th-TH" dirty="0" smtClean="0"/>
              <a:t>เราก็สามารถคำนวณ </a:t>
            </a:r>
            <a:r>
              <a:rPr lang="en-US" dirty="0" smtClean="0">
                <a:latin typeface="cmmi10"/>
              </a:rPr>
              <a:t>A</a:t>
            </a:r>
            <a:r>
              <a:rPr lang="en-US" dirty="0" smtClean="0">
                <a:latin typeface="cmr10"/>
              </a:rPr>
              <a:t>((</a:t>
            </a:r>
            <a:r>
              <a:rPr lang="en-US" dirty="0" err="1" smtClean="0">
                <a:latin typeface="cmmi10"/>
              </a:rPr>
              <a:t>x</a:t>
            </a:r>
            <a:r>
              <a:rPr lang="en-US" dirty="0" err="1" smtClean="0">
                <a:latin typeface="cmr10"/>
              </a:rPr>
              <a:t>,</a:t>
            </a:r>
            <a:r>
              <a:rPr lang="en-US" dirty="0" err="1" smtClean="0">
                <a:latin typeface="cmmi10"/>
              </a:rPr>
              <a:t>y</a:t>
            </a:r>
            <a:r>
              <a:rPr lang="en-US" dirty="0" smtClean="0">
                <a:latin typeface="cmr10"/>
              </a:rPr>
              <a:t>)) </a:t>
            </a:r>
            <a:r>
              <a:rPr lang="th-TH" dirty="0" smtClean="0"/>
              <a:t>สำหรับเวกเตอร์ </a:t>
            </a:r>
            <a:r>
              <a:rPr lang="en-US" dirty="0" smtClean="0">
                <a:latin typeface="cmr10"/>
              </a:rPr>
              <a:t>(</a:t>
            </a:r>
            <a:r>
              <a:rPr lang="en-US" dirty="0" err="1" smtClean="0">
                <a:latin typeface="cmmi10"/>
              </a:rPr>
              <a:t>x</a:t>
            </a:r>
            <a:r>
              <a:rPr lang="en-US" dirty="0" err="1" smtClean="0">
                <a:latin typeface="cmr10"/>
              </a:rPr>
              <a:t>,</a:t>
            </a:r>
            <a:r>
              <a:rPr lang="en-US" dirty="0" err="1" smtClean="0">
                <a:latin typeface="cmmi10"/>
              </a:rPr>
              <a:t>y</a:t>
            </a:r>
            <a:r>
              <a:rPr lang="en-US" dirty="0" smtClean="0">
                <a:latin typeface="cmr10"/>
              </a:rPr>
              <a:t>) </a:t>
            </a:r>
            <a:r>
              <a:rPr lang="th-TH" dirty="0" smtClean="0"/>
              <a:t>ใดๆ ได้ทั้งหมด</a:t>
            </a:r>
          </a:p>
          <a:p>
            <a:r>
              <a:rPr lang="th-TH" dirty="0" smtClean="0"/>
              <a:t>พูดอีกแบบคือ </a:t>
            </a:r>
            <a:r>
              <a:rPr lang="en-US" dirty="0" smtClean="0"/>
              <a:t>linear transformation </a:t>
            </a:r>
            <a:r>
              <a:rPr lang="th-TH" dirty="0" smtClean="0"/>
              <a:t>จะถูกนิยามด้วยค่าของมันที่ </a:t>
            </a:r>
            <a:r>
              <a:rPr lang="en-US" dirty="0" smtClean="0"/>
              <a:t>basis </a:t>
            </a:r>
            <a:r>
              <a:rPr lang="th-TH" dirty="0" smtClean="0"/>
              <a:t>ของ </a:t>
            </a:r>
            <a:r>
              <a:rPr lang="en-US" dirty="0" smtClean="0"/>
              <a:t>vector space</a:t>
            </a:r>
            <a:endParaRPr lang="th-T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การแทนการแปลงเชิงเส้นด้วยเมตริกซ์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สมมติว่า </a:t>
            </a:r>
            <a:r>
              <a:rPr lang="en-US" dirty="0" smtClean="0">
                <a:latin typeface="cmmi10"/>
              </a:rPr>
              <a:t>A</a:t>
            </a:r>
            <a:r>
              <a:rPr lang="en-US" dirty="0" smtClean="0">
                <a:latin typeface="cmr10"/>
              </a:rPr>
              <a:t>(</a:t>
            </a:r>
            <a:r>
              <a:rPr lang="en-US" b="1" dirty="0" smtClean="0">
                <a:latin typeface="cmr10"/>
              </a:rPr>
              <a:t>x</a:t>
            </a:r>
            <a:r>
              <a:rPr lang="en-US" dirty="0" smtClean="0">
                <a:latin typeface="cmr10"/>
              </a:rPr>
              <a:t>) = (</a:t>
            </a:r>
            <a:r>
              <a:rPr lang="en-US" dirty="0" err="1" smtClean="0">
                <a:latin typeface="cmmi10"/>
              </a:rPr>
              <a:t>a</a:t>
            </a:r>
            <a:r>
              <a:rPr lang="en-US" dirty="0" err="1" smtClean="0">
                <a:latin typeface="cmr10"/>
              </a:rPr>
              <a:t>,</a:t>
            </a:r>
            <a:r>
              <a:rPr lang="en-US" dirty="0" err="1" smtClean="0">
                <a:latin typeface="cmmi10"/>
              </a:rPr>
              <a:t>b</a:t>
            </a:r>
            <a:r>
              <a:rPr lang="en-US" dirty="0" smtClean="0">
                <a:latin typeface="cmr10"/>
              </a:rPr>
              <a:t>)</a:t>
            </a:r>
            <a:r>
              <a:rPr lang="en-US" dirty="0" smtClean="0"/>
              <a:t> </a:t>
            </a:r>
            <a:r>
              <a:rPr lang="th-TH" dirty="0" smtClean="0"/>
              <a:t>และ </a:t>
            </a:r>
            <a:r>
              <a:rPr lang="en-US" dirty="0" smtClean="0">
                <a:latin typeface="cmmi10"/>
              </a:rPr>
              <a:t>A</a:t>
            </a:r>
            <a:r>
              <a:rPr lang="en-US" dirty="0" smtClean="0">
                <a:latin typeface="cmr10"/>
              </a:rPr>
              <a:t>(</a:t>
            </a:r>
            <a:r>
              <a:rPr lang="en-US" b="1" dirty="0" smtClean="0">
                <a:latin typeface="cmr10"/>
              </a:rPr>
              <a:t>y</a:t>
            </a:r>
            <a:r>
              <a:rPr lang="en-US" dirty="0" smtClean="0">
                <a:latin typeface="cmr10"/>
              </a:rPr>
              <a:t>) = (</a:t>
            </a:r>
            <a:r>
              <a:rPr lang="en-US" dirty="0" err="1" smtClean="0">
                <a:latin typeface="cmmi10"/>
              </a:rPr>
              <a:t>c</a:t>
            </a:r>
            <a:r>
              <a:rPr lang="en-US" dirty="0" err="1" smtClean="0">
                <a:latin typeface="cmr10"/>
              </a:rPr>
              <a:t>,</a:t>
            </a:r>
            <a:r>
              <a:rPr lang="en-US" dirty="0" err="1" smtClean="0">
                <a:latin typeface="cmmi10"/>
              </a:rPr>
              <a:t>d</a:t>
            </a:r>
            <a:r>
              <a:rPr lang="en-US" dirty="0" smtClean="0">
                <a:latin typeface="cmr10"/>
              </a:rPr>
              <a:t>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th-TH" dirty="0" smtClean="0"/>
              <a:t>จะได้ว่า</a:t>
            </a:r>
            <a:endParaRPr lang="en-US" dirty="0"/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1447800" y="2971800"/>
            <a:ext cx="5938175" cy="157650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การแทนการแปลงเชิงเส้นด้วยเมตริกซ์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ถ้าเขียนคู่ลำดับ </a:t>
            </a:r>
            <a:r>
              <a:rPr lang="en-US" dirty="0" smtClean="0">
                <a:latin typeface="cmr10"/>
              </a:rPr>
              <a:t>(</a:t>
            </a:r>
            <a:r>
              <a:rPr lang="en-US" dirty="0" err="1" smtClean="0">
                <a:latin typeface="cmmi10"/>
              </a:rPr>
              <a:t>x</a:t>
            </a:r>
            <a:r>
              <a:rPr lang="en-US" dirty="0" err="1" smtClean="0">
                <a:latin typeface="cmr10"/>
              </a:rPr>
              <a:t>,</a:t>
            </a:r>
            <a:r>
              <a:rPr lang="en-US" dirty="0" err="1" smtClean="0">
                <a:latin typeface="cmmi10"/>
              </a:rPr>
              <a:t>y</a:t>
            </a:r>
            <a:r>
              <a:rPr lang="en-US" dirty="0" smtClean="0">
                <a:latin typeface="cmr10"/>
              </a:rPr>
              <a:t>) </a:t>
            </a:r>
            <a:r>
              <a:rPr lang="th-TH" dirty="0" smtClean="0"/>
              <a:t>ด้วย </a:t>
            </a:r>
            <a:r>
              <a:rPr lang="en-US" dirty="0" smtClean="0"/>
              <a:t>column vector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th-TH" dirty="0" smtClean="0"/>
              <a:t>จะได้ว่า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th-TH" dirty="0" smtClean="0"/>
              <a:t>ฉะนั้นการแปลงเชิงเส้นสองมิติคือเมตริกซ์ </a:t>
            </a:r>
            <a:r>
              <a:rPr lang="en-US" dirty="0" smtClean="0"/>
              <a:t>2x2</a:t>
            </a:r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6705600" y="1295400"/>
            <a:ext cx="526019" cy="999436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2286000" y="2819400"/>
            <a:ext cx="3823161" cy="203023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การแทนการแปลงเชิงเส้นด้วยเมตริกซ์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สังเกต</a:t>
            </a:r>
            <a:endParaRPr lang="en-US" dirty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3467722" y="2209800"/>
            <a:ext cx="1889940" cy="997468"/>
          </a:xfrm>
          <a:prstGeom prst="rect">
            <a:avLst/>
          </a:prstGeom>
          <a:noFill/>
          <a:ln/>
          <a:effectLst/>
        </p:spPr>
      </p:pic>
      <p:sp>
        <p:nvSpPr>
          <p:cNvPr id="6" name="Rectangle 5"/>
          <p:cNvSpPr/>
          <p:nvPr/>
        </p:nvSpPr>
        <p:spPr>
          <a:xfrm>
            <a:off x="4419600" y="2286000"/>
            <a:ext cx="304800" cy="838200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ลูกศรเชื่อมต่อแบบตรง 14"/>
          <p:cNvCxnSpPr/>
          <p:nvPr/>
        </p:nvCxnSpPr>
        <p:spPr>
          <a:xfrm rot="5400000">
            <a:off x="4229101" y="3619499"/>
            <a:ext cx="685800" cy="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4191000" y="4038600"/>
            <a:ext cx="840362" cy="47270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การแทนการแปลงเชิงเส้นด้วยเมตริกซ์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สังเกต</a:t>
            </a:r>
            <a:endParaRPr lang="en-US" dirty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3467722" y="2209800"/>
            <a:ext cx="1889940" cy="997468"/>
          </a:xfrm>
          <a:prstGeom prst="rect">
            <a:avLst/>
          </a:prstGeom>
          <a:noFill/>
          <a:ln/>
          <a:effectLst/>
        </p:spPr>
      </p:pic>
      <p:sp>
        <p:nvSpPr>
          <p:cNvPr id="6" name="Rectangle 5"/>
          <p:cNvSpPr/>
          <p:nvPr/>
        </p:nvSpPr>
        <p:spPr>
          <a:xfrm>
            <a:off x="4953000" y="2286000"/>
            <a:ext cx="304800" cy="838200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ลูกศรเชื่อมต่อแบบตรง 14"/>
          <p:cNvCxnSpPr/>
          <p:nvPr/>
        </p:nvCxnSpPr>
        <p:spPr>
          <a:xfrm rot="5400000">
            <a:off x="4762501" y="3619499"/>
            <a:ext cx="685800" cy="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4654098" y="4038600"/>
            <a:ext cx="828566" cy="46606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mmi10"/>
              </a:rPr>
              <a:t>I</a:t>
            </a:r>
            <a:r>
              <a:rPr lang="en-US" dirty="0" smtClean="0"/>
              <a:t> </a:t>
            </a:r>
            <a:r>
              <a:rPr lang="th-TH" dirty="0" smtClean="0"/>
              <a:t>เป็นการแปลงเชิงเส้น และ </a:t>
            </a:r>
            <a:r>
              <a:rPr lang="en-US" dirty="0" smtClean="0">
                <a:latin typeface="cmmi10"/>
              </a:rPr>
              <a:t>I</a:t>
            </a:r>
            <a:r>
              <a:rPr lang="en-US" dirty="0" smtClean="0">
                <a:latin typeface="cmr10"/>
              </a:rPr>
              <a:t>(</a:t>
            </a:r>
            <a:r>
              <a:rPr lang="en-US" b="1" dirty="0" smtClean="0">
                <a:latin typeface="cmr10"/>
              </a:rPr>
              <a:t>x</a:t>
            </a:r>
            <a:r>
              <a:rPr lang="en-US" dirty="0" smtClean="0">
                <a:latin typeface="cmr10"/>
              </a:rPr>
              <a:t>) = (1,0), </a:t>
            </a:r>
            <a:r>
              <a:rPr lang="en-US" dirty="0" smtClean="0">
                <a:latin typeface="cmmi10"/>
              </a:rPr>
              <a:t>I</a:t>
            </a:r>
            <a:r>
              <a:rPr lang="en-US" dirty="0" smtClean="0">
                <a:latin typeface="cmr10"/>
              </a:rPr>
              <a:t>(</a:t>
            </a:r>
            <a:r>
              <a:rPr lang="en-US" b="1" dirty="0" smtClean="0">
                <a:latin typeface="cmr10"/>
              </a:rPr>
              <a:t>y</a:t>
            </a:r>
            <a:r>
              <a:rPr lang="en-US" dirty="0" smtClean="0">
                <a:latin typeface="cmr10"/>
              </a:rPr>
              <a:t>) = (0,1)</a:t>
            </a:r>
          </a:p>
          <a:p>
            <a:pPr>
              <a:buNone/>
            </a:pPr>
            <a:r>
              <a:rPr lang="en-US" dirty="0" smtClean="0">
                <a:latin typeface="cmr10"/>
              </a:rPr>
              <a:t>	</a:t>
            </a:r>
            <a:r>
              <a:rPr lang="th-TH" dirty="0" smtClean="0"/>
              <a:t>ดังนั้น</a:t>
            </a:r>
            <a:endParaRPr lang="th-TH" dirty="0" smtClean="0">
              <a:latin typeface="cmr10"/>
            </a:endParaRPr>
          </a:p>
          <a:p>
            <a:pPr>
              <a:buNone/>
            </a:pPr>
            <a:endParaRPr lang="th-TH" dirty="0" smtClean="0">
              <a:latin typeface="cmr10"/>
            </a:endParaRPr>
          </a:p>
          <a:p>
            <a:pPr>
              <a:buNone/>
            </a:pPr>
            <a:endParaRPr lang="th-TH" dirty="0" smtClean="0">
              <a:latin typeface="cmr10"/>
            </a:endParaRPr>
          </a:p>
          <a:p>
            <a:r>
              <a:rPr lang="th-TH" dirty="0" smtClean="0">
                <a:latin typeface="cmr10"/>
              </a:rPr>
              <a:t>เนื่องจาก</a:t>
            </a:r>
            <a:endParaRPr lang="en-US" dirty="0" smtClean="0">
              <a:latin typeface="cmr10"/>
            </a:endParaRPr>
          </a:p>
          <a:p>
            <a:pPr>
              <a:buNone/>
            </a:pPr>
            <a:r>
              <a:rPr lang="en-US" dirty="0" smtClean="0">
                <a:latin typeface="cmr10"/>
              </a:rPr>
              <a:t>	</a:t>
            </a:r>
            <a:r>
              <a:rPr lang="th-TH" dirty="0" smtClean="0">
                <a:latin typeface="cmr10"/>
              </a:rPr>
              <a:t>ดังนั้น </a:t>
            </a:r>
            <a:endParaRPr lang="th-TH" dirty="0" smtClean="0"/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505200" y="2667000"/>
            <a:ext cx="1814985" cy="999557"/>
          </a:xfrm>
          <a:prstGeom prst="rect">
            <a:avLst/>
          </a:prstGeom>
          <a:noFill/>
          <a:ln/>
          <a:effectLst/>
        </p:spPr>
      </p:pic>
      <p:cxnSp>
        <p:nvCxnSpPr>
          <p:cNvPr id="7" name="ลูกศรเชื่อมต่อแบบตรง 14"/>
          <p:cNvCxnSpPr>
            <a:stCxn id="8" idx="1"/>
            <a:endCxn id="6" idx="3"/>
          </p:cNvCxnSpPr>
          <p:nvPr/>
        </p:nvCxnSpPr>
        <p:spPr>
          <a:xfrm rot="10800000">
            <a:off x="5320186" y="3166780"/>
            <a:ext cx="928215" cy="29523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48400" y="3200400"/>
            <a:ext cx="1986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/>
              <a:t>เมตริกซ์เอกลักษณ์</a:t>
            </a:r>
            <a:endParaRPr lang="en-US" sz="2800" dirty="0"/>
          </a:p>
        </p:txBody>
      </p:sp>
      <p:pic>
        <p:nvPicPr>
          <p:cNvPr id="14" name="Picture 1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1981200" y="3962400"/>
            <a:ext cx="5371112" cy="473922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048000" y="4876800"/>
            <a:ext cx="2414924" cy="99746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cmr10"/>
              </a:rPr>
              <a:t>เนื่องจาก</a:t>
            </a:r>
            <a:endParaRPr lang="en-US" dirty="0" smtClean="0">
              <a:latin typeface="cmr10"/>
            </a:endParaRPr>
          </a:p>
          <a:p>
            <a:pPr>
              <a:buNone/>
            </a:pPr>
            <a:endParaRPr lang="en-US" dirty="0" smtClean="0">
              <a:latin typeface="cmr10"/>
            </a:endParaRPr>
          </a:p>
          <a:p>
            <a:pPr>
              <a:buNone/>
            </a:pPr>
            <a:endParaRPr lang="en-US" dirty="0" smtClean="0">
              <a:latin typeface="cmr10"/>
            </a:endParaRPr>
          </a:p>
          <a:p>
            <a:pPr>
              <a:buNone/>
            </a:pPr>
            <a:r>
              <a:rPr lang="en-US" dirty="0" smtClean="0">
                <a:latin typeface="cmr10"/>
              </a:rPr>
              <a:t>	</a:t>
            </a:r>
            <a:r>
              <a:rPr lang="th-TH" dirty="0" smtClean="0">
                <a:latin typeface="cmr10"/>
              </a:rPr>
              <a:t>ดังนั้น</a:t>
            </a:r>
            <a:endParaRPr lang="en-US" dirty="0" smtClean="0">
              <a:latin typeface="cmr10"/>
            </a:endParaRPr>
          </a:p>
          <a:p>
            <a:pPr>
              <a:buNone/>
            </a:pPr>
            <a:endParaRPr lang="th-TH" dirty="0" smtClean="0"/>
          </a:p>
          <a:p>
            <a:endParaRPr lang="en-US" dirty="0"/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2743200" y="2286000"/>
            <a:ext cx="3719761" cy="1021625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2743200" y="4038600"/>
            <a:ext cx="3497334" cy="99178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ปฏิบัติการบนเวกเตอร์สามมิติ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กำหนดให้</a:t>
            </a:r>
          </a:p>
          <a:p>
            <a:endParaRPr lang="th-TH" dirty="0" smtClean="0"/>
          </a:p>
          <a:p>
            <a:r>
              <a:rPr lang="th-TH" dirty="0" smtClean="0"/>
              <a:t>การบวกและลบเวกเตอร์</a:t>
            </a:r>
          </a:p>
          <a:p>
            <a:endParaRPr lang="th-TH" dirty="0" smtClean="0"/>
          </a:p>
          <a:p>
            <a:r>
              <a:rPr lang="th-TH" dirty="0" smtClean="0"/>
              <a:t>การคูณเวกเตอร์</a:t>
            </a:r>
            <a:r>
              <a:rPr lang="th-TH" dirty="0" err="1" smtClean="0"/>
              <a:t>ด้วยส</a:t>
            </a:r>
            <a:r>
              <a:rPr lang="th-TH" dirty="0" smtClean="0"/>
              <a:t>เก</a:t>
            </a:r>
            <a:r>
              <a:rPr lang="th-TH" dirty="0" err="1" smtClean="0"/>
              <a:t>ลาร์</a:t>
            </a:r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</p:txBody>
      </p:sp>
      <p:pic>
        <p:nvPicPr>
          <p:cNvPr id="14" name="รูปภาพ 1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505200" y="2057400"/>
            <a:ext cx="1887617" cy="717415"/>
          </a:xfrm>
          <a:prstGeom prst="rect">
            <a:avLst/>
          </a:prstGeom>
          <a:noFill/>
          <a:ln/>
          <a:effectLst/>
        </p:spPr>
      </p:pic>
      <p:pic>
        <p:nvPicPr>
          <p:cNvPr id="8" name="รูปภาพ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2590800" y="3505200"/>
            <a:ext cx="3959614" cy="327938"/>
          </a:xfrm>
          <a:prstGeom prst="rect">
            <a:avLst/>
          </a:prstGeom>
          <a:noFill/>
          <a:ln/>
          <a:effectLst/>
        </p:spPr>
      </p:pic>
      <p:pic>
        <p:nvPicPr>
          <p:cNvPr id="17" name="รูปภาพ 1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505200" y="4648200"/>
            <a:ext cx="2152500" cy="32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การเลื่อนแกนขนาน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/>
              <a:t>การเลื่อนแกนขนาน </a:t>
            </a:r>
            <a:r>
              <a:rPr lang="en-US" dirty="0" smtClean="0"/>
              <a:t>(translation) </a:t>
            </a:r>
            <a:r>
              <a:rPr lang="th-TH" dirty="0" smtClean="0"/>
              <a:t>คือ  การแปลงที่อยู่ในรูป</a:t>
            </a:r>
            <a:endParaRPr lang="en-US" dirty="0" smtClean="0"/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	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th-TH" dirty="0" smtClean="0"/>
              <a:t>มีความหมายคือ ถ้า </a:t>
            </a:r>
            <a:r>
              <a:rPr lang="en-US" b="1" dirty="0" smtClean="0">
                <a:latin typeface="cmr10"/>
              </a:rPr>
              <a:t>u</a:t>
            </a:r>
            <a:r>
              <a:rPr lang="en-US" dirty="0" smtClean="0">
                <a:latin typeface="cmr10"/>
              </a:rPr>
              <a:t> = (</a:t>
            </a:r>
            <a:r>
              <a:rPr lang="en-US" dirty="0" smtClean="0">
                <a:latin typeface="cmmi10"/>
              </a:rPr>
              <a:t>u</a:t>
            </a:r>
            <a:r>
              <a:rPr lang="en-US" baseline="-25000" dirty="0" smtClean="0">
                <a:latin typeface="cmr10"/>
              </a:rPr>
              <a:t>1</a:t>
            </a:r>
            <a:r>
              <a:rPr lang="en-US" dirty="0" smtClean="0">
                <a:latin typeface="cmr10"/>
              </a:rPr>
              <a:t>, </a:t>
            </a:r>
            <a:r>
              <a:rPr lang="en-US" dirty="0" smtClean="0">
                <a:latin typeface="cmmi10"/>
              </a:rPr>
              <a:t>u</a:t>
            </a:r>
            <a:r>
              <a:rPr lang="en-US" baseline="-25000" dirty="0" smtClean="0">
                <a:latin typeface="cmr10"/>
              </a:rPr>
              <a:t>2</a:t>
            </a:r>
            <a:r>
              <a:rPr lang="en-US" dirty="0" smtClean="0">
                <a:latin typeface="cmr10"/>
              </a:rPr>
              <a:t>) </a:t>
            </a:r>
            <a:r>
              <a:rPr lang="th-TH" dirty="0" smtClean="0">
                <a:latin typeface="cmr10"/>
              </a:rPr>
              <a:t>แล้ว</a:t>
            </a:r>
          </a:p>
          <a:p>
            <a:pPr>
              <a:buNone/>
            </a:pPr>
            <a:r>
              <a:rPr lang="th-TH" b="1" dirty="0" smtClean="0">
                <a:latin typeface="cmr10"/>
              </a:rPr>
              <a:t>	</a:t>
            </a:r>
            <a:r>
              <a:rPr lang="th-TH" dirty="0" smtClean="0">
                <a:latin typeface="cmr10"/>
              </a:rPr>
              <a:t>เราจะเลื่อนรูปไปตามแกน </a:t>
            </a:r>
            <a:r>
              <a:rPr lang="en-US" dirty="0" smtClean="0">
                <a:latin typeface="cmmi10"/>
              </a:rPr>
              <a:t>x</a:t>
            </a:r>
            <a:r>
              <a:rPr lang="en-US" dirty="0" smtClean="0">
                <a:latin typeface="cmr10"/>
              </a:rPr>
              <a:t> </a:t>
            </a:r>
            <a:r>
              <a:rPr lang="th-TH" dirty="0" smtClean="0">
                <a:latin typeface="cmr10"/>
              </a:rPr>
              <a:t>เท่ากับ </a:t>
            </a:r>
            <a:r>
              <a:rPr lang="en-US" dirty="0" smtClean="0">
                <a:latin typeface="cmmi10"/>
              </a:rPr>
              <a:t>u</a:t>
            </a:r>
            <a:r>
              <a:rPr lang="en-US" baseline="-25000" dirty="0" smtClean="0">
                <a:latin typeface="cmr10"/>
              </a:rPr>
              <a:t>1 </a:t>
            </a:r>
            <a:r>
              <a:rPr lang="th-TH" dirty="0" smtClean="0">
                <a:latin typeface="cmr10"/>
              </a:rPr>
              <a:t>หน่วย</a:t>
            </a:r>
          </a:p>
          <a:p>
            <a:pPr>
              <a:buNone/>
            </a:pPr>
            <a:r>
              <a:rPr lang="th-TH" b="1" dirty="0" smtClean="0">
                <a:latin typeface="cmr10"/>
              </a:rPr>
              <a:t>	</a:t>
            </a:r>
            <a:r>
              <a:rPr lang="th-TH" dirty="0" smtClean="0">
                <a:latin typeface="cmr10"/>
              </a:rPr>
              <a:t>และเลื่อนรูปไปตามแกน </a:t>
            </a:r>
            <a:r>
              <a:rPr lang="en-US" dirty="0" smtClean="0">
                <a:latin typeface="cmmi10"/>
              </a:rPr>
              <a:t>y</a:t>
            </a:r>
            <a:r>
              <a:rPr lang="en-US" dirty="0" smtClean="0">
                <a:latin typeface="cmr10"/>
              </a:rPr>
              <a:t> </a:t>
            </a:r>
            <a:r>
              <a:rPr lang="th-TH" dirty="0" smtClean="0">
                <a:latin typeface="cmr10"/>
              </a:rPr>
              <a:t>เท่ากับ </a:t>
            </a:r>
            <a:r>
              <a:rPr lang="en-US" dirty="0" smtClean="0">
                <a:latin typeface="cmmi10"/>
              </a:rPr>
              <a:t>u</a:t>
            </a:r>
            <a:r>
              <a:rPr lang="en-US" baseline="-25000" dirty="0" smtClean="0">
                <a:latin typeface="cmr10"/>
              </a:rPr>
              <a:t>2</a:t>
            </a:r>
            <a:r>
              <a:rPr lang="th-TH" dirty="0" smtClean="0">
                <a:latin typeface="cmr10"/>
              </a:rPr>
              <a:t> หน่วย</a:t>
            </a:r>
            <a:endParaRPr lang="en-US" dirty="0" smtClean="0">
              <a:latin typeface="cmr10"/>
            </a:endParaRPr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3200400" y="2590800"/>
            <a:ext cx="2546170" cy="44623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mmi10"/>
              </a:rPr>
              <a:t>I</a:t>
            </a:r>
            <a:r>
              <a:rPr lang="en-US" dirty="0" smtClean="0"/>
              <a:t> </a:t>
            </a:r>
            <a:r>
              <a:rPr lang="th-TH" dirty="0" smtClean="0"/>
              <a:t>เป็นการเลื่อนแกนขนาน เพราะ </a:t>
            </a:r>
            <a:r>
              <a:rPr lang="en-US" dirty="0" smtClean="0">
                <a:latin typeface="cmmi10"/>
              </a:rPr>
              <a:t>I</a:t>
            </a:r>
            <a:r>
              <a:rPr lang="en-US" dirty="0" smtClean="0">
                <a:latin typeface="cmr10"/>
              </a:rPr>
              <a:t>(</a:t>
            </a:r>
            <a:r>
              <a:rPr lang="en-US" b="1" dirty="0" smtClean="0">
                <a:latin typeface="cmr10"/>
              </a:rPr>
              <a:t>u</a:t>
            </a:r>
            <a:r>
              <a:rPr lang="en-US" dirty="0" smtClean="0">
                <a:latin typeface="cmr10"/>
              </a:rPr>
              <a:t>) = </a:t>
            </a:r>
            <a:r>
              <a:rPr lang="en-US" b="1" dirty="0" smtClean="0">
                <a:latin typeface="cmr10"/>
              </a:rPr>
              <a:t>u</a:t>
            </a:r>
            <a:r>
              <a:rPr lang="th-TH" b="1" dirty="0" smtClean="0">
                <a:latin typeface="cmr10"/>
              </a:rPr>
              <a:t> </a:t>
            </a:r>
            <a:r>
              <a:rPr lang="en-US" dirty="0" smtClean="0">
                <a:latin typeface="cmr10"/>
              </a:rPr>
              <a:t>+</a:t>
            </a:r>
            <a:r>
              <a:rPr lang="th-TH" dirty="0" smtClean="0">
                <a:latin typeface="cmr10"/>
              </a:rPr>
              <a:t> </a:t>
            </a:r>
            <a:r>
              <a:rPr lang="en-US" b="1" dirty="0" smtClean="0">
                <a:latin typeface="cmr10"/>
              </a:rPr>
              <a:t>0</a:t>
            </a:r>
            <a:r>
              <a:rPr lang="en-US" dirty="0" smtClean="0">
                <a:latin typeface="cmr10"/>
              </a:rPr>
              <a:t> </a:t>
            </a:r>
            <a:r>
              <a:rPr lang="th-TH" dirty="0" smtClean="0"/>
              <a:t>ดังนั้น            </a:t>
            </a:r>
            <a:r>
              <a:rPr lang="en-US" dirty="0" smtClean="0">
                <a:latin typeface="cmmi10"/>
              </a:rPr>
              <a:t>I</a:t>
            </a:r>
            <a:r>
              <a:rPr lang="en-US" dirty="0" smtClean="0">
                <a:latin typeface="cmr10"/>
              </a:rPr>
              <a:t> = </a:t>
            </a:r>
            <a:r>
              <a:rPr lang="en-US" dirty="0" smtClean="0">
                <a:latin typeface="cmmi10"/>
              </a:rPr>
              <a:t>T</a:t>
            </a:r>
            <a:r>
              <a:rPr lang="en-US" baseline="-25000" dirty="0" smtClean="0">
                <a:latin typeface="cmr10"/>
              </a:rPr>
              <a:t>(0,0)</a:t>
            </a:r>
            <a:r>
              <a:rPr lang="en-US" dirty="0" smtClean="0">
                <a:latin typeface="cmr10"/>
              </a:rPr>
              <a:t> </a:t>
            </a:r>
            <a:r>
              <a:rPr lang="th-TH" dirty="0" smtClean="0"/>
              <a:t>(เขียนง่ายๆ ว่า </a:t>
            </a:r>
            <a:r>
              <a:rPr lang="en-US" dirty="0" smtClean="0">
                <a:latin typeface="cmmi10"/>
              </a:rPr>
              <a:t>T</a:t>
            </a:r>
            <a:r>
              <a:rPr lang="en-US" baseline="-25000" dirty="0" smtClean="0">
                <a:latin typeface="cmr10"/>
              </a:rPr>
              <a:t>0,0</a:t>
            </a:r>
            <a:r>
              <a:rPr lang="th-TH" dirty="0" smtClean="0"/>
              <a:t>)</a:t>
            </a:r>
          </a:p>
          <a:p>
            <a:endParaRPr lang="th-TH" dirty="0" smtClean="0">
              <a:latin typeface="cmmi10"/>
            </a:endParaRPr>
          </a:p>
          <a:p>
            <a:r>
              <a:rPr lang="en-US" dirty="0" smtClean="0">
                <a:latin typeface="cmmi10"/>
              </a:rPr>
              <a:t>T</a:t>
            </a:r>
            <a:r>
              <a:rPr lang="en-US" baseline="-25000" dirty="0" smtClean="0">
                <a:latin typeface="cmr10"/>
              </a:rPr>
              <a:t>2,3</a:t>
            </a:r>
            <a:r>
              <a:rPr lang="en-US" dirty="0" smtClean="0">
                <a:latin typeface="cmmi10"/>
              </a:rPr>
              <a:t> </a:t>
            </a:r>
            <a:r>
              <a:rPr lang="en-US" dirty="0" smtClean="0">
                <a:latin typeface="cmr10"/>
              </a:rPr>
              <a:t>(0,0) = (2,3) </a:t>
            </a:r>
            <a:r>
              <a:rPr lang="th-TH" dirty="0" smtClean="0">
                <a:latin typeface="cmr10"/>
              </a:rPr>
              <a:t>ดังนั้น </a:t>
            </a:r>
            <a:r>
              <a:rPr lang="en-US" dirty="0" smtClean="0">
                <a:latin typeface="cmmi10"/>
              </a:rPr>
              <a:t>T</a:t>
            </a:r>
            <a:r>
              <a:rPr lang="en-US" baseline="-25000" dirty="0" smtClean="0">
                <a:latin typeface="cmr10"/>
              </a:rPr>
              <a:t>2,3</a:t>
            </a:r>
            <a:r>
              <a:rPr lang="th-TH" baseline="-25000" dirty="0" smtClean="0">
                <a:latin typeface="cmr10"/>
              </a:rPr>
              <a:t> </a:t>
            </a:r>
            <a:r>
              <a:rPr lang="th-TH" dirty="0" smtClean="0">
                <a:latin typeface="cmr10"/>
              </a:rPr>
              <a:t>ไม่ใช่การแปลงเชิงเส้น</a:t>
            </a:r>
          </a:p>
          <a:p>
            <a:pPr>
              <a:buNone/>
            </a:pPr>
            <a:r>
              <a:rPr lang="th-TH" dirty="0" smtClean="0">
                <a:latin typeface="cmr10"/>
              </a:rPr>
              <a:t>	</a:t>
            </a:r>
          </a:p>
          <a:p>
            <a:r>
              <a:rPr lang="th-TH" dirty="0" smtClean="0">
                <a:latin typeface="cmr10"/>
              </a:rPr>
              <a:t>กล่าวคือ ถ้า </a:t>
            </a:r>
            <a:r>
              <a:rPr lang="en-US" b="1" dirty="0" smtClean="0">
                <a:latin typeface="cmr10"/>
              </a:rPr>
              <a:t>u</a:t>
            </a:r>
            <a:r>
              <a:rPr lang="th-TH" b="1" dirty="0" smtClean="0">
                <a:latin typeface="cmr10"/>
              </a:rPr>
              <a:t> </a:t>
            </a:r>
            <a:r>
              <a:rPr lang="th-TH" dirty="0" smtClean="0">
                <a:latin typeface="cmr10"/>
              </a:rPr>
              <a:t>ไม่ใช่ </a:t>
            </a:r>
            <a:r>
              <a:rPr lang="en-US" b="1" dirty="0" smtClean="0">
                <a:latin typeface="cmr10"/>
              </a:rPr>
              <a:t>0</a:t>
            </a:r>
            <a:r>
              <a:rPr lang="en-US" dirty="0" smtClean="0">
                <a:latin typeface="cmr10"/>
              </a:rPr>
              <a:t> </a:t>
            </a:r>
            <a:r>
              <a:rPr lang="th-TH" dirty="0" smtClean="0">
                <a:latin typeface="cmr10"/>
              </a:rPr>
              <a:t>แล้ว </a:t>
            </a:r>
            <a:r>
              <a:rPr lang="en-US" dirty="0" smtClean="0">
                <a:latin typeface="cmmi10"/>
              </a:rPr>
              <a:t>T</a:t>
            </a:r>
            <a:r>
              <a:rPr lang="en-US" b="1" baseline="-25000" dirty="0" smtClean="0">
                <a:latin typeface="cmr10"/>
              </a:rPr>
              <a:t>u</a:t>
            </a:r>
            <a:r>
              <a:rPr lang="en-US" b="1" dirty="0" smtClean="0">
                <a:latin typeface="cmr10"/>
              </a:rPr>
              <a:t> </a:t>
            </a:r>
            <a:r>
              <a:rPr lang="th-TH" dirty="0" smtClean="0">
                <a:latin typeface="cmr10"/>
              </a:rPr>
              <a:t>ไม่เป็นการแปลงเชิงเส้น เนื่องจาก </a:t>
            </a:r>
            <a:r>
              <a:rPr lang="en-US" dirty="0" smtClean="0">
                <a:latin typeface="cmmi10"/>
              </a:rPr>
              <a:t>T</a:t>
            </a:r>
            <a:r>
              <a:rPr lang="en-US" b="1" baseline="-25000" dirty="0" smtClean="0">
                <a:latin typeface="cmr10"/>
              </a:rPr>
              <a:t>u</a:t>
            </a:r>
            <a:r>
              <a:rPr lang="en-US" dirty="0" smtClean="0">
                <a:latin typeface="cmr10"/>
              </a:rPr>
              <a:t>(</a:t>
            </a:r>
            <a:r>
              <a:rPr lang="en-US" b="1" dirty="0" smtClean="0">
                <a:latin typeface="cmr10"/>
              </a:rPr>
              <a:t>0</a:t>
            </a:r>
            <a:r>
              <a:rPr lang="en-US" dirty="0" smtClean="0">
                <a:latin typeface="cmr10"/>
              </a:rPr>
              <a:t>) = </a:t>
            </a:r>
            <a:r>
              <a:rPr lang="en-US" b="1" dirty="0" smtClean="0">
                <a:latin typeface="cmr10"/>
              </a:rPr>
              <a:t>u </a:t>
            </a:r>
            <a:r>
              <a:rPr lang="th-TH" dirty="0" smtClean="0">
                <a:latin typeface="cmr10"/>
              </a:rPr>
              <a:t>ซึ่งมีค่าไม่เท่ากับ </a:t>
            </a:r>
            <a:r>
              <a:rPr lang="en-US" b="1" dirty="0" smtClean="0">
                <a:latin typeface="cmr10"/>
              </a:rPr>
              <a:t>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 </a:t>
            </a:r>
            <a:endParaRPr lang="en-US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676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16002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>
            <a:off x="3810000" y="2819400"/>
            <a:ext cx="1752600" cy="457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4388773" y="2362200"/>
            <a:ext cx="636323" cy="45815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Composition</a:t>
            </a:r>
            <a:r>
              <a:rPr lang="en-US" dirty="0" smtClean="0"/>
              <a:t> </a:t>
            </a:r>
            <a:r>
              <a:rPr lang="th-TH" dirty="0" smtClean="0"/>
              <a:t>คือการนำเอาการแปลงสองอันมารวมให้เป็นอันเดียววิธีหนึ่ง</a:t>
            </a:r>
          </a:p>
          <a:p>
            <a:r>
              <a:rPr lang="th-TH" dirty="0" smtClean="0"/>
              <a:t>ให้ </a:t>
            </a:r>
            <a:r>
              <a:rPr lang="en-US" dirty="0" smtClean="0">
                <a:latin typeface="cmmi10"/>
              </a:rPr>
              <a:t>A</a:t>
            </a:r>
            <a:r>
              <a:rPr lang="en-US" dirty="0" smtClean="0"/>
              <a:t> </a:t>
            </a:r>
            <a:r>
              <a:rPr lang="th-TH" dirty="0" smtClean="0"/>
              <a:t>กับ </a:t>
            </a:r>
            <a:r>
              <a:rPr lang="en-US" dirty="0" smtClean="0">
                <a:latin typeface="cmmi10"/>
              </a:rPr>
              <a:t>B</a:t>
            </a:r>
            <a:r>
              <a:rPr lang="en-US" dirty="0" smtClean="0"/>
              <a:t> </a:t>
            </a:r>
            <a:r>
              <a:rPr lang="th-TH" dirty="0" smtClean="0"/>
              <a:t>เป็นการแปลง </a:t>
            </a:r>
            <a:r>
              <a:rPr lang="en-US" dirty="0" smtClean="0"/>
              <a:t>composition </a:t>
            </a:r>
            <a:r>
              <a:rPr lang="th-TH" dirty="0" smtClean="0"/>
              <a:t>ของมันคือการแปลง </a:t>
            </a:r>
            <a:r>
              <a:rPr lang="en-US" dirty="0" smtClean="0">
                <a:latin typeface="cmmi10"/>
              </a:rPr>
              <a:t>BA</a:t>
            </a:r>
            <a:r>
              <a:rPr lang="en-US" dirty="0" smtClean="0"/>
              <a:t> </a:t>
            </a:r>
            <a:r>
              <a:rPr lang="th-TH" dirty="0" smtClean="0"/>
              <a:t>โดยที่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th-TH" dirty="0" smtClean="0"/>
              <a:t>กล่าวคือเป็นการแปลงที่เกิดขึ้นจากการนำเวกเตอร์ข้อมูลเข้าไปแปลงด้วย </a:t>
            </a:r>
            <a:r>
              <a:rPr lang="en-US" dirty="0" smtClean="0">
                <a:latin typeface="cmmi10"/>
              </a:rPr>
              <a:t>A</a:t>
            </a:r>
            <a:r>
              <a:rPr lang="en-US" dirty="0" smtClean="0"/>
              <a:t> </a:t>
            </a:r>
            <a:r>
              <a:rPr lang="th-TH" dirty="0" smtClean="0"/>
              <a:t>ก่อนแล้วจึงแปลงด้วย </a:t>
            </a:r>
            <a:r>
              <a:rPr lang="en-US" dirty="0" smtClean="0">
                <a:latin typeface="cmmi10"/>
              </a:rPr>
              <a:t>B</a:t>
            </a:r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2438400" y="3733800"/>
            <a:ext cx="4058437" cy="45093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คือการหมุน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noProof="0" dirty="0" smtClean="0"/>
              <a:t>90 </a:t>
            </a:r>
            <a:r>
              <a:rPr lang="th-TH" sz="3200" noProof="0" dirty="0" smtClean="0"/>
              <a:t>องศาแล้วเลื่อนทางแกน </a:t>
            </a:r>
            <a:r>
              <a:rPr lang="en-US" sz="3200" noProof="0" dirty="0" smtClean="0"/>
              <a:t>y </a:t>
            </a:r>
            <a:r>
              <a:rPr lang="th-TH" sz="3200" noProof="0" dirty="0" smtClean="0"/>
              <a:t>หนึ่งหน่วย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</a:t>
            </a:r>
            <a:endParaRPr lang="en-US" dirty="0"/>
          </a:p>
        </p:txBody>
      </p:sp>
      <p:pic>
        <p:nvPicPr>
          <p:cNvPr id="6" name="Content Placeholder 5" descr="TP_tmp.emf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914400" y="1676400"/>
            <a:ext cx="1125413" cy="500184"/>
          </a:xfrm>
          <a:noFill/>
          <a:ln/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2514600"/>
            <a:ext cx="1905000" cy="192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2438400"/>
            <a:ext cx="2042921" cy="203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2800" y="4572000"/>
            <a:ext cx="2029213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>
            <a:off x="3505200" y="3200400"/>
            <a:ext cx="1752600" cy="457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4137841" y="2743200"/>
            <a:ext cx="528584" cy="480531"/>
          </a:xfrm>
          <a:prstGeom prst="rect">
            <a:avLst/>
          </a:prstGeom>
          <a:noFill/>
          <a:ln/>
          <a:effectLst/>
        </p:spPr>
      </p:pic>
      <p:sp>
        <p:nvSpPr>
          <p:cNvPr id="12" name="Right Arrow 11"/>
          <p:cNvSpPr/>
          <p:nvPr/>
        </p:nvSpPr>
        <p:spPr>
          <a:xfrm rot="8095749">
            <a:off x="5360233" y="4862905"/>
            <a:ext cx="1442022" cy="457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701169">
            <a:off x="2007746" y="4862595"/>
            <a:ext cx="1442022" cy="457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6477000" y="5105400"/>
            <a:ext cx="626302" cy="450937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1449662" y="5181600"/>
            <a:ext cx="1077469" cy="47887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ข้อสังเกต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ถ้า </a:t>
            </a:r>
            <a:r>
              <a:rPr lang="en-US" dirty="0" smtClean="0">
                <a:latin typeface="cmmi10"/>
              </a:rPr>
              <a:t>A</a:t>
            </a:r>
            <a:r>
              <a:rPr lang="en-US" dirty="0" smtClean="0"/>
              <a:t> </a:t>
            </a:r>
            <a:r>
              <a:rPr lang="th-TH" dirty="0" smtClean="0"/>
              <a:t>เป็นการแปลงใดๆ แล้ว </a:t>
            </a:r>
            <a:r>
              <a:rPr lang="en-US" dirty="0" smtClean="0">
                <a:latin typeface="cmmi10"/>
              </a:rPr>
              <a:t>IA</a:t>
            </a:r>
            <a:r>
              <a:rPr lang="en-US" dirty="0" smtClean="0">
                <a:latin typeface="cmr10"/>
              </a:rPr>
              <a:t> = </a:t>
            </a:r>
            <a:r>
              <a:rPr lang="en-US" dirty="0" smtClean="0">
                <a:latin typeface="cmmi10"/>
              </a:rPr>
              <a:t>AI</a:t>
            </a:r>
            <a:r>
              <a:rPr lang="en-US" dirty="0" smtClean="0">
                <a:latin typeface="cmr10"/>
              </a:rPr>
              <a:t> = </a:t>
            </a:r>
            <a:r>
              <a:rPr lang="en-US" dirty="0" smtClean="0">
                <a:latin typeface="cmmi10"/>
              </a:rPr>
              <a:t>A</a:t>
            </a:r>
          </a:p>
          <a:p>
            <a:r>
              <a:rPr lang="th-TH" dirty="0" smtClean="0"/>
              <a:t>ระวัง</a:t>
            </a:r>
            <a:r>
              <a:rPr lang="en-US" dirty="0" smtClean="0"/>
              <a:t>! </a:t>
            </a:r>
            <a:r>
              <a:rPr lang="th-TH" dirty="0" smtClean="0"/>
              <a:t>โดยทั่วไปแล้ว</a:t>
            </a:r>
            <a:endParaRPr lang="en-US" dirty="0" smtClean="0"/>
          </a:p>
          <a:p>
            <a:r>
              <a:rPr lang="th-TH" dirty="0" smtClean="0"/>
              <a:t>ดู</a:t>
            </a:r>
          </a:p>
          <a:p>
            <a:endParaRPr lang="th-TH" dirty="0"/>
          </a:p>
        </p:txBody>
      </p:sp>
      <p:pic>
        <p:nvPicPr>
          <p:cNvPr id="7" name="รูปภาพ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276600" y="2286000"/>
            <a:ext cx="1557993" cy="382435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1208676" y="2819400"/>
            <a:ext cx="1146459" cy="498460"/>
          </a:xfrm>
          <a:prstGeom prst="rect">
            <a:avLst/>
          </a:prstGeom>
          <a:noFill/>
          <a:ln/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62600" y="3505200"/>
            <a:ext cx="193833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19200" y="3429000"/>
            <a:ext cx="1905000" cy="192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29000" y="5105400"/>
            <a:ext cx="176571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ight Arrow 9"/>
          <p:cNvSpPr/>
          <p:nvPr/>
        </p:nvSpPr>
        <p:spPr>
          <a:xfrm>
            <a:off x="3581400" y="4191000"/>
            <a:ext cx="1752600" cy="457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6172200" y="5867400"/>
            <a:ext cx="528584" cy="480531"/>
          </a:xfrm>
          <a:prstGeom prst="rect">
            <a:avLst/>
          </a:prstGeom>
          <a:noFill/>
          <a:ln/>
          <a:effectLst/>
        </p:spPr>
      </p:pic>
      <p:sp>
        <p:nvSpPr>
          <p:cNvPr id="12" name="Right Arrow 11"/>
          <p:cNvSpPr/>
          <p:nvPr/>
        </p:nvSpPr>
        <p:spPr>
          <a:xfrm rot="8095749">
            <a:off x="5131634" y="5701106"/>
            <a:ext cx="1442022" cy="457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4114800" y="3810000"/>
            <a:ext cx="626302" cy="450937"/>
          </a:xfrm>
          <a:prstGeom prst="rect">
            <a:avLst/>
          </a:prstGeom>
          <a:noFill/>
          <a:ln/>
          <a:effectLst/>
        </p:spPr>
      </p:pic>
      <p:sp>
        <p:nvSpPr>
          <p:cNvPr id="14" name="Right Arrow 13"/>
          <p:cNvSpPr/>
          <p:nvPr/>
        </p:nvSpPr>
        <p:spPr>
          <a:xfrm rot="2701169">
            <a:off x="2083947" y="5700795"/>
            <a:ext cx="1442022" cy="457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1515788" y="6019800"/>
            <a:ext cx="1097618" cy="47722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การแปลงแอฟไฟน์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เรากล่าวว่าการแปลง </a:t>
            </a:r>
            <a:r>
              <a:rPr lang="en-US" dirty="0" smtClean="0"/>
              <a:t>A </a:t>
            </a:r>
            <a:r>
              <a:rPr lang="th-TH" dirty="0" smtClean="0"/>
              <a:t>เป็น</a:t>
            </a:r>
            <a:r>
              <a:rPr lang="th-TH" b="1" dirty="0" smtClean="0"/>
              <a:t>การแปลงแอฟไฟน์</a:t>
            </a:r>
            <a:r>
              <a:rPr lang="th-TH" dirty="0" smtClean="0"/>
              <a:t> </a:t>
            </a:r>
            <a:r>
              <a:rPr lang="en-US" dirty="0" smtClean="0"/>
              <a:t>(affine transformation) </a:t>
            </a:r>
            <a:r>
              <a:rPr lang="th-TH" dirty="0" smtClean="0"/>
              <a:t>ถ้า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th-TH" dirty="0" smtClean="0"/>
              <a:t>	โดยที่ </a:t>
            </a:r>
            <a:r>
              <a:rPr lang="en-US" dirty="0" smtClean="0">
                <a:latin typeface="cmmi10"/>
              </a:rPr>
              <a:t>T</a:t>
            </a:r>
            <a:r>
              <a:rPr lang="en-US" b="1" baseline="-25000" dirty="0" smtClean="0">
                <a:latin typeface="cmr10"/>
              </a:rPr>
              <a:t>u</a:t>
            </a:r>
            <a:r>
              <a:rPr lang="en-US" dirty="0" smtClean="0"/>
              <a:t> </a:t>
            </a:r>
            <a:r>
              <a:rPr lang="th-TH" dirty="0" smtClean="0"/>
              <a:t>เป็นการเลื่อนแกนขนานและ </a:t>
            </a:r>
            <a:r>
              <a:rPr lang="en-US" dirty="0" smtClean="0">
                <a:latin typeface="cmmi10"/>
              </a:rPr>
              <a:t>B</a:t>
            </a:r>
            <a:r>
              <a:rPr lang="en-US" dirty="0" smtClean="0"/>
              <a:t> </a:t>
            </a:r>
            <a:r>
              <a:rPr lang="th-TH" dirty="0" smtClean="0"/>
              <a:t>เป็นการแปลงเชิงเส้น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3657600" y="2667000"/>
            <a:ext cx="1479453" cy="41917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mmi10"/>
              </a:rPr>
              <a:t>I</a:t>
            </a:r>
            <a:r>
              <a:rPr lang="en-US" dirty="0" smtClean="0"/>
              <a:t> </a:t>
            </a:r>
            <a:r>
              <a:rPr lang="th-TH" dirty="0" smtClean="0"/>
              <a:t>เป็นการแปลงแอฟไฟน์เพราะ </a:t>
            </a:r>
            <a:r>
              <a:rPr lang="en-US" dirty="0" smtClean="0">
                <a:latin typeface="cmmi10"/>
              </a:rPr>
              <a:t>I</a:t>
            </a:r>
            <a:r>
              <a:rPr lang="en-US" dirty="0" smtClean="0">
                <a:latin typeface="cmr10"/>
              </a:rPr>
              <a:t> = </a:t>
            </a:r>
            <a:r>
              <a:rPr lang="en-US" dirty="0" smtClean="0">
                <a:latin typeface="cmmi10"/>
              </a:rPr>
              <a:t>T</a:t>
            </a:r>
            <a:r>
              <a:rPr lang="en-US" baseline="-25000" dirty="0" smtClean="0">
                <a:latin typeface="cmr10"/>
              </a:rPr>
              <a:t>0,0</a:t>
            </a:r>
            <a:r>
              <a:rPr lang="en-US" dirty="0" smtClean="0">
                <a:latin typeface="cmmi10"/>
              </a:rPr>
              <a:t>I</a:t>
            </a:r>
          </a:p>
          <a:p>
            <a:r>
              <a:rPr lang="en-US" dirty="0" smtClean="0">
                <a:latin typeface="cmmi10"/>
              </a:rPr>
              <a:t>          </a:t>
            </a:r>
            <a:r>
              <a:rPr lang="th-TH" dirty="0" smtClean="0">
                <a:latin typeface="cmmi10"/>
              </a:rPr>
              <a:t>เป็นการแปลงแอฟไฟน์ (อย่างเห็นได้ชัด)</a:t>
            </a:r>
            <a:endParaRPr lang="en-US" dirty="0" smtClean="0">
              <a:latin typeface="cmmi10"/>
            </a:endParaRPr>
          </a:p>
          <a:p>
            <a:r>
              <a:rPr lang="en-US" dirty="0" smtClean="0">
                <a:latin typeface="cmmi10"/>
              </a:rPr>
              <a:t>          </a:t>
            </a:r>
            <a:r>
              <a:rPr lang="th-TH" dirty="0" smtClean="0">
                <a:latin typeface="cmmi10"/>
              </a:rPr>
              <a:t>ก็เป็นการแปลงแอฟไฟน์เชิงเดียวกัน เพราะ</a:t>
            </a:r>
            <a:r>
              <a:rPr lang="en-US" dirty="0" smtClean="0">
                <a:latin typeface="cmmi10"/>
              </a:rPr>
              <a:t> </a:t>
            </a:r>
            <a:endParaRPr lang="en-US" dirty="0">
              <a:latin typeface="cmmi10"/>
            </a:endParaRPr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914400" y="2286000"/>
            <a:ext cx="1077469" cy="478875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914400" y="2819400"/>
            <a:ext cx="1097618" cy="477225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2057400" y="3581400"/>
            <a:ext cx="4849884" cy="209533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ข้อสังเกต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ถ้า </a:t>
            </a:r>
            <a:r>
              <a:rPr lang="en-US" dirty="0" smtClean="0">
                <a:latin typeface="cmmi10"/>
              </a:rPr>
              <a:t>B</a:t>
            </a:r>
            <a:r>
              <a:rPr lang="en-US" dirty="0" smtClean="0"/>
              <a:t> </a:t>
            </a:r>
            <a:r>
              <a:rPr lang="th-TH" dirty="0" smtClean="0"/>
              <a:t>เป็นการแปลงเชิงเส้นแล้ว </a:t>
            </a:r>
            <a:r>
              <a:rPr lang="en-US" dirty="0" smtClean="0">
                <a:latin typeface="cmmi10"/>
              </a:rPr>
              <a:t>BT</a:t>
            </a:r>
            <a:r>
              <a:rPr lang="en-US" b="1" baseline="-25000" dirty="0" smtClean="0">
                <a:latin typeface="cmr10"/>
              </a:rPr>
              <a:t>u</a:t>
            </a:r>
            <a:r>
              <a:rPr lang="en-US" dirty="0" smtClean="0"/>
              <a:t> </a:t>
            </a:r>
            <a:r>
              <a:rPr lang="th-TH" dirty="0" smtClean="0"/>
              <a:t>จะเป็นการแปลงแอฟไฟน์เสมอ เนื่องจาก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th-TH" dirty="0" smtClean="0"/>
              <a:t>กล่าวคือ</a:t>
            </a:r>
            <a:endParaRPr lang="en-US" dirty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990600" y="2819400"/>
            <a:ext cx="7203419" cy="470812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505200" y="3886200"/>
            <a:ext cx="2211289" cy="47048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ข้อสังเกต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th-TH" dirty="0" smtClean="0"/>
              <a:t>เราสามารถพิสูจน์ได้ทำนองเดียวกันว่า ถ้าแต่ละตัวของการแปลง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                                  </a:t>
            </a:r>
            <a:r>
              <a:rPr lang="th-TH" dirty="0" smtClean="0"/>
              <a:t>เป็นการเลื่อนแกนขนานหรือการแปลงเชิง</a:t>
            </a:r>
          </a:p>
          <a:p>
            <a:pPr>
              <a:buNone/>
            </a:pPr>
            <a:r>
              <a:rPr lang="th-TH" dirty="0" smtClean="0"/>
              <a:t>	เส้นแล้ว การแปลง</a:t>
            </a:r>
            <a:r>
              <a:rPr lang="en-US" dirty="0" smtClean="0"/>
              <a:t>                             </a:t>
            </a:r>
            <a:r>
              <a:rPr lang="th-TH" dirty="0" smtClean="0"/>
              <a:t>จะเป็นการแปลงแอฟไฟน์</a:t>
            </a:r>
          </a:p>
          <a:p>
            <a:r>
              <a:rPr lang="th-TH" dirty="0" smtClean="0"/>
              <a:t>ดังนั้นการแปลงแอฟไฟน์จึงเป็นกลุ่มของการแปลงที่รวม</a:t>
            </a:r>
          </a:p>
          <a:p>
            <a:pPr lvl="1"/>
            <a:r>
              <a:rPr lang="th-TH" dirty="0" smtClean="0"/>
              <a:t>การย่อขยาย</a:t>
            </a:r>
          </a:p>
          <a:p>
            <a:pPr lvl="1"/>
            <a:r>
              <a:rPr lang="th-TH" dirty="0" smtClean="0"/>
              <a:t>การหมุน</a:t>
            </a:r>
          </a:p>
          <a:p>
            <a:pPr lvl="1"/>
            <a:r>
              <a:rPr lang="th-TH" dirty="0" smtClean="0"/>
              <a:t>การเลื่อนแกนขนาน</a:t>
            </a:r>
          </a:p>
          <a:p>
            <a:pPr lvl="1"/>
            <a:r>
              <a:rPr lang="th-TH" dirty="0" smtClean="0"/>
              <a:t>การแปลงเชิงเส้น</a:t>
            </a:r>
          </a:p>
          <a:p>
            <a:pPr>
              <a:buNone/>
            </a:pPr>
            <a:r>
              <a:rPr lang="th-TH" dirty="0" smtClean="0"/>
              <a:t>	เอาไว้ทั้งหมด</a:t>
            </a:r>
            <a:endParaRPr lang="en-US" dirty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838200" y="2286000"/>
            <a:ext cx="3081690" cy="399914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048000" y="2819400"/>
            <a:ext cx="2512630" cy="39920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ปฏิบัติการบนเวกเตอร์สามมิติ (ต่อ)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การบวก </a:t>
            </a:r>
            <a:r>
              <a:rPr lang="en-US" dirty="0" smtClean="0"/>
              <a:t>= </a:t>
            </a:r>
            <a:r>
              <a:rPr lang="th-TH" dirty="0" smtClean="0"/>
              <a:t>เอาท้ายต่อหัว</a:t>
            </a:r>
            <a:endParaRPr lang="en-US" dirty="0"/>
          </a:p>
        </p:txBody>
      </p:sp>
      <p:cxnSp>
        <p:nvCxnSpPr>
          <p:cNvPr id="4" name="ลูกศรเชื่อมต่อแบบตรง 3"/>
          <p:cNvCxnSpPr/>
          <p:nvPr/>
        </p:nvCxnSpPr>
        <p:spPr>
          <a:xfrm rot="5400000" flipH="1" flipV="1">
            <a:off x="3315097" y="3695303"/>
            <a:ext cx="175339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ลูกศรเชื่อมต่อแบบตรง 4"/>
          <p:cNvCxnSpPr/>
          <p:nvPr/>
        </p:nvCxnSpPr>
        <p:spPr>
          <a:xfrm>
            <a:off x="4192588" y="4571206"/>
            <a:ext cx="1598612" cy="7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ลูกศรเชื่อมต่อแบบตรง 5"/>
          <p:cNvCxnSpPr/>
          <p:nvPr/>
        </p:nvCxnSpPr>
        <p:spPr>
          <a:xfrm rot="5400000">
            <a:off x="3276997" y="4647803"/>
            <a:ext cx="990600" cy="8389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รูปภาพ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116388" y="2590800"/>
            <a:ext cx="225499" cy="184319"/>
          </a:xfrm>
          <a:prstGeom prst="rect">
            <a:avLst/>
          </a:prstGeom>
        </p:spPr>
      </p:pic>
      <p:pic>
        <p:nvPicPr>
          <p:cNvPr id="8" name="รูปภาพ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791200" y="4495800"/>
            <a:ext cx="225499" cy="225279"/>
          </a:xfrm>
          <a:prstGeom prst="rect">
            <a:avLst/>
          </a:prstGeom>
        </p:spPr>
      </p:pic>
      <p:pic>
        <p:nvPicPr>
          <p:cNvPr id="9" name="รูปภาพ 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276600" y="5562600"/>
            <a:ext cx="184500" cy="184320"/>
          </a:xfrm>
          <a:prstGeom prst="rect">
            <a:avLst/>
          </a:prstGeom>
        </p:spPr>
      </p:pic>
      <p:pic>
        <p:nvPicPr>
          <p:cNvPr id="22" name="รูปภาพ 2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810000" y="4419600"/>
            <a:ext cx="247500" cy="247500"/>
          </a:xfrm>
          <a:prstGeom prst="rect">
            <a:avLst/>
          </a:prstGeom>
        </p:spPr>
      </p:pic>
      <p:cxnSp>
        <p:nvCxnSpPr>
          <p:cNvPr id="23" name="ลูกศรเชื่อมต่อแบบตรง 22"/>
          <p:cNvCxnSpPr/>
          <p:nvPr/>
        </p:nvCxnSpPr>
        <p:spPr>
          <a:xfrm>
            <a:off x="4192588" y="4572000"/>
            <a:ext cx="685800" cy="304006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/>
          <p:cNvCxnSpPr/>
          <p:nvPr/>
        </p:nvCxnSpPr>
        <p:spPr>
          <a:xfrm rot="5400000" flipH="1" flipV="1">
            <a:off x="4573588" y="4037806"/>
            <a:ext cx="11430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/>
          <p:cNvCxnSpPr/>
          <p:nvPr/>
        </p:nvCxnSpPr>
        <p:spPr>
          <a:xfrm flipV="1">
            <a:off x="4192588" y="3733006"/>
            <a:ext cx="1219200" cy="838200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4" name="รูปภาพ 33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268788" y="4799806"/>
            <a:ext cx="202499" cy="179999"/>
          </a:xfrm>
          <a:prstGeom prst="rect">
            <a:avLst/>
          </a:prstGeom>
        </p:spPr>
      </p:pic>
      <p:pic>
        <p:nvPicPr>
          <p:cNvPr id="36" name="รูปภาพ 35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259388" y="4266406"/>
            <a:ext cx="225000" cy="180000"/>
          </a:xfrm>
          <a:prstGeom prst="rect">
            <a:avLst/>
          </a:prstGeom>
        </p:spPr>
      </p:pic>
      <p:pic>
        <p:nvPicPr>
          <p:cNvPr id="38" name="รูปภาพ 37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344988" y="3733006"/>
            <a:ext cx="697500" cy="24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Homogeneous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Homogeneous coordinates </a:t>
            </a:r>
            <a:r>
              <a:rPr lang="th-TH" dirty="0" smtClean="0"/>
              <a:t>เป็นวิธีการแทนจุดสองมิติด้วยเวกเตอร์สามมิติแบบหนึ่ง โดยที่</a:t>
            </a:r>
            <a:endParaRPr lang="en-US" dirty="0" smtClean="0"/>
          </a:p>
          <a:p>
            <a:pPr algn="ctr">
              <a:buNone/>
            </a:pPr>
            <a:r>
              <a:rPr lang="th-TH" dirty="0" smtClean="0"/>
              <a:t>เวกเตอร์ </a:t>
            </a:r>
            <a:r>
              <a:rPr lang="en-US" dirty="0" smtClean="0">
                <a:latin typeface="cmr10"/>
              </a:rPr>
              <a:t>(</a:t>
            </a:r>
            <a:r>
              <a:rPr lang="en-US" dirty="0" err="1" smtClean="0">
                <a:latin typeface="cmmi10"/>
              </a:rPr>
              <a:t>x</a:t>
            </a:r>
            <a:r>
              <a:rPr lang="en-US" dirty="0" err="1" smtClean="0">
                <a:latin typeface="cmr10"/>
              </a:rPr>
              <a:t>,</a:t>
            </a:r>
            <a:r>
              <a:rPr lang="en-US" dirty="0" err="1" smtClean="0">
                <a:latin typeface="cmmi10"/>
              </a:rPr>
              <a:t>y</a:t>
            </a:r>
            <a:r>
              <a:rPr lang="en-US" dirty="0" err="1" smtClean="0">
                <a:latin typeface="cmr10"/>
              </a:rPr>
              <a:t>,</a:t>
            </a:r>
            <a:r>
              <a:rPr lang="en-US" dirty="0" err="1" smtClean="0">
                <a:latin typeface="cmmi10"/>
              </a:rPr>
              <a:t>w</a:t>
            </a:r>
            <a:r>
              <a:rPr lang="en-US" dirty="0" smtClean="0">
                <a:latin typeface="cmr10"/>
              </a:rPr>
              <a:t>) </a:t>
            </a:r>
            <a:r>
              <a:rPr lang="th-TH" dirty="0" smtClean="0"/>
              <a:t>หมายถึงจุด </a:t>
            </a:r>
            <a:r>
              <a:rPr lang="en-US" dirty="0" smtClean="0">
                <a:latin typeface="cmr10"/>
              </a:rPr>
              <a:t>(</a:t>
            </a:r>
            <a:r>
              <a:rPr lang="en-US" dirty="0" smtClean="0">
                <a:latin typeface="cmmi10"/>
              </a:rPr>
              <a:t>x</a:t>
            </a:r>
            <a:r>
              <a:rPr lang="en-US" dirty="0" smtClean="0">
                <a:latin typeface="cmr10"/>
              </a:rPr>
              <a:t>/</a:t>
            </a:r>
            <a:r>
              <a:rPr lang="en-US" dirty="0" err="1" smtClean="0">
                <a:latin typeface="cmmi10"/>
              </a:rPr>
              <a:t>w</a:t>
            </a:r>
            <a:r>
              <a:rPr lang="en-US" dirty="0" err="1" smtClean="0">
                <a:latin typeface="cmr10"/>
              </a:rPr>
              <a:t>,</a:t>
            </a:r>
            <a:r>
              <a:rPr lang="en-US" dirty="0" err="1" smtClean="0">
                <a:latin typeface="cmmi10"/>
              </a:rPr>
              <a:t>y</a:t>
            </a:r>
            <a:r>
              <a:rPr lang="en-US" dirty="0" smtClean="0">
                <a:latin typeface="cmr10"/>
              </a:rPr>
              <a:t>/</a:t>
            </a:r>
            <a:r>
              <a:rPr lang="en-US" dirty="0" smtClean="0">
                <a:latin typeface="cmmi10"/>
              </a:rPr>
              <a:t>w</a:t>
            </a:r>
            <a:r>
              <a:rPr lang="en-US" dirty="0" smtClean="0">
                <a:latin typeface="cmr10"/>
              </a:rPr>
              <a:t>)</a:t>
            </a:r>
            <a:r>
              <a:rPr lang="en-US" dirty="0" smtClean="0"/>
              <a:t> </a:t>
            </a:r>
            <a:r>
              <a:rPr lang="th-TH" dirty="0" smtClean="0"/>
              <a:t>ถ้า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w</a:t>
            </a:r>
            <a:r>
              <a:rPr lang="en-US" dirty="0" smtClean="0"/>
              <a:t> ≠ </a:t>
            </a:r>
            <a:r>
              <a:rPr lang="en-US" dirty="0" smtClean="0">
                <a:latin typeface="cmr10"/>
              </a:rPr>
              <a:t>0</a:t>
            </a:r>
          </a:p>
          <a:p>
            <a:r>
              <a:rPr lang="th-TH" dirty="0" smtClean="0">
                <a:latin typeface="cmr10"/>
              </a:rPr>
              <a:t>ตัวอย่าง</a:t>
            </a:r>
          </a:p>
          <a:p>
            <a:pPr lvl="1"/>
            <a:r>
              <a:rPr lang="en-US" dirty="0" smtClean="0">
                <a:latin typeface="cmr10"/>
              </a:rPr>
              <a:t>(1,2,1) </a:t>
            </a:r>
            <a:r>
              <a:rPr lang="th-TH" dirty="0" smtClean="0">
                <a:latin typeface="cmr10"/>
              </a:rPr>
              <a:t>หมายถึงจุด </a:t>
            </a:r>
            <a:r>
              <a:rPr lang="en-US" dirty="0" smtClean="0">
                <a:latin typeface="cmr10"/>
              </a:rPr>
              <a:t>(1,2)</a:t>
            </a:r>
          </a:p>
          <a:p>
            <a:pPr lvl="1"/>
            <a:r>
              <a:rPr lang="en-US" dirty="0" smtClean="0">
                <a:latin typeface="cmr10"/>
              </a:rPr>
              <a:t>(2,4,2) </a:t>
            </a:r>
            <a:r>
              <a:rPr lang="th-TH" dirty="0" smtClean="0">
                <a:latin typeface="cmr10"/>
              </a:rPr>
              <a:t>หมายถึงจุด </a:t>
            </a:r>
            <a:r>
              <a:rPr lang="en-US" dirty="0" smtClean="0">
                <a:latin typeface="cmr10"/>
              </a:rPr>
              <a:t>(1,2) </a:t>
            </a:r>
            <a:r>
              <a:rPr lang="th-TH" dirty="0" smtClean="0">
                <a:latin typeface="cmr10"/>
              </a:rPr>
              <a:t>เช่นเดียวกัน</a:t>
            </a:r>
          </a:p>
          <a:p>
            <a:pPr lvl="1"/>
            <a:r>
              <a:rPr lang="en-US" dirty="0" smtClean="0">
                <a:latin typeface="cmr10"/>
              </a:rPr>
              <a:t>(</a:t>
            </a:r>
            <a:r>
              <a:rPr lang="en-US" dirty="0" smtClean="0">
                <a:latin typeface="cmmi10"/>
              </a:rPr>
              <a:t>w</a:t>
            </a:r>
            <a:r>
              <a:rPr lang="en-US" dirty="0" smtClean="0">
                <a:latin typeface="cmr10"/>
              </a:rPr>
              <a:t>,2</a:t>
            </a:r>
            <a:r>
              <a:rPr lang="en-US" dirty="0" smtClean="0">
                <a:latin typeface="cmmi10"/>
              </a:rPr>
              <a:t>w</a:t>
            </a:r>
            <a:r>
              <a:rPr lang="en-US" dirty="0" smtClean="0">
                <a:latin typeface="cmr10"/>
              </a:rPr>
              <a:t>,</a:t>
            </a:r>
            <a:r>
              <a:rPr lang="en-US" dirty="0" smtClean="0">
                <a:latin typeface="cmmi10"/>
              </a:rPr>
              <a:t>w</a:t>
            </a:r>
            <a:r>
              <a:rPr lang="en-US" dirty="0" smtClean="0">
                <a:latin typeface="cmr10"/>
              </a:rPr>
              <a:t>) </a:t>
            </a:r>
            <a:r>
              <a:rPr lang="th-TH" dirty="0" smtClean="0">
                <a:latin typeface="cmr10"/>
              </a:rPr>
              <a:t>ก็หมายถึงจุด </a:t>
            </a:r>
            <a:r>
              <a:rPr lang="en-US" dirty="0" smtClean="0">
                <a:latin typeface="cmr10"/>
              </a:rPr>
              <a:t>(1,2) </a:t>
            </a:r>
            <a:r>
              <a:rPr lang="th-TH" dirty="0" smtClean="0">
                <a:latin typeface="cmr10"/>
              </a:rPr>
              <a:t>สำหรับค่า </a:t>
            </a:r>
            <a:r>
              <a:rPr lang="en-US" dirty="0" smtClean="0">
                <a:latin typeface="cmmi10"/>
              </a:rPr>
              <a:t>w</a:t>
            </a:r>
            <a:r>
              <a:rPr lang="en-US" dirty="0" smtClean="0">
                <a:latin typeface="cmr10"/>
              </a:rPr>
              <a:t> </a:t>
            </a:r>
            <a:r>
              <a:rPr lang="th-TH" dirty="0" smtClean="0">
                <a:latin typeface="cmr10"/>
              </a:rPr>
              <a:t>ใดๆ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การแทนการแปลงแอฟไฟน์ด้วยเมตริกซ์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สมมติว่าเรามีการแปลงแอฟไฟน์                        โดยที่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th-TH" dirty="0" smtClean="0"/>
              <a:t>	จะได้ว่า</a:t>
            </a:r>
            <a:endParaRPr lang="en-US" dirty="0"/>
          </a:p>
        </p:txBody>
      </p:sp>
      <p:pic>
        <p:nvPicPr>
          <p:cNvPr id="4" name="Picture 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4572000" y="1676400"/>
            <a:ext cx="1479453" cy="419178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2209800" y="2209800"/>
            <a:ext cx="4254334" cy="997930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1828800" y="3962400"/>
            <a:ext cx="4870067" cy="20270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การแทนการแปลงแอฟไฟน์ด้วยเมตริกซ์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ให้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th-TH" dirty="0" smtClean="0"/>
              <a:t>เมื่อเราคูณ </a:t>
            </a:r>
            <a:r>
              <a:rPr lang="en-US" dirty="0" smtClean="0">
                <a:latin typeface="cmmi10"/>
              </a:rPr>
              <a:t>N</a:t>
            </a:r>
            <a:r>
              <a:rPr lang="en-US" dirty="0" smtClean="0"/>
              <a:t> </a:t>
            </a:r>
            <a:r>
              <a:rPr lang="th-TH" dirty="0" smtClean="0"/>
              <a:t>ด้วย </a:t>
            </a:r>
            <a:r>
              <a:rPr lang="en-US" dirty="0" smtClean="0">
                <a:latin typeface="cmr10"/>
              </a:rPr>
              <a:t>(</a:t>
            </a:r>
            <a:r>
              <a:rPr lang="en-US" dirty="0" smtClean="0">
                <a:latin typeface="cmmi10"/>
              </a:rPr>
              <a:t>x</a:t>
            </a:r>
            <a:r>
              <a:rPr lang="en-US" dirty="0" smtClean="0">
                <a:latin typeface="cmr10"/>
              </a:rPr>
              <a:t>,</a:t>
            </a:r>
            <a:r>
              <a:rPr lang="en-US" dirty="0" smtClean="0">
                <a:latin typeface="cmmi10"/>
              </a:rPr>
              <a:t>y</a:t>
            </a:r>
            <a:r>
              <a:rPr lang="en-US" dirty="0" smtClean="0">
                <a:latin typeface="cmr10"/>
              </a:rPr>
              <a:t>,1) </a:t>
            </a:r>
            <a:r>
              <a:rPr lang="th-TH" dirty="0" smtClean="0"/>
              <a:t>ซึ่งเป็น </a:t>
            </a:r>
            <a:r>
              <a:rPr lang="en-US" dirty="0" smtClean="0"/>
              <a:t>homogeneous </a:t>
            </a:r>
            <a:r>
              <a:rPr lang="en-US" dirty="0" err="1" smtClean="0"/>
              <a:t>coordiate</a:t>
            </a:r>
            <a:r>
              <a:rPr lang="en-US" dirty="0" smtClean="0"/>
              <a:t> </a:t>
            </a:r>
            <a:r>
              <a:rPr lang="th-TH" dirty="0" smtClean="0"/>
              <a:t>ของ </a:t>
            </a:r>
            <a:r>
              <a:rPr lang="en-US" dirty="0" smtClean="0">
                <a:latin typeface="cmr10"/>
              </a:rPr>
              <a:t>(</a:t>
            </a:r>
            <a:r>
              <a:rPr lang="en-US" dirty="0" err="1" smtClean="0">
                <a:latin typeface="cmmi10"/>
              </a:rPr>
              <a:t>x</a:t>
            </a:r>
            <a:r>
              <a:rPr lang="en-US" dirty="0" err="1" smtClean="0">
                <a:latin typeface="cmr10"/>
              </a:rPr>
              <a:t>,</a:t>
            </a:r>
            <a:r>
              <a:rPr lang="en-US" dirty="0" err="1" smtClean="0">
                <a:latin typeface="cmmi10"/>
              </a:rPr>
              <a:t>y</a:t>
            </a:r>
            <a:r>
              <a:rPr lang="en-US" dirty="0" smtClean="0">
                <a:latin typeface="cmr10"/>
              </a:rPr>
              <a:t>)</a:t>
            </a:r>
            <a:r>
              <a:rPr lang="en-US" dirty="0" smtClean="0"/>
              <a:t> </a:t>
            </a:r>
            <a:r>
              <a:rPr lang="th-TH" dirty="0" smtClean="0"/>
              <a:t>จะได้ว่า</a:t>
            </a:r>
            <a:endParaRPr lang="en-US" dirty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124200" y="1600200"/>
            <a:ext cx="2626132" cy="1444373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990600" y="4495800"/>
            <a:ext cx="7014707" cy="1439585"/>
          </a:xfrm>
          <a:prstGeom prst="rect">
            <a:avLst/>
          </a:prstGeom>
          <a:noFill/>
          <a:ln/>
          <a:effectLst/>
        </p:spPr>
      </p:pic>
      <p:cxnSp>
        <p:nvCxnSpPr>
          <p:cNvPr id="9" name="ลูกศรเชื่อมต่อแบบตรง 14"/>
          <p:cNvCxnSpPr/>
          <p:nvPr/>
        </p:nvCxnSpPr>
        <p:spPr>
          <a:xfrm flipV="1">
            <a:off x="6019800" y="5943600"/>
            <a:ext cx="68580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60960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homogeneous coordinate </a:t>
            </a:r>
            <a:r>
              <a:rPr lang="th-TH" sz="2800" dirty="0" smtClean="0"/>
              <a:t>ของ</a:t>
            </a:r>
            <a:endParaRPr lang="en-US" sz="2800" dirty="0"/>
          </a:p>
        </p:txBody>
      </p:sp>
      <p:pic>
        <p:nvPicPr>
          <p:cNvPr id="14" name="Picture 1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4800600" y="6172200"/>
            <a:ext cx="1143000" cy="36739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การแทนการแปลงแอฟไฟน์ด้วยเมตริกซ์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ฉะนั้น </a:t>
            </a:r>
            <a:r>
              <a:rPr lang="en-US" dirty="0" smtClean="0"/>
              <a:t>affine transform </a:t>
            </a:r>
            <a:r>
              <a:rPr lang="th-TH" dirty="0" smtClean="0"/>
              <a:t>คือเมตริกซ์ </a:t>
            </a:r>
            <a:r>
              <a:rPr lang="en-US" dirty="0" smtClean="0"/>
              <a:t>3x3 </a:t>
            </a:r>
            <a:r>
              <a:rPr lang="th-TH" dirty="0" smtClean="0"/>
              <a:t>ที่แถวล่างเท่ากับ </a:t>
            </a:r>
            <a:r>
              <a:rPr lang="en-US" dirty="0" smtClean="0">
                <a:latin typeface="cmr10"/>
              </a:rPr>
              <a:t>(0,0,1)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การแทนการแปลงแอฟไฟน์ด้วยเมตริกซ์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สังเกต</a:t>
            </a:r>
            <a:endParaRPr lang="en-US" dirty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3112756" y="2209800"/>
            <a:ext cx="2599871" cy="1444373"/>
          </a:xfrm>
          <a:prstGeom prst="rect">
            <a:avLst/>
          </a:prstGeom>
          <a:noFill/>
          <a:ln/>
          <a:effectLst/>
        </p:spPr>
      </p:pic>
      <p:sp>
        <p:nvSpPr>
          <p:cNvPr id="7" name="Rectangle 6"/>
          <p:cNvSpPr/>
          <p:nvPr/>
        </p:nvSpPr>
        <p:spPr>
          <a:xfrm>
            <a:off x="4114800" y="2286000"/>
            <a:ext cx="304800" cy="838200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048000" y="4800600"/>
            <a:ext cx="2796411" cy="466069"/>
          </a:xfrm>
          <a:prstGeom prst="rect">
            <a:avLst/>
          </a:prstGeom>
          <a:noFill/>
          <a:ln/>
          <a:effectLst/>
        </p:spPr>
      </p:pic>
      <p:sp>
        <p:nvSpPr>
          <p:cNvPr id="10" name="Arc 9"/>
          <p:cNvSpPr/>
          <p:nvPr/>
        </p:nvSpPr>
        <p:spPr>
          <a:xfrm>
            <a:off x="4038600" y="3048000"/>
            <a:ext cx="762000" cy="2057400"/>
          </a:xfrm>
          <a:prstGeom prst="arc">
            <a:avLst>
              <a:gd name="adj1" fmla="val 16334371"/>
              <a:gd name="adj2" fmla="val 3861471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การแทนการแปลงแอฟไฟน์ด้วยเมตริกซ์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สังเกต</a:t>
            </a:r>
            <a:endParaRPr lang="en-US" dirty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3112756" y="2209800"/>
            <a:ext cx="2599871" cy="1444373"/>
          </a:xfrm>
          <a:prstGeom prst="rect">
            <a:avLst/>
          </a:prstGeom>
          <a:noFill/>
          <a:ln/>
          <a:effectLst/>
        </p:spPr>
      </p:pic>
      <p:sp>
        <p:nvSpPr>
          <p:cNvPr id="7" name="Rectangle 6"/>
          <p:cNvSpPr/>
          <p:nvPr/>
        </p:nvSpPr>
        <p:spPr>
          <a:xfrm>
            <a:off x="4724400" y="2286000"/>
            <a:ext cx="304800" cy="838200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666035" y="4800600"/>
            <a:ext cx="2779539" cy="463257"/>
          </a:xfrm>
          <a:prstGeom prst="rect">
            <a:avLst/>
          </a:prstGeom>
          <a:noFill/>
          <a:ln/>
          <a:effectLst/>
        </p:spPr>
      </p:pic>
      <p:sp>
        <p:nvSpPr>
          <p:cNvPr id="10" name="Arc 9"/>
          <p:cNvSpPr/>
          <p:nvPr/>
        </p:nvSpPr>
        <p:spPr>
          <a:xfrm>
            <a:off x="4648200" y="3048000"/>
            <a:ext cx="762000" cy="2057400"/>
          </a:xfrm>
          <a:prstGeom prst="arc">
            <a:avLst>
              <a:gd name="adj1" fmla="val 16334371"/>
              <a:gd name="adj2" fmla="val 3861471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การแทนการแปลงแอฟไฟน์ด้วยเมตริกซ์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สังเกต</a:t>
            </a:r>
            <a:endParaRPr lang="en-US" dirty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3112756" y="2209800"/>
            <a:ext cx="2599871" cy="1444373"/>
          </a:xfrm>
          <a:prstGeom prst="rect">
            <a:avLst/>
          </a:prstGeom>
          <a:noFill/>
          <a:ln/>
          <a:effectLst/>
        </p:spPr>
      </p:pic>
      <p:sp>
        <p:nvSpPr>
          <p:cNvPr id="7" name="Rectangle 6"/>
          <p:cNvSpPr/>
          <p:nvPr/>
        </p:nvSpPr>
        <p:spPr>
          <a:xfrm>
            <a:off x="5257800" y="2286000"/>
            <a:ext cx="304800" cy="838200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5105400" y="4800600"/>
            <a:ext cx="1509290" cy="460461"/>
          </a:xfrm>
          <a:prstGeom prst="rect">
            <a:avLst/>
          </a:prstGeom>
          <a:noFill/>
          <a:ln/>
          <a:effectLst/>
        </p:spPr>
      </p:pic>
      <p:sp>
        <p:nvSpPr>
          <p:cNvPr id="10" name="Arc 9"/>
          <p:cNvSpPr/>
          <p:nvPr/>
        </p:nvSpPr>
        <p:spPr>
          <a:xfrm>
            <a:off x="5181600" y="3048000"/>
            <a:ext cx="762000" cy="2057400"/>
          </a:xfrm>
          <a:prstGeom prst="arc">
            <a:avLst>
              <a:gd name="adj1" fmla="val 16334371"/>
              <a:gd name="adj2" fmla="val 3861471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</a:p>
          <a:p>
            <a:r>
              <a:rPr lang="th-TH" dirty="0" smtClean="0"/>
              <a:t>ดังนั้น </a:t>
            </a:r>
            <a:endParaRPr lang="en-US" dirty="0"/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914400" y="1676400"/>
            <a:ext cx="3464300" cy="498460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914400" y="2209800"/>
            <a:ext cx="7092267" cy="495963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914400" y="2819400"/>
            <a:ext cx="7603038" cy="495312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2417608" y="3886200"/>
            <a:ext cx="3708253" cy="144648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เมตริกซ์ของการแปลงแอฟไฟน์ที่สำคัญ</a:t>
            </a:r>
            <a:endParaRPr lang="en-US" dirty="0"/>
          </a:p>
        </p:txBody>
      </p:sp>
      <p:pic>
        <p:nvPicPr>
          <p:cNvPr id="13" name="Picture 1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600339" y="2133600"/>
            <a:ext cx="3042984" cy="1455340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4427945" y="2133600"/>
            <a:ext cx="4111183" cy="1449456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838200" y="4267200"/>
            <a:ext cx="2910681" cy="1455341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4648200" y="4267200"/>
            <a:ext cx="2460848" cy="145534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</a:t>
            </a:r>
            <a:r>
              <a:rPr lang="th-TH" dirty="0" smtClean="0"/>
              <a:t>และเมตริกซ์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Composition </a:t>
            </a:r>
            <a:r>
              <a:rPr lang="th-TH" dirty="0" smtClean="0"/>
              <a:t>คือการคูณเมตริกซ์</a:t>
            </a:r>
          </a:p>
          <a:p>
            <a:r>
              <a:rPr lang="th-TH" dirty="0" smtClean="0"/>
              <a:t>ตัวอย่าง</a:t>
            </a:r>
            <a:endParaRPr lang="en-US" dirty="0"/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457638" y="3124200"/>
            <a:ext cx="8125722" cy="144632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ลูกศรเชื่อมต่อแบบตรง 22"/>
          <p:cNvCxnSpPr/>
          <p:nvPr/>
        </p:nvCxnSpPr>
        <p:spPr>
          <a:xfrm rot="10800000" flipV="1">
            <a:off x="2895600" y="4572000"/>
            <a:ext cx="1295400" cy="1143000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 flipV="1">
            <a:off x="4191000" y="3429000"/>
            <a:ext cx="1295400" cy="1143000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ปฏิบัติการบนเวกเตอร์สามมิติ (ต่อ)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การคูณ</a:t>
            </a:r>
            <a:r>
              <a:rPr lang="th-TH" dirty="0" err="1" smtClean="0"/>
              <a:t>ด้วยส</a:t>
            </a:r>
            <a:r>
              <a:rPr lang="th-TH" dirty="0" smtClean="0"/>
              <a:t>เก</a:t>
            </a:r>
            <a:r>
              <a:rPr lang="th-TH" dirty="0" err="1" smtClean="0"/>
              <a:t>ลาร์</a:t>
            </a:r>
            <a:r>
              <a:rPr lang="th-TH" dirty="0" smtClean="0"/>
              <a:t> </a:t>
            </a:r>
            <a:r>
              <a:rPr lang="en-US" dirty="0" smtClean="0"/>
              <a:t>= </a:t>
            </a:r>
            <a:r>
              <a:rPr lang="th-TH" dirty="0" smtClean="0"/>
              <a:t>การยืด</a:t>
            </a:r>
            <a:r>
              <a:rPr lang="en-US" dirty="0" smtClean="0"/>
              <a:t>/</a:t>
            </a:r>
            <a:r>
              <a:rPr lang="th-TH" dirty="0" smtClean="0"/>
              <a:t>หด</a:t>
            </a:r>
            <a:endParaRPr lang="en-US" dirty="0"/>
          </a:p>
        </p:txBody>
      </p:sp>
      <p:cxnSp>
        <p:nvCxnSpPr>
          <p:cNvPr id="4" name="ลูกศรเชื่อมต่อแบบตรง 3"/>
          <p:cNvCxnSpPr/>
          <p:nvPr/>
        </p:nvCxnSpPr>
        <p:spPr>
          <a:xfrm rot="5400000" flipH="1" flipV="1">
            <a:off x="3315097" y="3695303"/>
            <a:ext cx="175339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ลูกศรเชื่อมต่อแบบตรง 4"/>
          <p:cNvCxnSpPr/>
          <p:nvPr/>
        </p:nvCxnSpPr>
        <p:spPr>
          <a:xfrm>
            <a:off x="4192588" y="4571206"/>
            <a:ext cx="1598612" cy="7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ลูกศรเชื่อมต่อแบบตรง 5"/>
          <p:cNvCxnSpPr/>
          <p:nvPr/>
        </p:nvCxnSpPr>
        <p:spPr>
          <a:xfrm rot="5400000">
            <a:off x="3276997" y="4647803"/>
            <a:ext cx="990600" cy="8389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รูปภาพ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116388" y="2590800"/>
            <a:ext cx="225499" cy="184319"/>
          </a:xfrm>
          <a:prstGeom prst="rect">
            <a:avLst/>
          </a:prstGeom>
        </p:spPr>
      </p:pic>
      <p:pic>
        <p:nvPicPr>
          <p:cNvPr id="8" name="รูปภาพ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791200" y="4495800"/>
            <a:ext cx="225499" cy="225279"/>
          </a:xfrm>
          <a:prstGeom prst="rect">
            <a:avLst/>
          </a:prstGeom>
        </p:spPr>
      </p:pic>
      <p:pic>
        <p:nvPicPr>
          <p:cNvPr id="9" name="รูปภาพ 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276600" y="5562600"/>
            <a:ext cx="184500" cy="184320"/>
          </a:xfrm>
          <a:prstGeom prst="rect">
            <a:avLst/>
          </a:prstGeom>
        </p:spPr>
      </p:pic>
      <p:pic>
        <p:nvPicPr>
          <p:cNvPr id="10" name="รูปภาพ 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191000" y="4648200"/>
            <a:ext cx="247500" cy="247500"/>
          </a:xfrm>
          <a:prstGeom prst="rect">
            <a:avLst/>
          </a:prstGeom>
        </p:spPr>
      </p:pic>
      <p:cxnSp>
        <p:nvCxnSpPr>
          <p:cNvPr id="11" name="ลูกศรเชื่อมต่อแบบตรง 10"/>
          <p:cNvCxnSpPr/>
          <p:nvPr/>
        </p:nvCxnSpPr>
        <p:spPr>
          <a:xfrm flipV="1">
            <a:off x="4192588" y="4038600"/>
            <a:ext cx="608012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รูปภาพ 13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343400" y="4038600"/>
            <a:ext cx="202499" cy="179999"/>
          </a:xfrm>
          <a:prstGeom prst="rect">
            <a:avLst/>
          </a:prstGeom>
        </p:spPr>
      </p:pic>
      <p:pic>
        <p:nvPicPr>
          <p:cNvPr id="37" name="รูปภาพ 36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5181600" y="3733800"/>
            <a:ext cx="436949" cy="229973"/>
          </a:xfrm>
          <a:prstGeom prst="rect">
            <a:avLst/>
          </a:prstGeom>
          <a:noFill/>
          <a:ln/>
          <a:effectLst/>
        </p:spPr>
      </p:pic>
      <p:pic>
        <p:nvPicPr>
          <p:cNvPr id="35" name="รูปภาพ 34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 bwMode="auto">
          <a:xfrm>
            <a:off x="2936602" y="4953000"/>
            <a:ext cx="435494" cy="22920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การแปลงผันกลับ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/>
              <a:t>การแปลงผันกลับ</a:t>
            </a:r>
            <a:r>
              <a:rPr lang="en-US" b="1" dirty="0" smtClean="0"/>
              <a:t> </a:t>
            </a:r>
            <a:r>
              <a:rPr lang="en-US" dirty="0" smtClean="0"/>
              <a:t>(inverse) </a:t>
            </a:r>
            <a:r>
              <a:rPr lang="th-TH" dirty="0" smtClean="0"/>
              <a:t>ของการแปลง </a:t>
            </a:r>
            <a:r>
              <a:rPr lang="en-US" dirty="0" smtClean="0">
                <a:latin typeface="cmmi10"/>
              </a:rPr>
              <a:t>A</a:t>
            </a:r>
            <a:r>
              <a:rPr lang="en-US" dirty="0" smtClean="0"/>
              <a:t> </a:t>
            </a:r>
            <a:r>
              <a:rPr lang="th-TH" dirty="0" smtClean="0"/>
              <a:t>คือการแปลง </a:t>
            </a:r>
            <a:r>
              <a:rPr lang="en-US" dirty="0" smtClean="0">
                <a:latin typeface="cmmi10"/>
              </a:rPr>
              <a:t>A</a:t>
            </a:r>
            <a:r>
              <a:rPr lang="en-US" baseline="30000" dirty="0" smtClean="0">
                <a:latin typeface="cmr10"/>
              </a:rPr>
              <a:t>-1</a:t>
            </a:r>
            <a:r>
              <a:rPr lang="en-US" dirty="0" smtClean="0"/>
              <a:t> </a:t>
            </a:r>
            <a:r>
              <a:rPr lang="th-TH" dirty="0" smtClean="0"/>
              <a:t>ที่ทำให้</a:t>
            </a:r>
            <a:endParaRPr lang="en-US" dirty="0" smtClean="0"/>
          </a:p>
          <a:p>
            <a:endParaRPr lang="en-US" dirty="0" smtClean="0"/>
          </a:p>
          <a:p>
            <a:r>
              <a:rPr lang="th-TH" dirty="0" smtClean="0"/>
              <a:t>การแปลงบางตัวไม่มี </a:t>
            </a:r>
            <a:r>
              <a:rPr lang="en-US" dirty="0" smtClean="0"/>
              <a:t>inverse </a:t>
            </a:r>
            <a:r>
              <a:rPr lang="th-TH" dirty="0" smtClean="0"/>
              <a:t>เช่น</a:t>
            </a:r>
            <a:endParaRPr lang="en-US" dirty="0" smtClean="0"/>
          </a:p>
          <a:p>
            <a:r>
              <a:rPr lang="th-TH" dirty="0" smtClean="0"/>
              <a:t>การแปลงแอฟไฟน์ </a:t>
            </a:r>
            <a:r>
              <a:rPr lang="en-US" dirty="0" smtClean="0">
                <a:latin typeface="cmmi10"/>
              </a:rPr>
              <a:t>A</a:t>
            </a:r>
            <a:r>
              <a:rPr lang="th-TH" dirty="0" smtClean="0">
                <a:latin typeface="cmmi10"/>
              </a:rPr>
              <a:t> </a:t>
            </a:r>
            <a:r>
              <a:rPr lang="th-TH" dirty="0" smtClean="0"/>
              <a:t>จะมี </a:t>
            </a:r>
            <a:r>
              <a:rPr lang="en-US" dirty="0" smtClean="0"/>
              <a:t>inverse </a:t>
            </a:r>
            <a:r>
              <a:rPr lang="th-TH" dirty="0" smtClean="0"/>
              <a:t>ก็ต่อเมื่อเมตริกซ์ของ </a:t>
            </a:r>
            <a:r>
              <a:rPr lang="en-US" dirty="0" smtClean="0">
                <a:latin typeface="cmmi10"/>
              </a:rPr>
              <a:t>A</a:t>
            </a:r>
            <a:r>
              <a:rPr lang="en-US" dirty="0" smtClean="0"/>
              <a:t> </a:t>
            </a:r>
            <a:r>
              <a:rPr lang="th-TH" dirty="0" smtClean="0"/>
              <a:t>มี </a:t>
            </a:r>
            <a:r>
              <a:rPr lang="en-US" dirty="0" smtClean="0"/>
              <a:t>inverse </a:t>
            </a:r>
            <a:r>
              <a:rPr lang="th-TH" dirty="0" smtClean="0"/>
              <a:t>พูดอีกนัยหนึ่งคือ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2971800" y="2667000"/>
            <a:ext cx="3170741" cy="449188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5029200" y="3352800"/>
            <a:ext cx="2934293" cy="475831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4191000" y="4419600"/>
            <a:ext cx="1816202" cy="47379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การแปลงผันกลับของการแปลงแอฟไฟน์ที่สำคัญ</a:t>
            </a:r>
            <a:endParaRPr lang="en-US" dirty="0"/>
          </a:p>
        </p:txBody>
      </p:sp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533400" y="1905000"/>
            <a:ext cx="8029162" cy="1536935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685800" y="3962400"/>
            <a:ext cx="7992405" cy="153496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การแปลงผันกลับของการแปลงแอฟไฟน์ที่สำคัญ</a:t>
            </a:r>
            <a:endParaRPr lang="en-US" dirty="0"/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990600" y="1600200"/>
            <a:ext cx="7116278" cy="449034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Combination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ให้</a:t>
            </a:r>
            <a:r>
              <a:rPr lang="en-US" dirty="0" smtClean="0"/>
              <a:t>                   </a:t>
            </a:r>
            <a:r>
              <a:rPr lang="th-TH" dirty="0" smtClean="0"/>
              <a:t> เป็นเวกเตอร์ใดๆ </a:t>
            </a:r>
          </a:p>
          <a:p>
            <a:pPr>
              <a:buNone/>
            </a:pPr>
            <a:r>
              <a:rPr lang="th-TH" dirty="0" smtClean="0"/>
              <a:t>	และ</a:t>
            </a:r>
            <a:r>
              <a:rPr lang="en-US" dirty="0" smtClean="0"/>
              <a:t>                  </a:t>
            </a:r>
            <a:r>
              <a:rPr lang="th-TH" dirty="0" smtClean="0"/>
              <a:t> คือจำนวนจริงใดๆ</a:t>
            </a:r>
          </a:p>
          <a:p>
            <a:pPr>
              <a:buNone/>
            </a:pPr>
            <a:r>
              <a:rPr lang="th-TH" dirty="0" smtClean="0"/>
              <a:t>	เราเรียก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th-TH" dirty="0" smtClean="0"/>
              <a:t>ว่า </a:t>
            </a:r>
            <a:r>
              <a:rPr lang="en-US" dirty="0" smtClean="0"/>
              <a:t>linear combination </a:t>
            </a:r>
            <a:r>
              <a:rPr lang="th-TH" dirty="0" smtClean="0"/>
              <a:t>ของ</a:t>
            </a:r>
          </a:p>
        </p:txBody>
      </p:sp>
      <p:pic>
        <p:nvPicPr>
          <p:cNvPr id="5" name="รูปภาพ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95400" y="1828800"/>
            <a:ext cx="1552500" cy="225000"/>
          </a:xfrm>
          <a:prstGeom prst="rect">
            <a:avLst/>
          </a:prstGeom>
        </p:spPr>
      </p:pic>
      <p:pic>
        <p:nvPicPr>
          <p:cNvPr id="7" name="รูปภาพ 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24000" y="2362200"/>
            <a:ext cx="1395000" cy="225000"/>
          </a:xfrm>
          <a:prstGeom prst="rect">
            <a:avLst/>
          </a:prstGeom>
        </p:spPr>
      </p:pic>
      <p:pic>
        <p:nvPicPr>
          <p:cNvPr id="11" name="รูปภาพ 1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3226286" y="3429000"/>
            <a:ext cx="2760727" cy="269339"/>
          </a:xfrm>
          <a:prstGeom prst="rect">
            <a:avLst/>
          </a:prstGeom>
          <a:noFill/>
          <a:ln/>
          <a:effectLst/>
        </p:spPr>
      </p:pic>
      <p:pic>
        <p:nvPicPr>
          <p:cNvPr id="10" name="รูปภาพ 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953000" y="4114800"/>
            <a:ext cx="1552500" cy="22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Combination </a:t>
            </a:r>
            <a:r>
              <a:rPr lang="th-TH" dirty="0" smtClean="0"/>
              <a:t>(ต่อ)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เวกเตอร์สามมิติทุกเวกเตอร์เป็น </a:t>
            </a:r>
            <a:r>
              <a:rPr lang="en-US" dirty="0" smtClean="0"/>
              <a:t>linear combination </a:t>
            </a:r>
            <a:r>
              <a:rPr lang="th-TH" dirty="0" smtClean="0"/>
              <a:t>ของ </a:t>
            </a:r>
            <a:endParaRPr lang="en-US" dirty="0" smtClean="0"/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x</a:t>
            </a:r>
            <a:r>
              <a:rPr lang="en-US" dirty="0" smtClean="0"/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dirty="0" smtClean="0"/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h-TH" dirty="0" smtClean="0"/>
              <a:t>และ</a:t>
            </a:r>
            <a:r>
              <a:rPr lang="th-TH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dirty="0"/>
          </a:p>
        </p:txBody>
      </p:sp>
      <p:pic>
        <p:nvPicPr>
          <p:cNvPr id="5" name="รูปภาพ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71600" y="2971800"/>
            <a:ext cx="6457500" cy="33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RAMOOK20KHUNGURN@JWAPLXWP77GICQKJ" val="316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  template TPT1  env TPENV1  fore 0  back 16777215  eqnno 1"/>
  <p:tag name="FILENAME" val="TP_tmp"/>
  <p:tag name="ORIGWIDTH" val="8"/>
  <p:tag name="PICTUREFILESIZE" val="96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$$A:(x,y) \mapsto (y, -x)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7"/>
  <p:tag name="PICTUREFILESIZE" val="575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$$B:(x,y) \mapsto (x+2, y+3)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4"/>
  <p:tag name="PICTUREFILESIZE" val="604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$$B((2,2)) = (4,5) \neq (6,8) = B((1,1)) + B((1,1))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12"/>
  <p:tag name="PICTUREFILESIZE" val="1129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$$A(\vect 0) = \vect 0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3"/>
  <p:tag name="PICTUREFILESIZE" val="287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$$2A(\vect 0) = A(2 \times \vect 0) = A(\vect 0)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3"/>
  <p:tag name="PICTUREFILESIZE" val="756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$$S_{\alpha, \beta} : (x,y) \mapsto (\alpha x, \beta y)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3"/>
  <p:tag name="PICTUREFILESIZE" val="573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S_{1,1}((x,y)) = (1x, 1y) = (x,y)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2"/>
  <p:tag name="PICTUREFILESIZE" val="792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S_{1,1}  = I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8"/>
  <p:tag name="PICTUREFILESIZE" val="327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S_{2,2}((1,3)) = (2,6)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3"/>
  <p:tag name="PICTUREFILESIZE" val="554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S_{1,0.5}((3,10)) = (3,5)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5"/>
  <p:tag name="PICTUREFILESIZE" val="66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  template TPT1  env TPENV1  fore 0  back 16777215  eqnno 2"/>
  <p:tag name="FILENAME" val="TP_tmp"/>
  <p:tag name="ORIGWIDTH" val="8"/>
  <p:tag name="PICTUREFILESIZE" val="96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S_{1,2}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9"/>
  <p:tag name="PICTUREFILESIZE" val="227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R_\theta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"/>
  <p:tag name="PICTUREFILESIZE" val="127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R_\theta : (x,y) \mapsto (x \cos \theta - y \sin \theta, y \cos \theta + x \sin \theta)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3"/>
  <p:tag name="PICTUREFILESIZE" val="121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x}  template TPT1  env TPENV1  fore 0  back 16777215  eqnno 5"/>
  <p:tag name="FILENAME" val="TP_tmp"/>
  <p:tag name="ORIGWIDTH" val="9"/>
  <p:tag name="PICTUREFILESIZE" val="96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y}  template TPT1  env TPENV1  fore 0  back 16777215  eqnno 6"/>
  <p:tag name="FILENAME" val="TP_tmp"/>
  <p:tag name="ORIGWIDTH" val="9"/>
  <p:tag name="PICTUREFILESIZE" val="96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heta  template TPT1  env TPENV1  fore 0  back 16777215  eqnno 5"/>
  <p:tag name="FILENAME" val="TP_tmp"/>
  <p:tag name="ORIGWIDTH" val="7"/>
  <p:tag name="PICTUREFILESIZE" val="96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I = R_0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2"/>
  <p:tag name="PICTUREFILESIZE" val="227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R_{\frac{\pi}{6}}((1,0)) = \Big(\cos \frac{\pi}{6}, \sin \frac{\pi}{6}\Big) = \Big( \frac{\sqrt{3}}{2}, \frac{1}{2} \Big)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75"/>
  <p:tag name="PICTUREFILESIZE" val="1348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R_{\frac{\pi}{4}}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"/>
  <p:tag name="PICTUREFILESIZE" val="196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A((x,y)) &amp;= A(x \vect x + y \vect y)\\&#10;&amp;= A(x \vect x) + A(y \vect y)\\&#10;&amp;= xA(\vect x) + yA(\vect y)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9"/>
  <p:tag name="PICTUREFILESIZE" val="1633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z  template TPT1  env TPENV1  fore 0  back 16777215  eqnno 3"/>
  <p:tag name="FILENAME" val="TP_tmp"/>
  <p:tag name="ORIGWIDTH" val="7"/>
  <p:tag name="PICTUREFILESIZE" val="96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A((x,y)) &amp;= x(a\vect x + b\vect y) + y(c \vect x + d \vect y)\\&#10;&amp;= (ax+cy)\vect x + (bx+dy)\vect y\\&#10;&amp;= (ax+cy, bx+dy)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0"/>
  <p:tag name="PICTUREFILESIZE" val="2119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\begin{bmatrix}&#10;x\\&#10;y&#10;\end{bmatrix}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"/>
  <p:tag name="PICTUREFILESIZE" val="187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A \left( \begin{bmatrix} x\\ y \end{bmatrix} \right) &#10;&amp;= \begin{bmatrix} ax + cy\\ bx+dy \end{bmatrix}\\&#10;&amp;=  \begin{bmatrix} a &amp; c\\ b &amp; d \end{bmatrix} \begin{bmatrix} x\\ y \end{bmatrix}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3"/>
  <p:tag name="PICTUREFILESIZE" val="1052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A &amp;=  \begin{bmatrix} a &amp; c\\ b &amp; d \end{bmatrix} 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1"/>
  <p:tag name="PICTUREFILESIZE" val="306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A(\vect x)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3"/>
  <p:tag name="PICTUREFILESIZE" val="227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A &amp;=  \begin{bmatrix} a &amp; c\\ b &amp; d \end{bmatrix} 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1"/>
  <p:tag name="PICTUREFILESIZE" val="306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A(\vect y)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3"/>
  <p:tag name="PICTUREFILESIZE" val="227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I &amp;=  \begin{bmatrix} 1 &amp; 0\\ 0 &amp; 1 \end{bmatrix} 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9"/>
  <p:tag name="PICTUREFILESIZE" val="306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$$S_{\alpha, \beta}(\vect x) = (\alpha, 0), S_{\alpha, \beta}(\vect y) = (0, \beta)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5"/>
  <p:tag name="PICTUREFILESIZE" val="852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S_{\alpha, \beta} &amp;=  \begin{bmatrix} \alpha &amp; 0\\ 0 &amp; \beta \end{bmatrix} 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5"/>
  <p:tag name="PICTUREFILESIZE" val="456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O  template TPT1  env TPENV1  fore 0  back 16777215  eqnno 5"/>
  <p:tag name="FILENAME" val="TP_tmp"/>
  <p:tag name="ORIGWIDTH" val="10"/>
  <p:tag name="PICTUREFILESIZE" val="96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R_\theta(\vect x) &amp;= (\cos \theta, \sin \theta)\\&#10;R_{\theta}(\vect y) &amp;= (-\sin \theta, \cos \theta)\\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1"/>
  <p:tag name="PICTUREFILESIZE" val="1171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R_\theta = &#10;\begin{bmatrix}&#10;\cos \theta &amp; -\sin \theta \\&#10;\sin \theta &amp; \cos \theta&#10;\end{bmatrix}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5"/>
  <p:tag name="PICTUREFILESIZE" val="804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T_{\vect u} : \vect v \mapsto \vect v + \vect u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9"/>
  <p:tag name="PICTUREFILESIZE" val="437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T_{1,1}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8"/>
  <p:tag name="PICTUREFILESIZE" val="227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BA:(x,y) \mapsto B(A((x,y))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5"/>
  <p:tag name="PICTUREFILESIZE" val="664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T_{0,1} R_{\frac{\pi}{2}}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2"/>
  <p:tag name="PICTUREFILESIZE" val="396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R_{\frac{\pi}{2}}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"/>
  <p:tag name="PICTUREFILESIZE" val="196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T_{0,1}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8"/>
  <p:tag name="PICTUREFILESIZE" val="227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T_{0,1}R_{\frac{\pi}{2}}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2"/>
  <p:tag name="PICTUREFILESIZE" val="396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AB \neq BA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7"/>
  <p:tag name="PICTUREFILESIZE" val="24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x}  template TPT1  env TPENV1  fore 0  back 16777215  eqnno 5"/>
  <p:tag name="FILENAME" val="TP_tmp"/>
  <p:tag name="ORIGWIDTH" val="9"/>
  <p:tag name="PICTUREFILESIZE" val="96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R_{\frac{\pi}{2}}T_{0,1} 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396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R_{\frac{\pi}{2}}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"/>
  <p:tag name="PICTUREFILESIZE" val="196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T_{0,1}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8"/>
  <p:tag name="PICTUREFILESIZE" val="227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R_{\frac{\pi}{2}}T_{0,1}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396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A = T_{\vect u} B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3"/>
  <p:tag name="PICTUREFILESIZE" val="277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T_{0,1}R_{\frac{\pi}{2}}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2"/>
  <p:tag name="PICTUREFILESIZE" val="396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R_{\frac{\pi}{2}}T_{0,1}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3"/>
  <p:tag name="PICTUREFILESIZE" val="396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R_{\frac{\pi}{2}}T_{0,1}(\vect v)&#10;&amp;= R_{\frac{\pi}{2}}( \vect v + (0,1) ) \\&#10;&amp;= R_{\frac{\pi}{2}}(\vect v) + R_{\frac{\pi}{2}}((0,1)) \\&#10;&amp;= R_{\frac{\pi}{2}}(\vect v) + (-1, 0)\\&#10;&amp;= T_{-1,0} R_{\frac{\pi}{2}}(\vect v)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6"/>
  <p:tag name="PICTUREFILESIZE" val="2846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B T_{\vect u}(\vect v) &#10;&amp;= B(\vect v + \vect u) &#10;= B(\vect v) + B(\vect u)&#10;= T_{B(\vect u)} B(\vect v)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17"/>
  <p:tag name="PICTUREFILESIZE" val="1475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B T_{\vect u} = T_{B(\vect u)} B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7"/>
  <p:tag name="PICTUREFILESIZE" val="487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y}  template TPT1  env TPENV1  fore 0  back 16777215  eqnno 6"/>
  <p:tag name="FILENAME" val="TP_tmp"/>
  <p:tag name="ORIGWIDTH" val="9"/>
  <p:tag name="PICTUREFILESIZE" val="96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A_1, A_2, \dotsc, A_{n-1}, A_n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3"/>
  <p:tag name="PICTUREFILESIZE" val="594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A_nA_{n-1} \dotsm A_2A_1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6"/>
  <p:tag name="PICTUREFILESIZE" val="596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A = T_{\vect u} B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3"/>
  <p:tag name="PICTUREFILESIZE" val="277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B &amp;=  \begin{bmatrix} a &amp; c\\ b &amp; d \end{bmatrix}, \qquad &#10;\vect u =  \begin{bmatrix} e \\ f \end{bmatrix}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5"/>
  <p:tag name="PICTUREFILESIZE" val="616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A \left( \begin{bmatrix} x\\ y \end{bmatrix} \right) &#10;&amp;=  \begin{bmatrix} a &amp; c\\ b &amp; d \end{bmatrix} \begin{bmatrix} x\\ y \end{bmatrix} + \begin{bmatrix} e\\ f \end{bmatrix}\\&#10;&amp;= \begin{bmatrix} ax + cy + e\\ bx + dy + f \end{bmatrix}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1"/>
  <p:tag name="PICTUREFILESIZE" val="1462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N &amp;=  &#10;\begin{bmatrix} &#10;a &amp; c &amp; e\\ &#10;b &amp; d &amp; f \\&#10;0 &amp; 0 &amp; 1&#10;\end{bmatrix} 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1"/>
  <p:tag name="PICTUREFILESIZE" val="414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N \begin{bmatrix} x \\ y \\ 1 \end{bmatrix} &amp;=  &#10;\begin{bmatrix} &#10;a &amp; c &amp; e\\ &#10;b &amp; d &amp; f \\&#10;0 &amp; 0 &amp; 1&#10;\end{bmatrix} &#10;\begin{bmatrix} x \\ y \\ 1 \end{bmatrix} &#10;= &#10;\begin{bmatrix} ax + cy + e \\ bx + dy + f \\ 1 \end{bmatrix} 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90"/>
  <p:tag name="PICTUREFILESIZE" val="1548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A((x,y)) 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0"/>
  <p:tag name="PICTUREFILESIZE" val="266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A &amp;=  &#10;\begin{bmatrix} &#10;a &amp; c &amp; e\\&#10;b &amp; d &amp; f\\&#10;0 &amp; 0 &amp; 1&#10;\end{bmatrix} 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0"/>
  <p:tag name="PICTUREFILESIZE" val="414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A(\vect x) - \vect u = B(\vect x)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7"/>
  <p:tag name="PICTUREFILESIZE" val="577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z}  template TPT1  env TPENV1  fore 0  back 16777215  eqnno 7"/>
  <p:tag name="FILENAME" val="TP_tmp"/>
  <p:tag name="ORIGWIDTH" val="7"/>
  <p:tag name="PICTUREFILESIZE" val="96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A &amp;=  &#10;\begin{bmatrix} &#10;a &amp; c &amp; e\\&#10;b &amp; d &amp; f\\&#10;0 &amp; 0 &amp; 1&#10;\end{bmatrix} 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0"/>
  <p:tag name="PICTUREFILESIZE" val="414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A(\vect y) - \vect u = B(\vect y)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7"/>
  <p:tag name="PICTUREFILESIZE" val="577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A &amp;=  &#10;\begin{bmatrix} &#10;a &amp; c &amp; e\\&#10;b &amp; d &amp; f\\&#10;0 &amp; 0 &amp; 1&#10;\end{bmatrix} 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0"/>
  <p:tag name="PICTUREFILESIZE" val="414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\vect u = A(\vect 0)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2"/>
  <p:tag name="PICTUREFILESIZE" val="327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T_{0,1} R_{\frac{\pi}{2}}((0,0)) = (0, 1)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9"/>
  <p:tag name="PICTUREFILESIZE" val="723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T_{0,1} R_{\frac{\pi}{2}}((1,0)) - (0,1) = (0,2) - (0,1) = (0,1)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3"/>
  <p:tag name="PICTUREFILESIZE" val="1300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T_{0,1} R_{\frac{\pi}{2}}((0,1)) - (0,1) = (-1,1) - (0,1) = (-1,0)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18"/>
  <p:tag name="PICTUREFILESIZE" val="1481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T_{0,1} R_{\frac{\pi}{2}} &amp;=  &#10;\begin{bmatrix} &#10;0 &amp; -1 &amp; 0\\&#10;1 &amp; 0 &amp; 1\\&#10;0 &amp; 0 &amp; 1&#10;\end{bmatrix} 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0"/>
  <p:tag name="PICTUREFILESIZE" val="783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S_{\alpha, \beta} &amp;=  &#10;\begin{bmatrix} &#10;\alpha &amp; 0 &amp; 0\\&#10;0 &amp; \beta &amp; 0\\&#10;0 &amp; 0 &amp; 1&#10;\end{bmatrix} 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1"/>
  <p:tag name="PICTUREFILESIZE" val="564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R_\theta &amp;=  &#10;\begin{bmatrix} &#10;\cos \theta &amp; -\sin\theta &amp; 0\\&#10;\sin\theta &amp; \cos\theta &amp; 0\\&#10;0 &amp; 0 &amp; 1&#10;\end{bmatrix} 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1"/>
  <p:tag name="PICTUREFILESIZE" val="91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  template TPT1  env TPENV1  fore 0  back 16777215  eqnno 1"/>
  <p:tag name="FILENAME" val="TP_tmp"/>
  <p:tag name="ORIGWIDTH" val="8"/>
  <p:tag name="PICTUREFILESIZE" val="96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T_{\vect u} &amp;=  &#10;\begin{bmatrix} &#10;1 &amp; 0 &amp; u_1\\&#10;0 &amp; 1 &amp; u_2\\&#10;0 &amp; 0 &amp; 1&#10;\end{bmatrix} 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8"/>
  <p:tag name="PICTUREFILESIZE" val="685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I &amp;=  &#10;\begin{bmatrix} &#10;1 &amp; 0 &amp; 0\\&#10;0 &amp; 1 &amp; 0\\&#10;0 &amp; 0 &amp; 1&#10;\end{bmatrix} 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66"/>
  <p:tag name="PICTUREFILESIZE" val="373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T_{0,1} R_{\frac{\pi}{2}} &amp;=  &#10;\begin{bmatrix}&#10;1 &amp; 0 &amp; 0 \\&#10;0 &amp; 1 &amp; 1 \\&#10;0 &amp; 0 &amp; 1&#10;\end{bmatrix} &#10;\begin{bmatrix}&#10;0 &amp; -1 &amp; 0 \\&#10;1 &amp; 0 &amp; 0 \\&#10;0 &amp; 0 &amp; 1&#10;\end{bmatrix} &#10;= \begin{bmatrix} &#10;0 &amp; -1 &amp; 0\\&#10;1 &amp; 0 &amp; 1\\&#10;0 &amp; 0 &amp; 1&#10;\end{bmatrix} 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19"/>
  <p:tag name="PICTUREFILESIZE" val="1375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AA^{-1} = A^{-1}A = I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5"/>
  <p:tag name="PICTUREFILESIZE" val="537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A:(x,y) \mapsto (x,0)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9"/>
  <p:tag name="PICTUREFILESIZE" val="485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\det(A) \neq 0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9"/>
  <p:tag name="PICTUREFILESIZE" val="316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\big( S_{\alpha, \beta} \big)^{-1}   &#10;&amp;= \begin{bmatrix} &#10;\alpha &amp; 0 &amp; 0\\&#10;0 &amp; \beta &amp; 0\\&#10;0 &amp; 0 &amp; 1&#10;\end{bmatrix}^{-1}&#10;= \begin{bmatrix} &#10;\frac{1}{\alpha} &amp; 0 &amp; 0\\&#10;0 &amp; \frac{1}{\beta} &amp; 0\\&#10;0 &amp; 0 &amp; 1&#10;\end{bmatrix}&#10;= S_{\frac{1}{\alpha}, \frac{1}{\beta}}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15"/>
  <p:tag name="PICTUREFILESIZE" val="1808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\big( T_{\vect u} \big)^{-1}   &#10;&amp;= \begin{bmatrix} &#10;1 &amp; 0 &amp; u_1\\&#10;0 &amp; 1 &amp; u_2\\&#10;0 &amp; 0 &amp; 1&#10;\end{bmatrix}^{-1}&#10;= \begin{bmatrix} &#10;1 &amp; 0 &amp; -u_1\\&#10;0 &amp; 1 &amp; -u_2\\&#10;0 &amp; 0 &amp; 1&#10;\end{bmatrix}&#10;= T_{-\vect u}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14"/>
  <p:tag name="PICTUREFILESIZE" val="1842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\big(R_\theta\big)^{-1} &amp;=  &#10;\begin{bmatrix} &#10;\cos \theta &amp; -\sin\theta &amp; 0\\&#10;\sin\theta &amp; \cos\theta &amp; 0\\&#10;0 &amp; 0 &amp; 1&#10;\end{bmatrix}^{-1} \\&#10;&amp;= \begin{bmatrix} &#10;-\cos \theta &amp; -\sin\theta &amp; 0\\&#10;\sin\theta &amp; -\cos\theta &amp; 0\\&#10;0 &amp; 0 &amp; 1&#10;\end{bmatrix}\\&#10;&amp;= \begin{bmatrix} &#10;\cos (-\theta) &amp; -\sin (-\theta) &amp; 0\\&#10;\sin (-\theta) &amp; \cos (-\theta) &amp; 0\\&#10;0 &amp; 0 &amp; 1&#10;\end{bmatrix}&#10;= R_{-\theta}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92"/>
  <p:tag name="PICTUREFILESIZE" val="3398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  template TPT1  env TPENV1  fore 0  back 16777215  eqnno 2"/>
  <p:tag name="FILENAME" val="TP_tmp"/>
  <p:tag name="ORIGWIDTH" val="8"/>
  <p:tag name="PICTUREFILESIZE" val="96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z  template TPT1  env TPENV1  fore 0  back 16777215  eqnno 3"/>
  <p:tag name="FILENAME" val="TP_tmp"/>
  <p:tag name="ORIGWIDTH" val="7"/>
  <p:tag name="PICTUREFILESIZE" val="9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O  template TPT1  env TPENV1  fore 0  back 16777215  eqnno 5"/>
  <p:tag name="FILENAME" val="TP_tmp"/>
  <p:tag name="ORIGWIDTH" val="10"/>
  <p:tag name="PICTUREFILESIZE" val="96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u} &amp;= (x_1, y_1, z_1)\\&#10;\mathbf{v} &amp;= (x_2, y_2, z_2)  template TPT1  env TPENV3  fore 0  back 16777215  eqnno 3"/>
  <p:tag name="FILENAME" val="TP_tmp"/>
  <p:tag name="ORIGWIDTH" val="74"/>
  <p:tag name="PICTUREFILESIZE" val="1004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u} + \mathbf{v} = (x_1 + x_2,\ y_1 + y_2,\ z_1 + z_2)  template TPT1  env TPENV1  fore 0  back 16777215  eqnno 4"/>
  <p:tag name="FILENAME" val="TP_tmp"/>
  <p:tag name="ORIGWIDTH" val="156"/>
  <p:tag name="PICTUREFILESIZE" val="1075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\mathbf{u} = (cx_1, cx_2, cx_3)  template TPT1  env TPENV1  fore 0  back 16777215  eqnno 6"/>
  <p:tag name="FILENAME" val="TP_tmp"/>
  <p:tag name="ORIGWIDTH" val="85"/>
  <p:tag name="PICTUREFILESIZE" val="604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x}  template TPT1  env TPENV1  fore 0  back 16777215  eqnno 5"/>
  <p:tag name="FILENAME" val="TP_tmp"/>
  <p:tag name="ORIGWIDTH" val="9"/>
  <p:tag name="PICTUREFILESIZE" val="96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y}  template TPT1  env TPENV1  fore 0  back 16777215  eqnno 6"/>
  <p:tag name="FILENAME" val="TP_tmp"/>
  <p:tag name="ORIGWIDTH" val="9"/>
  <p:tag name="PICTUREFILESIZE" val="96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z}  template TPT1  env TPENV1  fore 0  back 16777215  eqnno 7"/>
  <p:tag name="FILENAME" val="TP_tmp"/>
  <p:tag name="ORIGWIDTH" val="7"/>
  <p:tag name="PICTUREFILESIZE" val="96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O  template TPT1  env TPENV1  fore 0  back 16777215  eqnno 5"/>
  <p:tag name="FILENAME" val="TP_tmp"/>
  <p:tag name="ORIGWIDTH" val="10"/>
  <p:tag name="PICTUREFILESIZE" val="96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u}  template TPT1  env TPENV1  fore 0  back 16777215  eqnno 6"/>
  <p:tag name="FILENAME" val="TP_tmp"/>
  <p:tag name="ORIGWIDTH" val="8"/>
  <p:tag name="PICTUREFILESIZE" val="96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v}  template TPT1  env TPENV1  fore 0  back 16777215  eqnno 7"/>
  <p:tag name="FILENAME" val="TP_tmp"/>
  <p:tag name="ORIGWIDTH" val="9"/>
  <p:tag name="PICTUREFILESIZE" val="9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x,y,z)  template TPT1  env TPENV1  fore 0  back 16777215  eqnno 1"/>
  <p:tag name="FILENAME" val="TP_tmp"/>
  <p:tag name="ORIGWIDTH" val="34"/>
  <p:tag name="PICTUREFILESIZE" val="23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u} + \mathbf{v}  template TPT1  env TPENV1  fore 0  back 16777215  eqnno 8"/>
  <p:tag name="FILENAME" val="TP_tmp"/>
  <p:tag name="ORIGWIDTH" val="27"/>
  <p:tag name="PICTUREFILESIZE" val="196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x}  template TPT1  env TPENV1  fore 0  back 16777215  eqnno 5"/>
  <p:tag name="FILENAME" val="TP_tmp"/>
  <p:tag name="ORIGWIDTH" val="9"/>
  <p:tag name="PICTUREFILESIZE" val="96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y}  template TPT1  env TPENV1  fore 0  back 16777215  eqnno 6"/>
  <p:tag name="FILENAME" val="TP_tmp"/>
  <p:tag name="ORIGWIDTH" val="9"/>
  <p:tag name="PICTUREFILESIZE" val="96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z}  template TPT1  env TPENV1  fore 0  back 16777215  eqnno 7"/>
  <p:tag name="FILENAME" val="TP_tmp"/>
  <p:tag name="ORIGWIDTH" val="7"/>
  <p:tag name="PICTUREFILESIZE" val="96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O  template TPT1  env TPENV1  fore 0  back 16777215  eqnno 5"/>
  <p:tag name="FILENAME" val="TP_tmp"/>
  <p:tag name="ORIGWIDTH" val="10"/>
  <p:tag name="PICTUREFILESIZE" val="96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u}  template TPT1  env TPENV1  fore 0  back 16777215  eqnno 6"/>
  <p:tag name="FILENAME" val="TP_tmp"/>
  <p:tag name="ORIGWIDTH" val="8"/>
  <p:tag name="PICTUREFILESIZE" val="96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1\mathbf{u}  template TPT1  env TPENV1  fore 0  back 16777215  eqnno 9"/>
  <p:tag name="FILENAME" val="TP_tmp"/>
  <p:tag name="ORIGWIDTH" val="17"/>
  <p:tag name="PICTUREFILESIZE" val="196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2\mathbf{u}  template TPT1  env TPENV1  fore 0  back 16777215  eqnno 10"/>
  <p:tag name="FILENAME" val="TP_tmp"/>
  <p:tag name="ORIGWIDTH" val="17"/>
  <p:tag name="PICTUREFILESIZE" val="196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v}_1, \mathbf{v}_2, \ldots, \mathbf{v}_n  template TPT1  env TPENV1  fore 0  back 16777215  eqnno 2"/>
  <p:tag name="FILENAME" val="TP_tmp"/>
  <p:tag name="ORIGWIDTH" val="61"/>
  <p:tag name="PICTUREFILESIZE" val="485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1, c_2, \ldots, c_n  template TPT1  env TPENV1  fore 0  back 16777215  eqnno 3"/>
  <p:tag name="FILENAME" val="TP_tmp"/>
  <p:tag name="ORIGWIDTH" val="55"/>
  <p:tag name="PICTUREFILESIZE" val="40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u}, \mathbf{v}, \mathbf{w}  template TPT1  env TPENV1  fore 0  back 16777215  eqnno 2"/>
  <p:tag name="FILENAME" val="TP_tmp"/>
  <p:tag name="ORIGWIDTH" val="32"/>
  <p:tag name="PICTUREFILESIZE" val="296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1 \mathbf{v}_1 + c_2 \mathbf{v}_2 + \ldots + c_n \mathbf{v}_n  template TPT1  env TPENV1  fore 0  back 16777215  eqnno 4"/>
  <p:tag name="FILENAME" val="TP_tmp"/>
  <p:tag name="ORIGWIDTH" val="109"/>
  <p:tag name="PICTUREFILESIZE" val="866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v}_1, \mathbf{v}_2, \ldots, \mathbf{v}_n  template TPT1  env TPENV1  fore 0  back 16777215  eqnno 2"/>
  <p:tag name="FILENAME" val="TP_tmp"/>
  <p:tag name="ORIGWIDTH" val="61"/>
  <p:tag name="PICTUREFILESIZE" val="485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x,y,z) = x(1,0,0) + y(0,1,0) + z(0,0,1) = x\mathbf{x} + y\mathbf{y} + z\mathbf{z}  template TPT1  env TPENV1  fore 0  back 16777215  eqnno 6"/>
  <p:tag name="FILENAME" val="TP_tmp"/>
  <p:tag name="ORIGWIDTH" val="254"/>
  <p:tag name="PICTUREFILESIZE" val="1631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v}_1, \mathbf{v}_2, \ldots, \mathbf{v}_n  template TPT1  env TPENV1  fore 0  back 16777215  eqnno 2"/>
  <p:tag name="FILENAME" val="TP_tmp"/>
  <p:tag name="ORIGWIDTH" val="61"/>
  <p:tag name="PICTUREFILESIZE" val="485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$$\{ c_1 \mathbf{v}_1 + c_2 \mathbf{v}_2 + \cdots + c_n \mathbf{v}_n : c_1, c_2, \ldots, c_n \in \mathbb{R} \}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01"/>
  <p:tag name="PICTUREFILESIZE" val="1454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v}_1, \mathbf{v}_2, \ldots, \mathbf{v}_n  template TPT1  env TPENV1  fore 0  back 16777215  eqnno 2"/>
  <p:tag name="FILENAME" val="TP_tmp"/>
  <p:tag name="ORIGWIDTH" val="61"/>
  <p:tag name="PICTUREFILESIZE" val="485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$$\mathbb{R}^3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"/>
  <p:tag name="PICTUREFILESIZE" val="127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v}_1, \mathbf{v}_2, \ldots, \mathbf{v}_n  template TPT1  env TPENV1  fore 0  back 16777215  eqnno 2"/>
  <p:tag name="FILENAME" val="TP_tmp"/>
  <p:tag name="ORIGWIDTH" val="61"/>
  <p:tag name="PICTUREFILESIZE" val="485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1, c_2, \ldots, c_n  template TPT1  env TPENV1  fore 0  back 16777215  eqnno 3"/>
  <p:tag name="FILENAME" val="TP_tmp"/>
  <p:tag name="ORIGWIDTH" val="55"/>
  <p:tag name="PICTUREFILESIZE" val="404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1 \mathbf{v}_1 + c_2 \mathbf{v}_2 + \ldots + c_n \mathbf{v}_n = \mathbf{0}  template TPT1  env TPENV1  fore 0  back 16777215  eqnno 4"/>
  <p:tag name="FILENAME" val="TP_tmp"/>
  <p:tag name="ORIGWIDTH" val="129"/>
  <p:tag name="PICTUREFILESIZE" val="96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$\mathbb{R}^3 = \{ (x,y,z) : x, y, z \in \mathbb{R} \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3"/>
  <p:tag name="PICTUREFILESIZE" val="664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v}_1, \mathbf{v}_2, \ldots, \mathbf{v}_n  template TPT1  env TPENV1  fore 0  back 16777215  eqnno 2"/>
  <p:tag name="FILENAME" val="TP_tmp"/>
  <p:tag name="ORIGWIDTH" val="61"/>
  <p:tag name="PICTUREFILESIZE" val="485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1, c_2, \ldots, c_n  template TPT1  env TPENV1  fore 0  back 16777215  eqnno 3"/>
  <p:tag name="FILENAME" val="TP_tmp"/>
  <p:tag name="ORIGWIDTH" val="55"/>
  <p:tag name="PICTUREFILESIZE" val="404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1 \mathbf{v}_1 + c_2 \mathbf{v}_2 + \ldots + c_n \mathbf{v}_n = \mathbf{0}  template TPT1  env TPENV1  fore 0  back 16777215  eqnno 4"/>
  <p:tag name="FILENAME" val="TP_tmp"/>
  <p:tag name="ORIGWIDTH" val="129"/>
  <p:tag name="PICTUREFILESIZE" val="966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1 = c_2 = \cdots = c_n = 0  template TPT1  env TPENV1  fore 0  back 16777215  eqnno 8"/>
  <p:tag name="FILENAME" val="TP_tmp"/>
  <p:tag name="ORIGWIDTH" val="99"/>
  <p:tag name="PICTUREFILESIZE" val="625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x}  template TPT1  env TPENV1  fore 0  back 16777215  eqnno 5"/>
  <p:tag name="FILENAME" val="TP_tmp"/>
  <p:tag name="ORIGWIDTH" val="9"/>
  <p:tag name="PICTUREFILESIZE" val="96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y}  template TPT1  env TPENV1  fore 0  back 16777215  eqnno 6"/>
  <p:tag name="FILENAME" val="TP_tmp"/>
  <p:tag name="ORIGWIDTH" val="9"/>
  <p:tag name="PICTUREFILESIZE" val="96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z}  template TPT1  env TPENV1  fore 0  back 16777215  eqnno 7"/>
  <p:tag name="FILENAME" val="TP_tmp"/>
  <p:tag name="ORIGWIDTH" val="7"/>
  <p:tag name="PICTUREFILESIZE" val="96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O  template TPT1  env TPENV1  fore 0  back 16777215  eqnno 5"/>
  <p:tag name="FILENAME" val="TP_tmp"/>
  <p:tag name="ORIGWIDTH" val="10"/>
  <p:tag name="PICTUREFILESIZE" val="96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u}  template TPT1  env TPENV1  fore 0  back 16777215  eqnno 6"/>
  <p:tag name="FILENAME" val="TP_tmp"/>
  <p:tag name="ORIGWIDTH" val="8"/>
  <p:tag name="PICTUREFILESIZE" val="96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u} \neq \mathbf{0}  template TPT1  env TPENV1  fore 0  back 16777215  eqnno 9"/>
  <p:tag name="FILENAME" val="TP_tmp"/>
  <p:tag name="ORIGWIDTH" val="27"/>
  <p:tag name="PICTUREFILESIZE" val="246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x} = (1,0,0),\ \mathbf{y} = (0,1,0),\ \mathbf{z} = (0, 0, 1),\ \mathbf{0} = (0,0,0)  template TPT1  env TPENV1  fore 0  back 16777215  eqnno 5"/>
  <p:tag name="FILENAME" val="TP_tmp"/>
  <p:tag name="ORIGWIDTH" val="228"/>
  <p:tag name="PICTUREFILESIZE" val="151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$$\{ c\mathbf{u} : c \in \mathbb{R} \}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5"/>
  <p:tag name="PICTUREFILESIZE" val="427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v}  template TPT1  env TPENV1  fore 0  back 16777215  eqnno 1"/>
  <p:tag name="FILENAME" val="TP_tmp"/>
  <p:tag name="ORIGWIDTH" val="9"/>
  <p:tag name="PICTUREFILESIZE" val="96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u}  template TPT1  env TPENV1  fore 0  back 16777215  eqnno 6"/>
  <p:tag name="FILENAME" val="TP_tmp"/>
  <p:tag name="ORIGWIDTH" val="8"/>
  <p:tag name="PICTUREFILESIZE" val="96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$$\{ c_1 \mathbf{u}  + c_2 \mathbf{v} : c_1, c_2 \in \mathbb{R} \}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3"/>
  <p:tag name="PICTUREFILESIZE" val="837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x}  template TPT1  env TPENV1  fore 0  back 16777215  eqnno 5"/>
  <p:tag name="FILENAME" val="TP_tmp"/>
  <p:tag name="ORIGWIDTH" val="9"/>
  <p:tag name="PICTUREFILESIZE" val="96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y}  template TPT1  env TPENV1  fore 0  back 16777215  eqnno 6"/>
  <p:tag name="FILENAME" val="TP_tmp"/>
  <p:tag name="ORIGWIDTH" val="9"/>
  <p:tag name="PICTUREFILESIZE" val="96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z}  template TPT1  env TPENV1  fore 0  back 16777215  eqnno 7"/>
  <p:tag name="FILENAME" val="TP_tmp"/>
  <p:tag name="ORIGWIDTH" val="7"/>
  <p:tag name="PICTUREFILESIZE" val="96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O  template TPT1  env TPENV1  fore 0  back 16777215  eqnno 5"/>
  <p:tag name="FILENAME" val="TP_tmp"/>
  <p:tag name="ORIGWIDTH" val="10"/>
  <p:tag name="PICTUREFILESIZE" val="96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v}  template TPT1  env TPENV1  fore 0  back 16777215  eqnno 1"/>
  <p:tag name="FILENAME" val="TP_tmp"/>
  <p:tag name="ORIGWIDTH" val="9"/>
  <p:tag name="PICTUREFILESIZE" val="96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u}  template TPT1  env TPENV1  fore 0  back 16777215  eqnno 6"/>
  <p:tag name="FILENAME" val="TP_tmp"/>
  <p:tag name="ORIGWIDTH" val="8"/>
  <p:tag name="PICTUREFILESIZE" val="9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x}  template TPT1  env TPENV1  fore 0  back 16777215  eqnno 5"/>
  <p:tag name="FILENAME" val="TP_tmp"/>
  <p:tag name="ORIGWIDTH" val="9"/>
  <p:tag name="PICTUREFILESIZE" val="96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$$\{ c_1 \mathbf{u}  + c_2 \mathbf{v} + c_3 \mathbf{w}: c_1, c_2, c_3 \in \mathbb{R} \}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6"/>
  <p:tag name="PICTUREFILESIZE" val="1146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x}  template TPT1  env TPENV1  fore 0  back 16777215  eqnno 5"/>
  <p:tag name="FILENAME" val="TP_tmp"/>
  <p:tag name="ORIGWIDTH" val="9"/>
  <p:tag name="PICTUREFILESIZE" val="96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y}  template TPT1  env TPENV1  fore 0  back 16777215  eqnno 6"/>
  <p:tag name="FILENAME" val="TP_tmp"/>
  <p:tag name="ORIGWIDTH" val="9"/>
  <p:tag name="PICTUREFILESIZE" val="96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z}  template TPT1  env TPENV1  fore 0  back 16777215  eqnno 7"/>
  <p:tag name="FILENAME" val="TP_tmp"/>
  <p:tag name="ORIGWIDTH" val="7"/>
  <p:tag name="PICTUREFILESIZE" val="96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O  template TPT1  env TPENV1  fore 0  back 16777215  eqnno 5"/>
  <p:tag name="FILENAME" val="TP_tmp"/>
  <p:tag name="ORIGWIDTH" val="10"/>
  <p:tag name="PICTUREFILESIZE" val="96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u} \cdot \mathbf{v} = x_1 x_2 + y_1 y_2 + z_1 z_2  template TPT1  env TPENV1  fore 0  back 16777215  eqnno 7"/>
  <p:tag name="FILENAME" val="TP_tmp"/>
  <p:tag name="ORIGWIDTH" val="116"/>
  <p:tag name="PICTUREFILESIZE" val="946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| \mathbf{u} \| = \sqrt{x_1^2 + y_1^2 + z_1^2} = ( \mathbf{u} \cdot \mathbf{u} )^{\frac{1}{2}}  template TPT1  env TPENV1  fore 0  back 16777215  eqnno 8"/>
  <p:tag name="FILENAME" val="TP_tmp"/>
  <p:tag name="ORIGWIDTH" val="141"/>
  <p:tag name="PICTUREFILESIZE" val="1083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\begin{align*}&#10;\mathbf{u} \cdot \mathbf{v} &amp;= \mathbf{v} \cdot \mathbf{u}\\&#10;\mathbf{u} \cdot (\mathbf{v} + \mathbf{w}) &amp;= \mathbf{u} \cdot \mathbf{v} + \mathbf{u} \cdot \mathbf{w}\\&#10;\mathbf{u} \cdot (c \mathbf{v}) &amp;= c (\mathbf{u} \cdot \mathbf{v})\\&#10;\| \mathbf{u} + \mathbf{v} \|^2 &amp;= \| \mathbf{u} \|^2 + \| \mathbf{v} \|^2 + 2 (\mathbf{u} \cdot \mathbf{v})\\&#10;\| c \mathbf{u} \| &amp;= c \| \mathbf{u} \|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61"/>
  <p:tag name="PICTUREFILESIZE" val="3135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u} \cdot \mathbf{v} = \| \mathbf{u} \| \| \mathbf{v} \| \cos \theta  template TPT1  env TPENV1  fore 0  back 16777215  eqnno 9"/>
  <p:tag name="FILENAME" val="TP_tmp"/>
  <p:tag name="ORIGWIDTH" val="89"/>
  <p:tag name="PICTUREFILESIZE" val="625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u} \cdot \mathbf{v} = 0  template TPT1  env TPENV1  fore 0  back 16777215  eqnno 2"/>
  <p:tag name="FILENAME" val="TP_tmp"/>
  <p:tag name="ORIGWIDTH" val="40"/>
  <p:tag name="PICTUREFILESIZE" val="25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y}  template TPT1  env TPENV1  fore 0  back 16777215  eqnno 6"/>
  <p:tag name="FILENAME" val="TP_tmp"/>
  <p:tag name="ORIGWIDTH" val="9"/>
  <p:tag name="PICTUREFILESIZE" val="96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| \mathbf{u} \| = 1  template TPT1  env TPENV1  fore 0  back 16777215  eqnno 1"/>
  <p:tag name="FILENAME" val="TP_tmp"/>
  <p:tag name="ORIGWIDTH" val="36"/>
  <p:tag name="PICTUREFILESIZE" val="256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u} \cdot \mathbf{v} = \| \mathbf{v} \| \cos \theta  template TPT1  env TPENV1  fore 0  back 16777215  eqnno 2"/>
  <p:tag name="FILENAME" val="TP_tmp"/>
  <p:tag name="ORIGWIDTH" val="73"/>
  <p:tag name="PICTUREFILESIZE" val="516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\begin{align*}&#10;\mathbf{u} \times \mathbf{v} &amp;= (y_1 z_2 - y_2z_1,\ z_1x_2 - z_2x_1,\ x_1y_2 - x_2y_1)\\&#10;&amp;= (y_1 z_2 - y_2z_1) \mathbf{x} + (z_1 x_2 - z_2 x_1)\mathbf{y} + (x_1 y_2 - x_2 y_1)\mathbf{z}\\&#10;&amp;= \begin{vmatrix}&#10;\mathbf{x} &amp; \mathbf{y} &amp; \mathbf{z}\\&#10;x_1 &amp; y_1 &amp; z_1\\&#10;x_2 &amp; y_2 &amp; z_2&#10;\end{vmatrix}&#10;\end{align*}&#10;\end{document}"/>
  <p:tag name="FILENAME" val="TP_tmp"/>
  <p:tag name="FORMAT" val="emf"/>
  <p:tag name="RES" val="1200"/>
  <p:tag name="BLEND" val="0"/>
  <p:tag name="TRANSPARENT" val="0"/>
  <p:tag name="TBUG" val="0"/>
  <p:tag name="ALLOWFS" val="0"/>
  <p:tag name="ORIGWIDTH" val="256"/>
  <p:tag name="PICTUREFILESIZE" val="4360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u} \times \mathbf{v}  template TPT1  env TPENV1  fore 0  back 16777215  eqnno 3"/>
  <p:tag name="FILENAME" val="TP_tmp"/>
  <p:tag name="ORIGWIDTH" val="27"/>
  <p:tag name="PICTUREFILESIZE" val="196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u} \times \mathbf{v}  template TPT1  env TPENV1  fore 0  back 16777215  eqnno 3"/>
  <p:tag name="FILENAME" val="TP_tmp"/>
  <p:tag name="ORIGWIDTH" val="27"/>
  <p:tag name="PICTUREFILESIZE" val="196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| \mathbf{u} \times \mathbf{v} \| = \| \mathbf{u} \| \| \mathbf{v} \| \sin \theta  template TPT1  env TPENV1  fore 0  back 16777215  eqnno 3"/>
  <p:tag name="FILENAME" val="TP_tmp"/>
  <p:tag name="ORIGWIDTH" val="103"/>
  <p:tag name="PICTUREFILESIZE" val="725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u} \times \mathbf{v}  template TPT1  env TPENV1  fore 0  back 16777215  eqnno 3"/>
  <p:tag name="FILENAME" val="TP_tmp"/>
  <p:tag name="ORIGWIDTH" val="27"/>
  <p:tag name="PICTUREFILESIZE" val="196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u} \times \mathbf{v}  template TPT1  env TPENV1  fore 0  back 16777215  eqnno 3"/>
  <p:tag name="FILENAME" val="TP_tmp"/>
  <p:tag name="ORIGWIDTH" val="27"/>
  <p:tag name="PICTUREFILESIZE" val="196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u} \times \mathbf{v}  template TPT1  env TPENV1  fore 0  back 16777215  eqnno 3"/>
  <p:tag name="FILENAME" val="TP_tmp"/>
  <p:tag name="ORIGWIDTH" val="27"/>
  <p:tag name="PICTUREFILESIZE" val="196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u} \times \mathbf{v}  template TPT1  env TPENV1  fore 0  back 16777215  eqnno 3"/>
  <p:tag name="FILENAME" val="TP_tmp"/>
  <p:tag name="ORIGWIDTH" val="27"/>
  <p:tag name="PICTUREFILESIZE" val="196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z}  template TPT1  env TPENV1  fore 0  back 16777215  eqnno 7"/>
  <p:tag name="FILENAME" val="TP_tmp"/>
  <p:tag name="ORIGWIDTH" val="7"/>
  <p:tag name="PICTUREFILESIZE" val="96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*}&#10;\mathbf{u} \times \mathbf{v} &amp;= -\mathbf{v} \times \mathbf{u}\\&#10;\mathbf{u} \times (\mathbf{v} + \mathbf{w}) &amp;= \mathbf{u} \times \mathbf{v} + \mathbf{u} \times \mathbf{w}\\&#10;\mathbf{u} \times (r \mathbf{v}) &amp;= (r \mathbf{u}) \times \mathbf{v} = r (\mathbf{u} \times \mathbf{v})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6"/>
  <p:tag name="PICTUREFILESIZE" val="1975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$$A:(x,y) \mapsto (y, -x)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7"/>
  <p:tag name="PICTUREFILESIZE" val="575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$$A((x,y)) = (y,-x)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4"/>
  <p:tag name="PICTUREFILESIZE" val="494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align*}&#10;B : (x,y) &amp;\mapsto (x+2, y+3)\\&#10;C : (x,y) &amp;\mapsto (x+y, 0)\\&#10;D : (x,y) &amp;\mapsto (1.5x, 3y)\\&#10;E : (x,y) &amp;\mapsto (x, e^x)\\&#10;F : (x,y) &amp;\mapsto C(D((x,y)) = (1.5x + 3y, 0)&#10;\end{align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79"/>
  <p:tag name="PICTUREFILESIZE" val="3311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$$I:(x,y) \mapsto (x, y)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77"/>
  <p:tag name="PICTUREFILESIZE" val="485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$$\mathbb{R}^2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27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$$\mathbb{R}^2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27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$$\mathbb{R}^2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"/>
  <p:tag name="PICTUREFILESIZE" val="127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enumerate}&#10;\item $A(\vect u + \vect v) = A(\vect u) + A(\vect v)$&#10;\item $A(c \vect u) = cA(\vect u)$&#10;\end{enumerat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23"/>
  <p:tag name="PICTUREFILESIZE" val="1294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 \usepackage{amssymb}&#10;\newcommand{\vect}{\mathbf}&#10;\begin{document}&#10;\begin{enumerate}&#10;\item $I(\vect u + \vect v) = \vect u + \vect v = I(\vect u) + I(\vect v)$&#10;\item $I(c \vect u) = c\vect u = cI(\vect u)$&#10;\end{enumerate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4"/>
  <p:tag name="PICTUREFILESIZE" val="1644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1430</Words>
  <Application>Microsoft Office PowerPoint</Application>
  <PresentationFormat>On-screen Show (4:3)</PresentationFormat>
  <Paragraphs>414</Paragraphs>
  <Slides>72</Slides>
  <Notes>72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93" baseType="lpstr">
      <vt:lpstr>Arial</vt:lpstr>
      <vt:lpstr>Calibri</vt:lpstr>
      <vt:lpstr>Angsana New</vt:lpstr>
      <vt:lpstr>Cordia New</vt:lpstr>
      <vt:lpstr>MSBM10</vt:lpstr>
      <vt:lpstr>CMR7</vt:lpstr>
      <vt:lpstr>CMMI10</vt:lpstr>
      <vt:lpstr>CMR10</vt:lpstr>
      <vt:lpstr>CMSY10ORIG</vt:lpstr>
      <vt:lpstr>CMMI7</vt:lpstr>
      <vt:lpstr>CMBX10</vt:lpstr>
      <vt:lpstr>CMEX10</vt:lpstr>
      <vt:lpstr>CMMI5</vt:lpstr>
      <vt:lpstr>CMR5</vt:lpstr>
      <vt:lpstr>CMBX7</vt:lpstr>
      <vt:lpstr>CMSY10</vt:lpstr>
      <vt:lpstr>CMSY7</vt:lpstr>
      <vt:lpstr>Times New Roman</vt:lpstr>
      <vt:lpstr>Symbol</vt:lpstr>
      <vt:lpstr>msam10</vt:lpstr>
      <vt:lpstr>Office Theme</vt:lpstr>
      <vt:lpstr>418341: สภาพแวดล้อมการทำงานคอมพิวเตอร์กราฟิกส์ การบรรยายครั้งที่ 5</vt:lpstr>
      <vt:lpstr>3d Linear algebra</vt:lpstr>
      <vt:lpstr>เวกเตอร์สามมิติ</vt:lpstr>
      <vt:lpstr>เวกเตอร์สามมิติ (ต่อ)</vt:lpstr>
      <vt:lpstr>ปฏิบัติการบนเวกเตอร์สามมิติ</vt:lpstr>
      <vt:lpstr>ปฏิบัติการบนเวกเตอร์สามมิติ (ต่อ)</vt:lpstr>
      <vt:lpstr>ปฏิบัติการบนเวกเตอร์สามมิติ (ต่อ)</vt:lpstr>
      <vt:lpstr>Linear Combination</vt:lpstr>
      <vt:lpstr>Linear Combination (ต่อ)</vt:lpstr>
      <vt:lpstr>Span</vt:lpstr>
      <vt:lpstr>Span (ต่อ)</vt:lpstr>
      <vt:lpstr>Linear Dependence</vt:lpstr>
      <vt:lpstr>Linear Independence</vt:lpstr>
      <vt:lpstr>Linear Independence (ต่อ)</vt:lpstr>
      <vt:lpstr>เส้นตรง</vt:lpstr>
      <vt:lpstr>ระนาบ</vt:lpstr>
      <vt:lpstr>ปริภูมิเวกเตอร์</vt:lpstr>
      <vt:lpstr>Basis</vt:lpstr>
      <vt:lpstr>Basis (ต่อ)</vt:lpstr>
      <vt:lpstr>ผลคูณสเกลาร์</vt:lpstr>
      <vt:lpstr>ผลคูณสเกลาร์ (ต่อ)</vt:lpstr>
      <vt:lpstr>เวกเตอร์หนึ่งหน่วย</vt:lpstr>
      <vt:lpstr>ผลคูณเวกเตอร์</vt:lpstr>
      <vt:lpstr>ผลคูณเวกเตอร์ (ต่อ)</vt:lpstr>
      <vt:lpstr>ผลคูณเวกเตอร์ (ต่อ)</vt:lpstr>
      <vt:lpstr>การแปลง</vt:lpstr>
      <vt:lpstr>การแปลง (Transformations)</vt:lpstr>
      <vt:lpstr>ตัวอย่าง</vt:lpstr>
      <vt:lpstr>ตัวอย่าง</vt:lpstr>
      <vt:lpstr>ตัวอย่าง</vt:lpstr>
      <vt:lpstr>การแปลงในสองมิติ</vt:lpstr>
      <vt:lpstr>ตัวอย่าง</vt:lpstr>
      <vt:lpstr>การแปลงเอกลักษณ์</vt:lpstr>
      <vt:lpstr>การแปลงเชิงเส้น</vt:lpstr>
      <vt:lpstr>ตัวอย่าง</vt:lpstr>
      <vt:lpstr>ข้อสังเกต</vt:lpstr>
      <vt:lpstr>การแปลงเชิงเส้นที่สำคัญ 2 ชนิด</vt:lpstr>
      <vt:lpstr>การย่อขยาย</vt:lpstr>
      <vt:lpstr>ตัวอย่าง</vt:lpstr>
      <vt:lpstr>การหมุน</vt:lpstr>
      <vt:lpstr>ตัวอย่าง</vt:lpstr>
      <vt:lpstr>Linear Transformation และ Basis</vt:lpstr>
      <vt:lpstr>Linear Transformation และ Basis</vt:lpstr>
      <vt:lpstr>การแทนการแปลงเชิงเส้นด้วยเมตริกซ์</vt:lpstr>
      <vt:lpstr>การแทนการแปลงเชิงเส้นด้วยเมตริกซ์</vt:lpstr>
      <vt:lpstr>การแทนการแปลงเชิงเส้นด้วยเมตริกซ์</vt:lpstr>
      <vt:lpstr>การแทนการแปลงเชิงเส้นด้วยเมตริกซ์</vt:lpstr>
      <vt:lpstr>ตัวอย่าง</vt:lpstr>
      <vt:lpstr>ตัวอย่าง</vt:lpstr>
      <vt:lpstr>การเลื่อนแกนขนาน</vt:lpstr>
      <vt:lpstr>ตัวอย่าง</vt:lpstr>
      <vt:lpstr>ตัวอย่าง</vt:lpstr>
      <vt:lpstr>Composition</vt:lpstr>
      <vt:lpstr>ตัวอย่าง</vt:lpstr>
      <vt:lpstr>ข้อสังเกต</vt:lpstr>
      <vt:lpstr>การแปลงแอฟไฟน์</vt:lpstr>
      <vt:lpstr>ตัวอย่าง</vt:lpstr>
      <vt:lpstr>ข้อสังเกต</vt:lpstr>
      <vt:lpstr>ข้อสังเกต</vt:lpstr>
      <vt:lpstr>Homogeneous Coordinates</vt:lpstr>
      <vt:lpstr>การแทนการแปลงแอฟไฟน์ด้วยเมตริกซ์</vt:lpstr>
      <vt:lpstr>การแทนการแปลงแอฟไฟน์ด้วยเมตริกซ์</vt:lpstr>
      <vt:lpstr>การแทนการแปลงแอฟไฟน์ด้วยเมตริกซ์</vt:lpstr>
      <vt:lpstr>การแทนการแปลงแอฟไฟน์ด้วยเมตริกซ์</vt:lpstr>
      <vt:lpstr>การแทนการแปลงแอฟไฟน์ด้วยเมตริกซ์</vt:lpstr>
      <vt:lpstr>การแทนการแปลงแอฟไฟน์ด้วยเมตริกซ์</vt:lpstr>
      <vt:lpstr>ตัวอย่าง</vt:lpstr>
      <vt:lpstr>เมตริกซ์ของการแปลงแอฟไฟน์ที่สำคัญ</vt:lpstr>
      <vt:lpstr>Composition และเมตริกซ์</vt:lpstr>
      <vt:lpstr>การแปลงผันกลับ</vt:lpstr>
      <vt:lpstr>การแปลงผันกลับของการแปลงแอฟไฟน์ที่สำคัญ</vt:lpstr>
      <vt:lpstr>การแปลงผันกลับของการแปลงแอฟไฟน์ที่สำคัญ</vt:lpstr>
    </vt:vector>
  </TitlesOfParts>
  <Company>Kasetsart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418581: การออกแบบคอมพิวเตอร์กราฟิกส์ขั้นสูง การบรรยายครั้งที่ 2</dc:title>
  <dc:creator>Office Of Computer Services</dc:creator>
  <cp:lastModifiedBy>Office Of Computer Services</cp:lastModifiedBy>
  <cp:revision>112</cp:revision>
  <dcterms:created xsi:type="dcterms:W3CDTF">2008-11-14T12:10:28Z</dcterms:created>
  <dcterms:modified xsi:type="dcterms:W3CDTF">2009-06-23T11:43:55Z</dcterms:modified>
</cp:coreProperties>
</file>