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7"/>
  </p:notesMasterIdLst>
  <p:sldIdLst>
    <p:sldId id="328" r:id="rId2"/>
    <p:sldId id="412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75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409" r:id="rId47"/>
    <p:sldId id="410" r:id="rId48"/>
    <p:sldId id="411" r:id="rId49"/>
    <p:sldId id="371" r:id="rId50"/>
    <p:sldId id="372" r:id="rId51"/>
    <p:sldId id="373" r:id="rId52"/>
    <p:sldId id="374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399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07" r:id="rId85"/>
    <p:sldId id="408" r:id="rId86"/>
  </p:sldIdLst>
  <p:sldSz cx="9144000" cy="6858000" type="screen4x3"/>
  <p:notesSz cx="6858000" cy="9144000"/>
  <p:embeddedFontLst>
    <p:embeddedFont>
      <p:font typeface="Calibri" pitchFamily="34" charset="0"/>
      <p:regular r:id="rId88"/>
      <p:bold r:id="rId89"/>
      <p:italic r:id="rId90"/>
      <p:boldItalic r:id="rId91"/>
    </p:embeddedFont>
    <p:embeddedFont>
      <p:font typeface="Angsana New" pitchFamily="18" charset="-34"/>
      <p:regular r:id="rId92"/>
      <p:bold r:id="rId93"/>
      <p:italic r:id="rId94"/>
      <p:boldItalic r:id="rId95"/>
    </p:embeddedFont>
    <p:embeddedFont>
      <p:font typeface="Cordia New" pitchFamily="34" charset="-34"/>
      <p:regular r:id="rId96"/>
      <p:bold r:id="rId97"/>
      <p:italic r:id="rId98"/>
      <p:boldItalic r:id="rId99"/>
    </p:embeddedFont>
    <p:embeddedFont>
      <p:font typeface="MSBM10" pitchFamily="34" charset="0"/>
      <p:regular r:id="rId100"/>
    </p:embeddedFont>
    <p:embeddedFont>
      <p:font typeface="CMR7" pitchFamily="34" charset="0"/>
      <p:regular r:id="rId101"/>
    </p:embeddedFont>
    <p:embeddedFont>
      <p:font typeface="CMMI10" pitchFamily="34" charset="0"/>
      <p:regular r:id="rId102"/>
    </p:embeddedFont>
    <p:embeddedFont>
      <p:font typeface="CMR10" pitchFamily="34" charset="0"/>
      <p:regular r:id="rId103"/>
    </p:embeddedFont>
    <p:embeddedFont>
      <p:font typeface="CMSY10ORIG" pitchFamily="34" charset="0"/>
      <p:regular r:id="rId104"/>
    </p:embeddedFont>
    <p:embeddedFont>
      <p:font typeface="CMMI7" pitchFamily="34" charset="0"/>
      <p:regular r:id="rId105"/>
    </p:embeddedFont>
    <p:embeddedFont>
      <p:font typeface="CMBX10" pitchFamily="34" charset="0"/>
      <p:regular r:id="rId106"/>
    </p:embeddedFont>
    <p:embeddedFont>
      <p:font typeface="CMEX10" pitchFamily="34" charset="0"/>
      <p:regular r:id="rId107"/>
    </p:embeddedFont>
    <p:embeddedFont>
      <p:font typeface="CMMI5" pitchFamily="34" charset="0"/>
      <p:regular r:id="rId108"/>
    </p:embeddedFont>
    <p:embeddedFont>
      <p:font typeface="CMR5" pitchFamily="34" charset="0"/>
      <p:regular r:id="rId109"/>
    </p:embeddedFont>
    <p:embeddedFont>
      <p:font typeface="CMBX7" pitchFamily="34" charset="0"/>
      <p:regular r:id="rId110"/>
    </p:embeddedFont>
    <p:embeddedFont>
      <p:font typeface="CMSY10" pitchFamily="34" charset="0"/>
      <p:regular r:id="rId111"/>
    </p:embeddedFont>
    <p:embeddedFont>
      <p:font typeface="CMSY7" pitchFamily="34" charset="0"/>
      <p:regular r:id="rId112"/>
    </p:embeddedFont>
  </p:embeddedFontLst>
  <p:custDataLst>
    <p:tags r:id="rId1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112" Type="http://schemas.openxmlformats.org/officeDocument/2006/relationships/font" Target="fonts/font25.fntdata"/><Relationship Id="rId16" Type="http://schemas.openxmlformats.org/officeDocument/2006/relationships/slide" Target="slides/slide15.xml"/><Relationship Id="rId107" Type="http://schemas.openxmlformats.org/officeDocument/2006/relationships/font" Target="fonts/font20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102" Type="http://schemas.openxmlformats.org/officeDocument/2006/relationships/font" Target="fonts/font15.fntdata"/><Relationship Id="rId110" Type="http://schemas.openxmlformats.org/officeDocument/2006/relationships/font" Target="fonts/font23.fntdata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3.fntdata"/><Relationship Id="rId105" Type="http://schemas.openxmlformats.org/officeDocument/2006/relationships/font" Target="fonts/font18.fntdata"/><Relationship Id="rId113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6.fntdata"/><Relationship Id="rId108" Type="http://schemas.openxmlformats.org/officeDocument/2006/relationships/font" Target="fonts/font21.fntdata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1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9.fntdata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0.fntdata"/><Relationship Id="rId104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0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63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63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6.wmf"/><Relationship Id="rId4" Type="http://schemas.openxmlformats.org/officeDocument/2006/relationships/image" Target="../media/image59.wmf"/><Relationship Id="rId9" Type="http://schemas.openxmlformats.org/officeDocument/2006/relationships/image" Target="../media/image6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1.wmf"/><Relationship Id="rId1" Type="http://schemas.openxmlformats.org/officeDocument/2006/relationships/image" Target="../media/image67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74.wmf"/><Relationship Id="rId2" Type="http://schemas.openxmlformats.org/officeDocument/2006/relationships/image" Target="../media/image60.wmf"/><Relationship Id="rId1" Type="http://schemas.openxmlformats.org/officeDocument/2006/relationships/image" Target="../media/image5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6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F182-36F1-410C-AC4F-102F5AD64430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4AD1-882C-489B-B5EE-79A628236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44</a:t>
            </a:fld>
            <a:endParaRPr lang="th-T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49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50</a:t>
            </a:fld>
            <a:endParaRPr lang="th-T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246-06DA-471A-BE37-E162B3576EC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49EA-58F0-4583-BB95-113252384E1F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5BEC-3462-43D6-956A-8BDEE99A972B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3.bin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2.bin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6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72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6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74.xml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0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11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การแปลงในสามมิติ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การหมุนรอบแกน </a:t>
            </a:r>
            <a:r>
              <a:rPr lang="en-US" dirty="0" smtClean="0"/>
              <a:t>z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 </a:t>
            </a:r>
            <a:r>
              <a:rPr lang="en-US" dirty="0" smtClean="0"/>
              <a:t>matrix </a:t>
            </a:r>
            <a:r>
              <a:rPr lang="th-TH" dirty="0" smtClean="0"/>
              <a:t>เป็น</a:t>
            </a:r>
            <a:endParaRPr lang="th-TH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457450" y="2286000"/>
          <a:ext cx="4381500" cy="2743200"/>
        </p:xfrm>
        <a:graphic>
          <a:graphicData uri="http://schemas.openxmlformats.org/presentationml/2006/ole">
            <p:oleObj spid="_x0000_s6146" name="Equation" r:id="rId4" imgW="14601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การหมุนรอบแกน </a:t>
            </a:r>
            <a:r>
              <a:rPr lang="en-US" dirty="0" smtClean="0"/>
              <a:t>x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แกน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th-TH" dirty="0" smtClean="0"/>
              <a:t>คือเซตของพิกัดต่างๆ ที่อยู่ในรูป </a:t>
            </a:r>
            <a:r>
              <a:rPr lang="en-US" dirty="0" smtClean="0"/>
              <a:t>(t, 0, 0)</a:t>
            </a:r>
          </a:p>
          <a:p>
            <a:r>
              <a:rPr lang="th-TH" dirty="0" smtClean="0"/>
              <a:t>สามารถระบุได้ด้วยเวกเตอร์ </a:t>
            </a:r>
            <a:r>
              <a:rPr lang="en-US" dirty="0" smtClean="0"/>
              <a:t>(1,0,0)</a:t>
            </a:r>
          </a:p>
          <a:p>
            <a:r>
              <a:rPr lang="th-TH" dirty="0" smtClean="0"/>
              <a:t>สัญลักษณ์</a:t>
            </a:r>
          </a:p>
          <a:p>
            <a:r>
              <a:rPr lang="th-TH" dirty="0" smtClean="0"/>
              <a:t>ส่งพิกัด              ไปยังพิกัด</a:t>
            </a:r>
            <a:endParaRPr lang="th-TH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800" y="2667000"/>
          <a:ext cx="1179512" cy="700088"/>
        </p:xfrm>
        <a:graphic>
          <a:graphicData uri="http://schemas.openxmlformats.org/presentationml/2006/ole">
            <p:oleObj spid="_x0000_s7170" name="Equation" r:id="rId4" imgW="406080" imgH="241200" progId="Equation.3">
              <p:embed/>
            </p:oleObj>
          </a:graphicData>
        </a:graphic>
      </p:graphicFrame>
      <p:graphicFrame>
        <p:nvGraphicFramePr>
          <p:cNvPr id="7" name="วัตถุ 6"/>
          <p:cNvGraphicFramePr>
            <a:graphicFrameLocks noChangeAspect="1"/>
          </p:cNvGraphicFramePr>
          <p:nvPr/>
        </p:nvGraphicFramePr>
        <p:xfrm>
          <a:off x="1905000" y="3352800"/>
          <a:ext cx="742950" cy="2547257"/>
        </p:xfrm>
        <a:graphic>
          <a:graphicData uri="http://schemas.openxmlformats.org/presentationml/2006/ole">
            <p:oleObj spid="_x0000_s7171" name="Equation" r:id="rId5" imgW="266400" imgH="91440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038600" y="3352800"/>
          <a:ext cx="3078162" cy="2547938"/>
        </p:xfrm>
        <a:graphic>
          <a:graphicData uri="http://schemas.openxmlformats.org/presentationml/2006/ole">
            <p:oleObj spid="_x0000_s7172" name="Equation" r:id="rId6" imgW="11048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การหมุนรอบแกน </a:t>
            </a:r>
            <a:r>
              <a:rPr lang="en-US" dirty="0" smtClean="0"/>
              <a:t>x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 </a:t>
            </a:r>
            <a:r>
              <a:rPr lang="en-US" dirty="0" smtClean="0"/>
              <a:t>matrix </a:t>
            </a:r>
            <a:r>
              <a:rPr lang="th-TH" dirty="0" smtClean="0"/>
              <a:t>เป็น</a:t>
            </a:r>
            <a:endParaRPr lang="th-TH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457450" y="2286000"/>
          <a:ext cx="4381500" cy="2743200"/>
        </p:xfrm>
        <a:graphic>
          <a:graphicData uri="http://schemas.openxmlformats.org/presentationml/2006/ole">
            <p:oleObj spid="_x0000_s8194" name="Equation" r:id="rId4" imgW="14601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การหมุนรอบแกน </a:t>
            </a:r>
            <a:r>
              <a:rPr lang="en-US" dirty="0"/>
              <a:t>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แกน </a:t>
            </a:r>
            <a:r>
              <a:rPr lang="en-US" dirty="0" smtClean="0"/>
              <a:t>z </a:t>
            </a:r>
            <a:r>
              <a:rPr lang="th-TH" dirty="0" smtClean="0"/>
              <a:t>คือเซตของพิกัดต่างๆ ที่อยู่ในรูป </a:t>
            </a:r>
            <a:r>
              <a:rPr lang="en-US" dirty="0" smtClean="0"/>
              <a:t>(0, t, </a:t>
            </a:r>
            <a:r>
              <a:rPr lang="en-US" dirty="0"/>
              <a:t>0</a:t>
            </a:r>
            <a:r>
              <a:rPr lang="en-US" dirty="0" smtClean="0"/>
              <a:t>)</a:t>
            </a:r>
          </a:p>
          <a:p>
            <a:r>
              <a:rPr lang="th-TH" dirty="0" smtClean="0"/>
              <a:t>สามารถระบุได้ด้วยเวกเตอร์ </a:t>
            </a:r>
            <a:r>
              <a:rPr lang="en-US" dirty="0" smtClean="0"/>
              <a:t>(0,1,0)</a:t>
            </a:r>
          </a:p>
          <a:p>
            <a:r>
              <a:rPr lang="th-TH" dirty="0" smtClean="0"/>
              <a:t>สัญลักษณ์</a:t>
            </a:r>
          </a:p>
          <a:p>
            <a:r>
              <a:rPr lang="th-TH" dirty="0" smtClean="0"/>
              <a:t>ส่งพิกัด              ไปยังพิกัด </a:t>
            </a:r>
            <a:endParaRPr lang="th-TH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800" y="2667000"/>
          <a:ext cx="1179512" cy="700088"/>
        </p:xfrm>
        <a:graphic>
          <a:graphicData uri="http://schemas.openxmlformats.org/presentationml/2006/ole">
            <p:oleObj spid="_x0000_s9218" name="Equation" r:id="rId4" imgW="406080" imgH="241200" progId="Equation.3">
              <p:embed/>
            </p:oleObj>
          </a:graphicData>
        </a:graphic>
      </p:graphicFrame>
      <p:graphicFrame>
        <p:nvGraphicFramePr>
          <p:cNvPr id="7" name="วัตถุ 6"/>
          <p:cNvGraphicFramePr>
            <a:graphicFrameLocks noChangeAspect="1"/>
          </p:cNvGraphicFramePr>
          <p:nvPr/>
        </p:nvGraphicFramePr>
        <p:xfrm>
          <a:off x="1828800" y="3352800"/>
          <a:ext cx="742950" cy="2547257"/>
        </p:xfrm>
        <a:graphic>
          <a:graphicData uri="http://schemas.openxmlformats.org/presentationml/2006/ole">
            <p:oleObj spid="_x0000_s9219" name="Equation" r:id="rId5" imgW="266400" imgH="91440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886200" y="3352800"/>
          <a:ext cx="3041650" cy="2547938"/>
        </p:xfrm>
        <a:graphic>
          <a:graphicData uri="http://schemas.openxmlformats.org/presentationml/2006/ole">
            <p:oleObj spid="_x0000_s9220" name="Equation" r:id="rId6" imgW="109188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การหมุนรอบแกน </a:t>
            </a:r>
            <a:r>
              <a:rPr lang="en-US" dirty="0"/>
              <a:t>y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 </a:t>
            </a:r>
            <a:r>
              <a:rPr lang="en-US" dirty="0" smtClean="0"/>
              <a:t>matrix </a:t>
            </a:r>
            <a:r>
              <a:rPr lang="th-TH" dirty="0" smtClean="0"/>
              <a:t>เป็น</a:t>
            </a:r>
            <a:endParaRPr lang="th-TH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457450" y="2286000"/>
          <a:ext cx="4381500" cy="2743200"/>
        </p:xfrm>
        <a:graphic>
          <a:graphicData uri="http://schemas.openxmlformats.org/presentationml/2006/ole">
            <p:oleObj spid="_x0000_s10242" name="Equation" r:id="rId4" imgW="14601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การหมุนรอบแกนใดๆ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สัญลักษณ์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matrix </a:t>
            </a:r>
            <a:r>
              <a:rPr lang="th-TH" dirty="0" smtClean="0"/>
              <a:t>เป็น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pPr>
              <a:buNone/>
            </a:pPr>
            <a:r>
              <a:rPr lang="th-TH" dirty="0" smtClean="0"/>
              <a:t>	เมื่อ                            และ </a:t>
            </a:r>
            <a:endParaRPr lang="th-TH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192338" y="1524000"/>
          <a:ext cx="1216025" cy="700088"/>
        </p:xfrm>
        <a:graphic>
          <a:graphicData uri="http://schemas.openxmlformats.org/presentationml/2006/ole">
            <p:oleObj spid="_x0000_s11266" name="Equation" r:id="rId4" imgW="419040" imgH="24120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62000" y="2743200"/>
          <a:ext cx="7780570" cy="2286000"/>
        </p:xfrm>
        <a:graphic>
          <a:graphicData uri="http://schemas.openxmlformats.org/presentationml/2006/ole">
            <p:oleObj spid="_x0000_s11267" name="Equation" r:id="rId5" imgW="3200400" imgH="93960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447800" y="5105400"/>
          <a:ext cx="1768475" cy="515938"/>
        </p:xfrm>
        <a:graphic>
          <a:graphicData uri="http://schemas.openxmlformats.org/presentationml/2006/ole">
            <p:oleObj spid="_x0000_s11268" name="Equation" r:id="rId6" imgW="609480" imgH="17748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5113" y="5105400"/>
          <a:ext cx="1695450" cy="515938"/>
        </p:xfrm>
        <a:graphic>
          <a:graphicData uri="http://schemas.openxmlformats.org/presentationml/2006/ole">
            <p:oleObj spid="_x0000_s11269" name="Equation" r:id="rId7" imgW="5839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 </a:t>
            </a:r>
            <a:r>
              <a:rPr lang="en-US" dirty="0" smtClean="0"/>
              <a:t>affine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th-TH" dirty="0" smtClean="0"/>
              <a:t>การแปลง </a:t>
            </a:r>
            <a:r>
              <a:rPr lang="en-US" dirty="0" smtClean="0"/>
              <a:t>affine </a:t>
            </a:r>
            <a:r>
              <a:rPr lang="th-TH" dirty="0" smtClean="0"/>
              <a:t>คือการแปลงที่สามารถเขียนอยู่ในรูป </a:t>
            </a:r>
            <a:r>
              <a:rPr lang="en-US" dirty="0" smtClean="0"/>
              <a:t>matrix</a:t>
            </a:r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pPr>
              <a:buNone/>
            </a:pPr>
            <a:endParaRPr lang="th-TH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162300" y="2286000"/>
          <a:ext cx="2971800" cy="2743200"/>
        </p:xfrm>
        <a:graphic>
          <a:graphicData uri="http://schemas.openxmlformats.org/presentationml/2006/ole">
            <p:oleObj spid="_x0000_s12290" name="Equation" r:id="rId4" imgW="9903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ระบบพิกัดเป็นตัวกำหนดว่าพิกัดใดแทนจุดใด</a:t>
            </a:r>
          </a:p>
          <a:p>
            <a:r>
              <a:rPr lang="th-TH" dirty="0" smtClean="0"/>
              <a:t>พิกัดและจุด</a:t>
            </a:r>
            <a:r>
              <a:rPr lang="en-US" dirty="0" smtClean="0"/>
              <a:t>?</a:t>
            </a:r>
          </a:p>
          <a:p>
            <a:pPr lvl="1"/>
            <a:r>
              <a:rPr lang="th-TH" dirty="0" smtClean="0"/>
              <a:t>พิกัดคือลำดับของเลขสามตัว</a:t>
            </a:r>
            <a:r>
              <a:rPr lang="en-US" dirty="0" smtClean="0"/>
              <a:t>: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จุดคือจุดที่เราเห็นด้วยตา</a:t>
            </a:r>
          </a:p>
          <a:p>
            <a:r>
              <a:rPr lang="th-TH" dirty="0" smtClean="0"/>
              <a:t>ระบบพิกัดในสามมิติมีส่วนประกอบอยู่สามส่วน</a:t>
            </a:r>
          </a:p>
          <a:p>
            <a:pPr lvl="1"/>
            <a:r>
              <a:rPr lang="th-TH" dirty="0" smtClean="0"/>
              <a:t>จุดออริ</a:t>
            </a:r>
            <a:r>
              <a:rPr lang="th-TH" dirty="0" err="1" smtClean="0"/>
              <a:t>จิน</a:t>
            </a:r>
            <a:r>
              <a:rPr lang="th-TH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: </a:t>
            </a:r>
            <a:r>
              <a:rPr lang="th-TH" dirty="0" smtClean="0"/>
              <a:t>จุดนี้จะแทนด้วยพิกัด </a:t>
            </a:r>
            <a:r>
              <a:rPr lang="en-US" dirty="0" smtClean="0"/>
              <a:t>(0,0,0) </a:t>
            </a:r>
            <a:r>
              <a:rPr lang="th-TH" dirty="0" smtClean="0"/>
              <a:t>ในระบบพิกัด</a:t>
            </a:r>
          </a:p>
          <a:p>
            <a:pPr lvl="1"/>
            <a:r>
              <a:rPr lang="th-TH" dirty="0" smtClean="0"/>
              <a:t>เวกเตอร์สามตัว </a:t>
            </a:r>
            <a:r>
              <a:rPr lang="en-US" b="1" dirty="0" err="1"/>
              <a:t>i</a:t>
            </a:r>
            <a:r>
              <a:rPr lang="en-US" dirty="0" smtClean="0"/>
              <a:t>,</a:t>
            </a:r>
            <a:r>
              <a:rPr lang="en-US" b="1" dirty="0" smtClean="0"/>
              <a:t> j</a:t>
            </a:r>
            <a:r>
              <a:rPr lang="en-US" dirty="0" smtClean="0"/>
              <a:t>, </a:t>
            </a:r>
            <a:r>
              <a:rPr lang="th-TH" dirty="0" smtClean="0"/>
              <a:t>และ</a:t>
            </a:r>
            <a:r>
              <a:rPr lang="en-US" b="1" dirty="0" smtClean="0"/>
              <a:t> k</a:t>
            </a:r>
            <a:r>
              <a:rPr lang="th-TH" b="1" dirty="0" smtClean="0"/>
              <a:t> </a:t>
            </a:r>
            <a:r>
              <a:rPr lang="th-TH" dirty="0" smtClean="0"/>
              <a:t>สำหรับกำหนดทิศทางแกน </a:t>
            </a:r>
            <a:r>
              <a:rPr lang="en-US" dirty="0" smtClean="0"/>
              <a:t>x, y, </a:t>
            </a:r>
            <a:r>
              <a:rPr lang="th-TH" dirty="0" smtClean="0"/>
              <a:t>และ </a:t>
            </a:r>
            <a:r>
              <a:rPr lang="en-US" dirty="0" smtClean="0"/>
              <a:t>z </a:t>
            </a:r>
            <a:r>
              <a:rPr lang="th-TH" dirty="0" smtClean="0"/>
              <a:t>ตามลำดับ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พิกัด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  <a:r>
              <a:rPr lang="th-TH" dirty="0" smtClean="0"/>
              <a:t> ในระบบพิกัดนี้จึงหมายถึงจุด</a:t>
            </a:r>
          </a:p>
          <a:p>
            <a:pPr algn="ctr">
              <a:buNone/>
            </a:pPr>
            <a:r>
              <a:rPr lang="en-US" b="1" dirty="0"/>
              <a:t>o</a:t>
            </a:r>
            <a:r>
              <a:rPr lang="en-US" b="1" dirty="0" smtClean="0"/>
              <a:t> </a:t>
            </a:r>
            <a:r>
              <a:rPr lang="en-US" dirty="0" smtClean="0"/>
              <a:t>+ x</a:t>
            </a:r>
            <a:r>
              <a:rPr lang="en-US" b="1" dirty="0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y</a:t>
            </a:r>
            <a:r>
              <a:rPr lang="en-US" b="1" dirty="0" err="1" smtClean="0"/>
              <a:t>j</a:t>
            </a:r>
            <a:r>
              <a:rPr lang="en-US" dirty="0" smtClean="0"/>
              <a:t> + </a:t>
            </a:r>
            <a:r>
              <a:rPr lang="en-US" dirty="0" err="1" smtClean="0"/>
              <a:t>z</a:t>
            </a:r>
            <a:r>
              <a:rPr lang="en-US" b="1" dirty="0" err="1" smtClean="0"/>
              <a:t>k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	</a:t>
            </a:r>
            <a:r>
              <a:rPr lang="th-TH" dirty="0" smtClean="0"/>
              <a:t>กล่าวคือมันคือจุดที่อยู่ห่างจากจุด </a:t>
            </a:r>
            <a:r>
              <a:rPr lang="en-US" b="1" dirty="0" smtClean="0"/>
              <a:t>o</a:t>
            </a:r>
            <a:r>
              <a:rPr lang="th-TH" b="1" dirty="0"/>
              <a:t/>
            </a:r>
            <a:br>
              <a:rPr lang="th-TH" b="1" dirty="0"/>
            </a:br>
            <a:r>
              <a:rPr lang="th-TH" dirty="0" smtClean="0"/>
              <a:t>ไปตามแนวเวกเตอร์ </a:t>
            </a:r>
            <a:r>
              <a:rPr lang="en-US" b="1" dirty="0" err="1" smtClean="0"/>
              <a:t>i</a:t>
            </a:r>
            <a:r>
              <a:rPr lang="th-TH" dirty="0" smtClean="0"/>
              <a:t> เป็นระยะ </a:t>
            </a:r>
            <a:r>
              <a:rPr lang="en-US" dirty="0" smtClean="0"/>
              <a:t>x </a:t>
            </a:r>
            <a:r>
              <a:rPr lang="th-TH" dirty="0" smtClean="0"/>
              <a:t>เท่าของความยาวเวกเตอร์ </a:t>
            </a:r>
            <a:r>
              <a:rPr lang="en-US" b="1" dirty="0" smtClean="0"/>
              <a:t>I</a:t>
            </a:r>
            <a:endParaRPr lang="th-TH" b="1" dirty="0" smtClean="0"/>
          </a:p>
          <a:p>
            <a:pPr>
              <a:buNone/>
            </a:pPr>
            <a:r>
              <a:rPr lang="th-TH" dirty="0" smtClean="0"/>
              <a:t>	ไปตามแนวเวกเตอร์ </a:t>
            </a:r>
            <a:r>
              <a:rPr lang="en-US" b="1" dirty="0" err="1"/>
              <a:t>j</a:t>
            </a:r>
            <a:r>
              <a:rPr lang="th-TH" dirty="0" smtClean="0"/>
              <a:t> เป็นระยะ </a:t>
            </a:r>
            <a:r>
              <a:rPr lang="en-US" dirty="0"/>
              <a:t>y</a:t>
            </a:r>
            <a:r>
              <a:rPr lang="en-US" dirty="0" smtClean="0"/>
              <a:t> </a:t>
            </a:r>
            <a:r>
              <a:rPr lang="th-TH" dirty="0" smtClean="0"/>
              <a:t>เท่าของความยาวเวกเตอร์ </a:t>
            </a:r>
            <a:r>
              <a:rPr lang="en-US" b="1" dirty="0" smtClean="0"/>
              <a:t>j</a:t>
            </a:r>
            <a:endParaRPr lang="th-TH" b="1" dirty="0" smtClean="0"/>
          </a:p>
          <a:p>
            <a:pPr>
              <a:buNone/>
            </a:pPr>
            <a:r>
              <a:rPr lang="th-TH" b="1" dirty="0"/>
              <a:t>	</a:t>
            </a:r>
            <a:r>
              <a:rPr lang="th-TH" dirty="0" smtClean="0"/>
              <a:t>ไปตามแนวเวกเตอร์ </a:t>
            </a:r>
            <a:r>
              <a:rPr lang="en-US" b="1" dirty="0"/>
              <a:t>k</a:t>
            </a:r>
            <a:r>
              <a:rPr lang="th-TH" dirty="0" smtClean="0"/>
              <a:t> เป็นระยะ</a:t>
            </a:r>
            <a:r>
              <a:rPr lang="en-US" dirty="0" smtClean="0"/>
              <a:t> z </a:t>
            </a:r>
            <a:r>
              <a:rPr lang="th-TH" dirty="0" smtClean="0"/>
              <a:t>เท่าของความยาวเวกเตอร์ </a:t>
            </a:r>
            <a:r>
              <a:rPr lang="en-US" b="1" dirty="0" smtClean="0"/>
              <a:t>k</a:t>
            </a:r>
            <a:endParaRPr lang="th-TH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เขียนได้อีกแบบหนึ่งว่าพิกัด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th-TH" dirty="0" smtClean="0"/>
              <a:t>หมายถึงจุด</a:t>
            </a:r>
            <a:endParaRPr lang="th-TH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067050" y="2286000"/>
          <a:ext cx="3162300" cy="2743200"/>
        </p:xfrm>
        <a:graphic>
          <a:graphicData uri="http://schemas.openxmlformats.org/presentationml/2006/ole">
            <p:oleObj spid="_x0000_s13314" name="Equation" r:id="rId4" imgW="105408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418341</a:t>
            </a:r>
            <a:r>
              <a:rPr lang="en-US" dirty="0" smtClean="0"/>
              <a:t>: </a:t>
            </a:r>
            <a:r>
              <a:rPr lang="th-TH" dirty="0" smtClean="0"/>
              <a:t>สภาพแวดล้อมการทำงานคอมพิวเตอร์กราฟิกส์</a:t>
            </a:r>
            <a:br>
              <a:rPr lang="th-TH" dirty="0" smtClean="0"/>
            </a:br>
            <a:r>
              <a:rPr lang="th-TH" dirty="0" smtClean="0"/>
              <a:t>การบรรยายครั้งที่ </a:t>
            </a:r>
            <a:r>
              <a:rPr lang="en-US" smtClean="0"/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ประมุข ขันเงิน</a:t>
            </a:r>
            <a:endParaRPr lang="en-US" dirty="0" smtClean="0"/>
          </a:p>
          <a:p>
            <a:r>
              <a:rPr lang="en-US" dirty="0" smtClean="0"/>
              <a:t>pramook@gmail.com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BX7"/>
              </a:rPr>
              <a:t>A</a:t>
            </a:r>
            <a:r>
              <a:rPr lang="en-US" smtClean="0">
                <a:latin typeface="CMSY10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พิจารณาการแปลง </a:t>
            </a:r>
            <a:r>
              <a:rPr lang="en-US" dirty="0" smtClean="0"/>
              <a:t>affine</a:t>
            </a:r>
            <a:endParaRPr lang="th-TH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667000" y="2286000"/>
          <a:ext cx="3886200" cy="2743200"/>
        </p:xfrm>
        <a:graphic>
          <a:graphicData uri="http://schemas.openxmlformats.org/presentationml/2006/ole">
            <p:oleObj spid="_x0000_s14338" name="Equation" r:id="rId4" imgW="129528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มันส่งพิกัด              ไปยังพิกัด </a:t>
            </a:r>
            <a:endParaRPr lang="th-TH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209800" y="1600200"/>
          <a:ext cx="742950" cy="2547938"/>
        </p:xfrm>
        <a:graphic>
          <a:graphicData uri="http://schemas.openxmlformats.org/presentationml/2006/ole">
            <p:oleObj spid="_x0000_s15362" name="Equation" r:id="rId4" imgW="266400" imgH="91440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43400" y="1600200"/>
          <a:ext cx="3113088" cy="2547938"/>
        </p:xfrm>
        <a:graphic>
          <a:graphicData uri="http://schemas.openxmlformats.org/presentationml/2006/ole">
            <p:oleObj spid="_x0000_s15363" name="Equation" r:id="rId5" imgW="11174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พูดได้อีกอย่างหนึ่งคือ </a:t>
            </a:r>
            <a:r>
              <a:rPr lang="en-US" dirty="0" smtClean="0"/>
              <a:t>M </a:t>
            </a:r>
            <a:r>
              <a:rPr lang="th-TH" dirty="0" smtClean="0"/>
              <a:t>ส่งจุด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pPr>
              <a:buNone/>
            </a:pPr>
            <a:r>
              <a:rPr lang="en-US" dirty="0"/>
              <a:t>	</a:t>
            </a:r>
            <a:r>
              <a:rPr lang="th-TH" dirty="0" smtClean="0"/>
              <a:t>ไปยังจุด</a:t>
            </a:r>
            <a:endParaRPr lang="th-TH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581400" y="2286000"/>
          <a:ext cx="1756834" cy="1524000"/>
        </p:xfrm>
        <a:graphic>
          <a:graphicData uri="http://schemas.openxmlformats.org/presentationml/2006/ole">
            <p:oleObj spid="_x0000_s16386" name="Equation" r:id="rId4" imgW="1054080" imgH="91440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143000" y="4724400"/>
          <a:ext cx="6688138" cy="1524000"/>
        </p:xfrm>
        <a:graphic>
          <a:graphicData uri="http://schemas.openxmlformats.org/presentationml/2006/ole">
            <p:oleObj spid="_x0000_s16387" name="Equation" r:id="rId5" imgW="401292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แต่เราอาจมองได้อีกว่า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pPr>
              <a:buNone/>
            </a:pPr>
            <a:r>
              <a:rPr lang="th-TH" dirty="0" smtClean="0"/>
              <a:t>	มีค่าเท่ากับ</a:t>
            </a:r>
            <a:endParaRPr lang="th-TH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043238" y="2133600"/>
          <a:ext cx="3344862" cy="1524000"/>
        </p:xfrm>
        <a:graphic>
          <a:graphicData uri="http://schemas.openxmlformats.org/presentationml/2006/ole">
            <p:oleObj spid="_x0000_s17410" name="Equation" r:id="rId4" imgW="2006280" imgH="9144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143000" y="4572000"/>
          <a:ext cx="7010400" cy="1752600"/>
        </p:xfrm>
        <a:graphic>
          <a:graphicData uri="http://schemas.openxmlformats.org/presentationml/2006/ole">
            <p:oleObj spid="_x0000_s17411" name="Equation" r:id="rId5" imgW="36576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ดังนั้นการแปลง </a:t>
            </a:r>
            <a:r>
              <a:rPr lang="en-US" dirty="0" smtClean="0"/>
              <a:t>M </a:t>
            </a:r>
            <a:r>
              <a:rPr lang="th-TH" dirty="0" smtClean="0"/>
              <a:t>จึงสามารถมองได้ว่าเป็นการเปลี่ยนระบบพิกัด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th-TH" dirty="0" smtClean="0"/>
              <a:t>จากระบบพิกัดที่</a:t>
            </a:r>
          </a:p>
          <a:p>
            <a:pPr lvl="1"/>
            <a:r>
              <a:rPr lang="th-TH" dirty="0" smtClean="0"/>
              <a:t>มี </a:t>
            </a:r>
            <a:r>
              <a:rPr lang="en-US" b="1" dirty="0" smtClean="0"/>
              <a:t>o </a:t>
            </a:r>
            <a:r>
              <a:rPr lang="th-TH" dirty="0" smtClean="0"/>
              <a:t>เป็นจุดออริ</a:t>
            </a:r>
            <a:r>
              <a:rPr lang="th-TH" dirty="0" err="1" smtClean="0"/>
              <a:t>จิน</a:t>
            </a:r>
            <a:endParaRPr lang="th-TH" dirty="0"/>
          </a:p>
          <a:p>
            <a:pPr lvl="1"/>
            <a:r>
              <a:rPr lang="th-TH" dirty="0" smtClean="0"/>
              <a:t>มี</a:t>
            </a:r>
            <a:r>
              <a:rPr lang="th-TH" b="1" dirty="0" smtClean="0"/>
              <a:t> </a:t>
            </a:r>
            <a:r>
              <a:rPr lang="en-US" b="1" dirty="0" smtClean="0"/>
              <a:t>i </a:t>
            </a:r>
            <a:r>
              <a:rPr lang="th-TH" dirty="0" smtClean="0"/>
              <a:t>เป็นตัวกำหนดทิศทางแกน </a:t>
            </a:r>
            <a:r>
              <a:rPr lang="en-US" dirty="0" smtClean="0"/>
              <a:t>x</a:t>
            </a:r>
            <a:endParaRPr lang="th-TH" dirty="0" smtClean="0"/>
          </a:p>
          <a:p>
            <a:pPr lvl="1"/>
            <a:r>
              <a:rPr lang="th-TH" dirty="0" smtClean="0"/>
              <a:t>มี</a:t>
            </a:r>
            <a:r>
              <a:rPr lang="th-TH" b="1" dirty="0" smtClean="0"/>
              <a:t> </a:t>
            </a:r>
            <a:r>
              <a:rPr lang="en-US" b="1" dirty="0"/>
              <a:t>j</a:t>
            </a:r>
            <a:r>
              <a:rPr lang="en-US" b="1" dirty="0" smtClean="0"/>
              <a:t> </a:t>
            </a:r>
            <a:r>
              <a:rPr lang="th-TH" dirty="0" smtClean="0"/>
              <a:t>เป็นตัวกำหนดทิศทางแกน </a:t>
            </a:r>
            <a:r>
              <a:rPr lang="en-US" dirty="0"/>
              <a:t>y</a:t>
            </a:r>
            <a:endParaRPr lang="th-TH" dirty="0" smtClean="0"/>
          </a:p>
          <a:p>
            <a:pPr lvl="1"/>
            <a:r>
              <a:rPr lang="th-TH" dirty="0" smtClean="0"/>
              <a:t>มี</a:t>
            </a:r>
            <a:r>
              <a:rPr lang="th-TH" b="1" dirty="0" smtClean="0"/>
              <a:t> </a:t>
            </a:r>
            <a:r>
              <a:rPr lang="en-US" b="1" dirty="0"/>
              <a:t>k</a:t>
            </a:r>
            <a:r>
              <a:rPr lang="en-US" b="1" dirty="0" smtClean="0"/>
              <a:t> </a:t>
            </a:r>
            <a:r>
              <a:rPr lang="th-TH" dirty="0" smtClean="0"/>
              <a:t>เป็นตัวกำหนดทิศทางแกน </a:t>
            </a:r>
            <a:r>
              <a:rPr lang="en-US" dirty="0" smtClean="0"/>
              <a:t>z</a:t>
            </a:r>
          </a:p>
          <a:p>
            <a:pPr lvl="1">
              <a:buNone/>
            </a:pPr>
            <a:r>
              <a:rPr lang="th-TH" dirty="0" smtClean="0"/>
              <a:t>เป็นระบบพิกัดที่</a:t>
            </a:r>
          </a:p>
          <a:p>
            <a:pPr lvl="1"/>
            <a:r>
              <a:rPr lang="th-TH" dirty="0" smtClean="0"/>
              <a:t>มี </a:t>
            </a:r>
            <a:r>
              <a:rPr lang="en-US" b="1" dirty="0" err="1" smtClean="0"/>
              <a:t>o</a:t>
            </a:r>
            <a:r>
              <a:rPr lang="en-US" dirty="0" err="1" smtClean="0"/>
              <a:t>+l</a:t>
            </a:r>
            <a:r>
              <a:rPr lang="en-US" b="1" dirty="0" err="1" smtClean="0"/>
              <a:t>i</a:t>
            </a:r>
            <a:r>
              <a:rPr lang="en-US" dirty="0" err="1" smtClean="0"/>
              <a:t>+m</a:t>
            </a:r>
            <a:r>
              <a:rPr lang="en-US" b="1" dirty="0" err="1" smtClean="0"/>
              <a:t>j</a:t>
            </a:r>
            <a:r>
              <a:rPr lang="en-US" dirty="0" err="1" smtClean="0"/>
              <a:t>+n</a:t>
            </a:r>
            <a:r>
              <a:rPr lang="en-US" b="1" dirty="0" err="1" smtClean="0"/>
              <a:t>k</a:t>
            </a:r>
            <a:r>
              <a:rPr lang="en-US" dirty="0" smtClean="0"/>
              <a:t> </a:t>
            </a:r>
            <a:r>
              <a:rPr lang="th-TH" dirty="0" smtClean="0"/>
              <a:t>เป็นจุดออริ</a:t>
            </a:r>
            <a:r>
              <a:rPr lang="th-TH" dirty="0" err="1" smtClean="0"/>
              <a:t>จิน</a:t>
            </a:r>
            <a:endParaRPr lang="th-TH" dirty="0" smtClean="0"/>
          </a:p>
          <a:p>
            <a:pPr lvl="1"/>
            <a:r>
              <a:rPr lang="th-TH" dirty="0" smtClean="0"/>
              <a:t>มี </a:t>
            </a:r>
            <a:r>
              <a:rPr lang="en-US" dirty="0" err="1" smtClean="0"/>
              <a:t>a</a:t>
            </a:r>
            <a:r>
              <a:rPr lang="en-US" b="1" dirty="0" err="1" smtClean="0"/>
              <a:t>i</a:t>
            </a:r>
            <a:r>
              <a:rPr lang="en-US" dirty="0" err="1" smtClean="0"/>
              <a:t>+b</a:t>
            </a:r>
            <a:r>
              <a:rPr lang="en-US" b="1" dirty="0" err="1" smtClean="0"/>
              <a:t>j</a:t>
            </a:r>
            <a:r>
              <a:rPr lang="en-US" dirty="0" err="1" smtClean="0"/>
              <a:t>+c</a:t>
            </a:r>
            <a:r>
              <a:rPr lang="en-US" b="1" dirty="0" err="1" smtClean="0"/>
              <a:t>k</a:t>
            </a:r>
            <a:r>
              <a:rPr lang="en-US" dirty="0" smtClean="0"/>
              <a:t> </a:t>
            </a:r>
            <a:r>
              <a:rPr lang="th-TH" dirty="0" smtClean="0"/>
              <a:t>เป็นตัวกำหนดทิศทางแกน </a:t>
            </a:r>
            <a:r>
              <a:rPr lang="en-US" dirty="0" smtClean="0"/>
              <a:t>x</a:t>
            </a:r>
          </a:p>
          <a:p>
            <a:pPr lvl="1"/>
            <a:r>
              <a:rPr lang="th-TH" dirty="0" smtClean="0"/>
              <a:t>มี </a:t>
            </a:r>
            <a:r>
              <a:rPr lang="en-US" dirty="0" err="1" smtClean="0"/>
              <a:t>d</a:t>
            </a:r>
            <a:r>
              <a:rPr lang="en-US" b="1" dirty="0" err="1" smtClean="0"/>
              <a:t>i</a:t>
            </a:r>
            <a:r>
              <a:rPr lang="en-US" dirty="0" err="1" smtClean="0"/>
              <a:t>+e</a:t>
            </a:r>
            <a:r>
              <a:rPr lang="en-US" b="1" dirty="0" err="1" smtClean="0"/>
              <a:t>j</a:t>
            </a:r>
            <a:r>
              <a:rPr lang="en-US" dirty="0" err="1" smtClean="0"/>
              <a:t>+f</a:t>
            </a:r>
            <a:r>
              <a:rPr lang="en-US" b="1" dirty="0" err="1" smtClean="0"/>
              <a:t>k</a:t>
            </a:r>
            <a:r>
              <a:rPr lang="en-US" dirty="0" smtClean="0"/>
              <a:t> </a:t>
            </a:r>
            <a:r>
              <a:rPr lang="th-TH" dirty="0" smtClean="0"/>
              <a:t>เป็นตัวกำหนดทิศทางแกน </a:t>
            </a:r>
            <a:r>
              <a:rPr lang="en-US" dirty="0" smtClean="0"/>
              <a:t>y</a:t>
            </a:r>
          </a:p>
          <a:p>
            <a:pPr lvl="1"/>
            <a:r>
              <a:rPr lang="th-TH" dirty="0" smtClean="0"/>
              <a:t>มี </a:t>
            </a:r>
            <a:r>
              <a:rPr lang="en-US" dirty="0" err="1" smtClean="0"/>
              <a:t>i</a:t>
            </a:r>
            <a:r>
              <a:rPr lang="en-US" b="1" dirty="0" err="1" smtClean="0"/>
              <a:t>i</a:t>
            </a:r>
            <a:r>
              <a:rPr lang="en-US" dirty="0" err="1" smtClean="0"/>
              <a:t>+j</a:t>
            </a:r>
            <a:r>
              <a:rPr lang="en-US" b="1" dirty="0" err="1" smtClean="0"/>
              <a:t>j</a:t>
            </a:r>
            <a:r>
              <a:rPr lang="en-US" dirty="0" err="1" smtClean="0"/>
              <a:t>+k</a:t>
            </a:r>
            <a:r>
              <a:rPr lang="en-US" b="1" dirty="0" err="1" smtClean="0"/>
              <a:t>k</a:t>
            </a:r>
            <a:r>
              <a:rPr lang="en-US" dirty="0" smtClean="0"/>
              <a:t> </a:t>
            </a:r>
            <a:r>
              <a:rPr lang="th-TH" dirty="0" smtClean="0"/>
              <a:t>เป็นตัวกำหนดทิศทางแกน </a:t>
            </a:r>
            <a:r>
              <a:rPr lang="en-US" dirty="0" smtClean="0"/>
              <a:t>z</a:t>
            </a:r>
            <a:endParaRPr lang="th-TH" dirty="0" smtClean="0"/>
          </a:p>
          <a:p>
            <a:pPr lvl="1"/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หรือกล่าวได้อีกอย่างหนึ่งคือ</a:t>
            </a:r>
          </a:p>
          <a:p>
            <a:pPr lvl="1"/>
            <a:r>
              <a:rPr lang="th-TH" dirty="0" smtClean="0"/>
              <a:t>จุดออ</a:t>
            </a:r>
            <a:r>
              <a:rPr lang="th-TH" dirty="0" err="1" smtClean="0"/>
              <a:t>ริจิน</a:t>
            </a:r>
            <a:r>
              <a:rPr lang="th-TH" dirty="0" smtClean="0"/>
              <a:t>ใหม่คือจุดที่มีพิกัด </a:t>
            </a:r>
            <a:r>
              <a:rPr lang="en-US" dirty="0" smtClean="0"/>
              <a:t>(</a:t>
            </a:r>
            <a:r>
              <a:rPr lang="en-US" dirty="0" err="1" smtClean="0"/>
              <a:t>l,m,n</a:t>
            </a:r>
            <a:r>
              <a:rPr lang="en-US" dirty="0" smtClean="0"/>
              <a:t>) </a:t>
            </a:r>
            <a:r>
              <a:rPr lang="th-TH" dirty="0" smtClean="0"/>
              <a:t>ในระบบพิกัดเดิม</a:t>
            </a:r>
          </a:p>
          <a:p>
            <a:pPr lvl="1"/>
            <a:r>
              <a:rPr lang="th-TH" dirty="0" smtClean="0"/>
              <a:t>เวกเตอร์แกน </a:t>
            </a:r>
            <a:r>
              <a:rPr lang="en-US" dirty="0" smtClean="0"/>
              <a:t>x </a:t>
            </a:r>
            <a:r>
              <a:rPr lang="th-TH" dirty="0" smtClean="0"/>
              <a:t>ใหม่ คือเวกเตอร์ </a:t>
            </a:r>
            <a:r>
              <a:rPr lang="en-US" dirty="0" smtClean="0"/>
              <a:t>(</a:t>
            </a:r>
            <a:r>
              <a:rPr lang="en-US" dirty="0" err="1" smtClean="0"/>
              <a:t>a,b,c</a:t>
            </a:r>
            <a:r>
              <a:rPr lang="en-US" dirty="0" smtClean="0"/>
              <a:t>) </a:t>
            </a:r>
            <a:r>
              <a:rPr lang="th-TH" dirty="0" smtClean="0"/>
              <a:t>ในระบบพิกัดเดิม</a:t>
            </a:r>
          </a:p>
          <a:p>
            <a:pPr lvl="1"/>
            <a:r>
              <a:rPr lang="th-TH" dirty="0" smtClean="0"/>
              <a:t>เวกเตอร์แกน </a:t>
            </a:r>
            <a:r>
              <a:rPr lang="en-US" dirty="0" smtClean="0"/>
              <a:t>y </a:t>
            </a:r>
            <a:r>
              <a:rPr lang="th-TH" dirty="0" smtClean="0"/>
              <a:t>ใหม่ คือเวกเตอร์ </a:t>
            </a:r>
            <a:r>
              <a:rPr lang="en-US" dirty="0" smtClean="0"/>
              <a:t>(</a:t>
            </a:r>
            <a:r>
              <a:rPr lang="en-US" dirty="0" err="1" smtClean="0"/>
              <a:t>d,e,f</a:t>
            </a:r>
            <a:r>
              <a:rPr lang="en-US" dirty="0" smtClean="0"/>
              <a:t>) </a:t>
            </a:r>
            <a:r>
              <a:rPr lang="th-TH" dirty="0" smtClean="0"/>
              <a:t>ในระบบพิกัดเดิม</a:t>
            </a:r>
          </a:p>
          <a:p>
            <a:pPr lvl="1"/>
            <a:r>
              <a:rPr lang="th-TH" dirty="0" smtClean="0"/>
              <a:t>เวกเตอร์แกน </a:t>
            </a:r>
            <a:r>
              <a:rPr lang="en-US" dirty="0" smtClean="0"/>
              <a:t>z </a:t>
            </a:r>
            <a:r>
              <a:rPr lang="th-TH" dirty="0" smtClean="0"/>
              <a:t>ใหม่ คือเวกเตอร์ </a:t>
            </a: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,j,k</a:t>
            </a:r>
            <a:r>
              <a:rPr lang="en-US" dirty="0" smtClean="0"/>
              <a:t>) </a:t>
            </a:r>
            <a:r>
              <a:rPr lang="th-TH" dirty="0" smtClean="0"/>
              <a:t>ในระบบพิกัดเดิม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43200" y="1600200"/>
          <a:ext cx="3924300" cy="3622431"/>
        </p:xfrm>
        <a:graphic>
          <a:graphicData uri="http://schemas.openxmlformats.org/presentationml/2006/ole">
            <p:oleObj spid="_x0000_s18434" name="Equation" r:id="rId4" imgW="990360" imgH="914400" progId="Equation.3">
              <p:embed/>
            </p:oleObj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971800" y="1752600"/>
            <a:ext cx="533400" cy="2514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276600" y="5181600"/>
            <a:ext cx="2917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แกน </a:t>
            </a:r>
            <a:r>
              <a:rPr lang="en-US" sz="6000" b="1" dirty="0" smtClean="0">
                <a:solidFill>
                  <a:srgbClr val="FF0000"/>
                </a:solidFill>
              </a:rPr>
              <a:t>x </a:t>
            </a:r>
            <a:r>
              <a:rPr lang="th-TH" sz="6000" b="1" dirty="0" smtClean="0">
                <a:solidFill>
                  <a:srgbClr val="FF0000"/>
                </a:solidFill>
              </a:rPr>
              <a:t>ใหม่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43200" y="1600200"/>
          <a:ext cx="3924300" cy="3622431"/>
        </p:xfrm>
        <a:graphic>
          <a:graphicData uri="http://schemas.openxmlformats.org/presentationml/2006/ole">
            <p:oleObj spid="_x0000_s19458" name="Equation" r:id="rId4" imgW="990360" imgH="914400" progId="Equation.3">
              <p:embed/>
            </p:oleObj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886200" y="1752600"/>
            <a:ext cx="533400" cy="2514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276600" y="5181600"/>
            <a:ext cx="292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แกน </a:t>
            </a:r>
            <a:r>
              <a:rPr lang="en-US" sz="6000" b="1" dirty="0">
                <a:solidFill>
                  <a:srgbClr val="FF0000"/>
                </a:solidFill>
              </a:rPr>
              <a:t>y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th-TH" sz="6000" b="1" dirty="0" smtClean="0">
                <a:solidFill>
                  <a:srgbClr val="FF0000"/>
                </a:solidFill>
              </a:rPr>
              <a:t>ใหม่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43200" y="1600200"/>
          <a:ext cx="3924300" cy="3622431"/>
        </p:xfrm>
        <a:graphic>
          <a:graphicData uri="http://schemas.openxmlformats.org/presentationml/2006/ole">
            <p:oleObj spid="_x0000_s20482" name="Equation" r:id="rId4" imgW="990360" imgH="914400" progId="Equation.3">
              <p:embed/>
            </p:oleObj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4800600" y="1752600"/>
            <a:ext cx="533400" cy="2514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276600" y="5181600"/>
            <a:ext cx="2869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แกน </a:t>
            </a:r>
            <a:r>
              <a:rPr lang="en-US" sz="6000" b="1" dirty="0" smtClean="0">
                <a:solidFill>
                  <a:srgbClr val="FF0000"/>
                </a:solidFill>
              </a:rPr>
              <a:t>z </a:t>
            </a:r>
            <a:r>
              <a:rPr lang="th-TH" sz="6000" b="1" dirty="0" smtClean="0">
                <a:solidFill>
                  <a:srgbClr val="FF0000"/>
                </a:solidFill>
              </a:rPr>
              <a:t>ใหม่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ระบบพิกัดกับการแปลง (ต่อ)</a:t>
            </a:r>
            <a:endParaRPr lang="th-TH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43200" y="1600200"/>
          <a:ext cx="3924300" cy="3622431"/>
        </p:xfrm>
        <a:graphic>
          <a:graphicData uri="http://schemas.openxmlformats.org/presentationml/2006/ole">
            <p:oleObj spid="_x0000_s21506" name="Equation" r:id="rId4" imgW="990360" imgH="914400" progId="Equation.3">
              <p:embed/>
            </p:oleObj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791200" y="1752600"/>
            <a:ext cx="533400" cy="2514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667000" y="5105400"/>
            <a:ext cx="4033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จุด </a:t>
            </a:r>
            <a:r>
              <a:rPr lang="en-US" sz="6000" b="1" dirty="0" smtClean="0">
                <a:solidFill>
                  <a:srgbClr val="FF0000"/>
                </a:solidFill>
              </a:rPr>
              <a:t>origin </a:t>
            </a:r>
            <a:r>
              <a:rPr lang="th-TH" sz="6000" b="1" dirty="0" smtClean="0">
                <a:solidFill>
                  <a:srgbClr val="FF0000"/>
                </a:solidFill>
              </a:rPr>
              <a:t>ใหม่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ในปริภูมิสามมิติ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พิกัดในสามมิติแทนด้วยลำดับ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z</a:t>
            </a:r>
            <a:r>
              <a:rPr lang="en-US" dirty="0" smtClean="0">
                <a:latin typeface="cmr10"/>
              </a:rPr>
              <a:t>)</a:t>
            </a:r>
          </a:p>
          <a:p>
            <a:r>
              <a:rPr lang="th-TH" dirty="0" smtClean="0"/>
              <a:t>หรือด้วย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z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ถ้าอยู่ในรูป </a:t>
            </a:r>
            <a:r>
              <a:rPr lang="en-US" dirty="0" smtClean="0"/>
              <a:t>homogeneous coordinate </a:t>
            </a:r>
            <a:endParaRPr lang="th-TH" dirty="0" smtClean="0"/>
          </a:p>
          <a:p>
            <a:r>
              <a:rPr lang="en-US" dirty="0"/>
              <a:t>h</a:t>
            </a:r>
            <a:r>
              <a:rPr lang="en-US" dirty="0" smtClean="0"/>
              <a:t>omogeneous coordinate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z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)</a:t>
            </a:r>
            <a:r>
              <a:rPr lang="th-TH" dirty="0" smtClean="0"/>
              <a:t> หมายถึงพิกัด </a:t>
            </a:r>
            <a:r>
              <a:rPr lang="en-US" dirty="0" smtClean="0">
                <a:latin typeface="cmr10"/>
              </a:rPr>
              <a:t>(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>
                <a:latin typeface="cmr10"/>
              </a:rPr>
              <a:t>/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, </a:t>
            </a:r>
            <a:r>
              <a:rPr lang="en-US" dirty="0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/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, </a:t>
            </a:r>
            <a:r>
              <a:rPr lang="en-US" dirty="0" smtClean="0">
                <a:latin typeface="cmmi10"/>
              </a:rPr>
              <a:t>z</a:t>
            </a:r>
            <a:r>
              <a:rPr lang="en-US" dirty="0" smtClean="0">
                <a:latin typeface="cmr10"/>
              </a:rPr>
              <a:t>/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ในปริภูมิสามมิติ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Homogeneous Coordinate </a:t>
            </a:r>
            <a:r>
              <a:rPr lang="th-TH" dirty="0" smtClean="0"/>
              <a:t>กับเวกเตอร์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Homogeneous </a:t>
            </a:r>
            <a:r>
              <a:rPr lang="en-US" dirty="0" err="1" smtClean="0"/>
              <a:t>coodinate</a:t>
            </a:r>
            <a:r>
              <a:rPr lang="en-US" dirty="0" smtClean="0"/>
              <a:t> </a:t>
            </a:r>
            <a:r>
              <a:rPr lang="th-TH" dirty="0" smtClean="0"/>
              <a:t>สามารถใช้แทนได้ทั้ง</a:t>
            </a:r>
            <a:r>
              <a:rPr lang="th-TH" b="1" dirty="0" smtClean="0"/>
              <a:t>จุด</a:t>
            </a:r>
            <a:r>
              <a:rPr lang="th-TH" dirty="0" smtClean="0"/>
              <a:t>และ</a:t>
            </a:r>
            <a:r>
              <a:rPr lang="th-TH" b="1" dirty="0" smtClean="0"/>
              <a:t>เวกเตอร์</a:t>
            </a:r>
          </a:p>
          <a:p>
            <a:r>
              <a:rPr lang="th-TH" dirty="0" smtClean="0"/>
              <a:t>ถ้า </a:t>
            </a:r>
            <a:r>
              <a:rPr lang="en-US" dirty="0" smtClean="0"/>
              <a:t>w </a:t>
            </a:r>
            <a:r>
              <a:rPr lang="th-TH" dirty="0" smtClean="0"/>
              <a:t>ใน </a:t>
            </a:r>
            <a:r>
              <a:rPr lang="en-US" dirty="0" smtClean="0"/>
              <a:t>(</a:t>
            </a:r>
            <a:r>
              <a:rPr lang="en-US" dirty="0" err="1" smtClean="0"/>
              <a:t>x,y,z,w</a:t>
            </a:r>
            <a:r>
              <a:rPr lang="en-US" dirty="0" smtClean="0"/>
              <a:t>) </a:t>
            </a:r>
            <a:r>
              <a:rPr lang="th-TH" dirty="0" smtClean="0"/>
              <a:t>เป็น </a:t>
            </a: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th-TH" dirty="0" smtClean="0"/>
              <a:t>แสดงว่ามันแทนจุด</a:t>
            </a:r>
          </a:p>
          <a:p>
            <a:pPr lvl="1"/>
            <a:r>
              <a:rPr lang="th-TH" dirty="0" smtClean="0"/>
              <a:t>ถ้ามันไม่ใช่ </a:t>
            </a:r>
            <a:r>
              <a:rPr lang="en-US" dirty="0" smtClean="0"/>
              <a:t>1 </a:t>
            </a:r>
            <a:r>
              <a:rPr lang="th-TH" dirty="0" smtClean="0"/>
              <a:t>ให้เอา </a:t>
            </a:r>
            <a:r>
              <a:rPr lang="en-US" dirty="0" smtClean="0"/>
              <a:t>w </a:t>
            </a:r>
            <a:r>
              <a:rPr lang="th-TH" dirty="0" smtClean="0"/>
              <a:t>ไปหาทุกตัวเพื่อทำให้มันเป็น </a:t>
            </a:r>
            <a:r>
              <a:rPr lang="en-US" dirty="0" smtClean="0"/>
              <a:t>1 </a:t>
            </a:r>
            <a:r>
              <a:rPr lang="th-TH" dirty="0" smtClean="0"/>
              <a:t>เสีย</a:t>
            </a:r>
          </a:p>
          <a:p>
            <a:r>
              <a:rPr lang="th-TH" dirty="0" smtClean="0"/>
              <a:t>ถ้า </a:t>
            </a:r>
            <a:r>
              <a:rPr lang="en-US" dirty="0" smtClean="0"/>
              <a:t>w </a:t>
            </a:r>
            <a:r>
              <a:rPr lang="th-TH" dirty="0" smtClean="0"/>
              <a:t>ใน </a:t>
            </a:r>
            <a:r>
              <a:rPr lang="en-US" dirty="0" smtClean="0"/>
              <a:t>(</a:t>
            </a:r>
            <a:r>
              <a:rPr lang="en-US" dirty="0" err="1" smtClean="0"/>
              <a:t>x,y,z,w</a:t>
            </a:r>
            <a:r>
              <a:rPr lang="en-US" dirty="0" smtClean="0"/>
              <a:t>) </a:t>
            </a:r>
            <a:r>
              <a:rPr lang="th-TH" dirty="0" smtClean="0"/>
              <a:t>เป็น </a:t>
            </a:r>
            <a:r>
              <a:rPr lang="en-US" dirty="0" smtClean="0"/>
              <a:t>0 </a:t>
            </a:r>
            <a:r>
              <a:rPr lang="th-TH" dirty="0" smtClean="0"/>
              <a:t>แสดงว่ามันแทนเวกเตอร์ (ทิศทาง)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จุดกับเวกเตอร</a:t>
            </a:r>
            <a:r>
              <a:rPr lang="th-TH" dirty="0"/>
              <a:t>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จุด คือ “ตำแหน่ง”</a:t>
            </a:r>
          </a:p>
          <a:p>
            <a:r>
              <a:rPr lang="th-TH" dirty="0" smtClean="0"/>
              <a:t>เวกเตอร์ คือ “ทิศทาง”</a:t>
            </a:r>
          </a:p>
          <a:p>
            <a:r>
              <a:rPr lang="th-TH" dirty="0" smtClean="0"/>
              <a:t>คุณเอาเวกเตอร์สองเวกเตอร์มาบวกกันได้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3810000" y="3733800"/>
            <a:ext cx="1828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rot="5400000" flipH="1" flipV="1">
            <a:off x="2476500" y="4914900"/>
            <a:ext cx="17526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2895600" y="3733800"/>
            <a:ext cx="2743200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วัตถุ 19"/>
          <p:cNvGraphicFramePr>
            <a:graphicFrameLocks noChangeAspect="1"/>
          </p:cNvGraphicFramePr>
          <p:nvPr/>
        </p:nvGraphicFramePr>
        <p:xfrm>
          <a:off x="2894013" y="4876800"/>
          <a:ext cx="376237" cy="579438"/>
        </p:xfrm>
        <a:graphic>
          <a:graphicData uri="http://schemas.openxmlformats.org/presentationml/2006/ole">
            <p:oleObj spid="_x0000_s22530" name="Equation" r:id="rId4" imgW="139680" imgH="21564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310063" y="3505200"/>
          <a:ext cx="442912" cy="579438"/>
        </p:xfrm>
        <a:graphic>
          <a:graphicData uri="http://schemas.openxmlformats.org/presentationml/2006/ole">
            <p:oleObj spid="_x0000_s22531" name="Equation" r:id="rId5" imgW="164880" imgH="215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178300" y="4937125"/>
          <a:ext cx="1839913" cy="612775"/>
        </p:xfrm>
        <a:graphic>
          <a:graphicData uri="http://schemas.openxmlformats.org/presentationml/2006/ole">
            <p:oleObj spid="_x0000_s22532" name="Equation" r:id="rId6" imgW="685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จุดกับเวกเตอร์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แต่คุณเอาจุดสองจุดมาบวกกันไม่ได้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แต่เอาจุดมาบวกกันเวกเตอร์ได้ จะได้จุดอีกจุดหนึ่ง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21336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3429000" y="2514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81200" y="3048000"/>
          <a:ext cx="479425" cy="579438"/>
        </p:xfrm>
        <a:graphic>
          <a:graphicData uri="http://schemas.openxmlformats.org/presentationml/2006/ole">
            <p:oleObj spid="_x0000_s23554" name="Equation" r:id="rId4" imgW="177480" imgH="21564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260725" y="2590800"/>
          <a:ext cx="512763" cy="579438"/>
        </p:xfrm>
        <a:graphic>
          <a:graphicData uri="http://schemas.openxmlformats.org/presentationml/2006/ole">
            <p:oleObj spid="_x0000_s23555" name="Equation" r:id="rId5" imgW="190440" imgH="21564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572000" y="2590800"/>
          <a:ext cx="2222500" cy="579438"/>
        </p:xfrm>
        <a:graphic>
          <a:graphicData uri="http://schemas.openxmlformats.org/presentationml/2006/ole">
            <p:oleObj spid="_x0000_s23556" name="Equation" r:id="rId6" imgW="825480" imgH="215640" progId="Equation.3">
              <p:embed/>
            </p:oleObj>
          </a:graphicData>
        </a:graphic>
      </p:graphicFrame>
      <p:sp>
        <p:nvSpPr>
          <p:cNvPr id="9" name="วงรี 8"/>
          <p:cNvSpPr/>
          <p:nvPr/>
        </p:nvSpPr>
        <p:spPr>
          <a:xfrm>
            <a:off x="1981200" y="5562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828800" y="5715000"/>
          <a:ext cx="479425" cy="579438"/>
        </p:xfrm>
        <a:graphic>
          <a:graphicData uri="http://schemas.openxmlformats.org/presentationml/2006/ole">
            <p:oleObj spid="_x0000_s23557" name="Equation" r:id="rId7" imgW="177480" imgH="215640" progId="Equation.3">
              <p:embed/>
            </p:oleObj>
          </a:graphicData>
        </a:graphic>
      </p:graphicFrame>
      <p:cxnSp>
        <p:nvCxnSpPr>
          <p:cNvPr id="11" name="ลูกศรเชื่อมต่อแบบตรง 10"/>
          <p:cNvCxnSpPr/>
          <p:nvPr/>
        </p:nvCxnSpPr>
        <p:spPr>
          <a:xfrm flipV="1">
            <a:off x="2057400" y="4876800"/>
            <a:ext cx="1828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วงรี 11"/>
          <p:cNvSpPr/>
          <p:nvPr/>
        </p:nvSpPr>
        <p:spPr>
          <a:xfrm>
            <a:off x="3886200" y="4800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716338" y="4876800"/>
          <a:ext cx="514350" cy="579438"/>
        </p:xfrm>
        <a:graphic>
          <a:graphicData uri="http://schemas.openxmlformats.org/presentationml/2006/ole">
            <p:oleObj spid="_x0000_s23558" name="Equation" r:id="rId8" imgW="190440" imgH="21564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819400" y="5410200"/>
          <a:ext cx="307975" cy="374650"/>
        </p:xfrm>
        <a:graphic>
          <a:graphicData uri="http://schemas.openxmlformats.org/presentationml/2006/ole">
            <p:oleObj spid="_x0000_s23559" name="Equation" r:id="rId9" imgW="114120" imgH="139680" progId="Equation.3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759325" y="5105400"/>
          <a:ext cx="1846263" cy="579438"/>
        </p:xfrm>
        <a:graphic>
          <a:graphicData uri="http://schemas.openxmlformats.org/presentationml/2006/ole">
            <p:oleObj spid="_x0000_s23560" name="Equation" r:id="rId10" imgW="685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จุดกับเวกเตอร์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ในทำนองเดียวกัน คุณสามารถหาผลต่างของจุดได้ ซึ่งจะได้ผลลัพธ์ออกมาเป็นเวกเตอร์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ยกตัวอย่างเช่น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2286000" y="3429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133600" y="3581400"/>
          <a:ext cx="479425" cy="579438"/>
        </p:xfrm>
        <a:graphic>
          <a:graphicData uri="http://schemas.openxmlformats.org/presentationml/2006/ole">
            <p:oleObj spid="_x0000_s24578" name="Equation" r:id="rId4" imgW="177480" imgH="215640" progId="Equation.3">
              <p:embed/>
            </p:oleObj>
          </a:graphicData>
        </a:graphic>
      </p:graphicFrame>
      <p:cxnSp>
        <p:nvCxnSpPr>
          <p:cNvPr id="6" name="ลูกศรเชื่อมต่อแบบตรง 5"/>
          <p:cNvCxnSpPr/>
          <p:nvPr/>
        </p:nvCxnSpPr>
        <p:spPr>
          <a:xfrm flipV="1">
            <a:off x="2362200" y="2743200"/>
            <a:ext cx="1828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วงรี 6"/>
          <p:cNvSpPr/>
          <p:nvPr/>
        </p:nvSpPr>
        <p:spPr>
          <a:xfrm>
            <a:off x="4191000" y="2667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021138" y="2743200"/>
          <a:ext cx="514350" cy="579438"/>
        </p:xfrm>
        <a:graphic>
          <a:graphicData uri="http://schemas.openxmlformats.org/presentationml/2006/ole">
            <p:oleObj spid="_x0000_s24579" name="Equation" r:id="rId5" imgW="190440" imgH="215640" progId="Equation.3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124200" y="3276600"/>
          <a:ext cx="307975" cy="374650"/>
        </p:xfrm>
        <a:graphic>
          <a:graphicData uri="http://schemas.openxmlformats.org/presentationml/2006/ole">
            <p:oleObj spid="_x0000_s24580" name="Equation" r:id="rId6" imgW="114120" imgH="139680" progId="Equation.3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064125" y="2971800"/>
          <a:ext cx="1846263" cy="579438"/>
        </p:xfrm>
        <a:graphic>
          <a:graphicData uri="http://schemas.openxmlformats.org/presentationml/2006/ole">
            <p:oleObj spid="_x0000_s24581" name="Equation" r:id="rId7" imgW="685800" imgH="21564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743200" y="4419600"/>
          <a:ext cx="2063750" cy="1981200"/>
        </p:xfrm>
        <a:graphic>
          <a:graphicData uri="http://schemas.openxmlformats.org/presentationml/2006/ole">
            <p:oleObj spid="_x0000_s24582" name="Equation" r:id="rId8" imgW="9522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จุดกับเวกเตอร์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การแปลง </a:t>
            </a:r>
            <a:r>
              <a:rPr lang="en-US" dirty="0" smtClean="0"/>
              <a:t>affine </a:t>
            </a:r>
            <a:r>
              <a:rPr lang="th-TH" dirty="0" smtClean="0"/>
              <a:t>มีผลต่อจุดและเวกเตอร์ต่างกัน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pPr>
              <a:buNone/>
            </a:pPr>
            <a:r>
              <a:rPr lang="th-TH" dirty="0" smtClean="0"/>
              <a:t>	แต่</a:t>
            </a:r>
            <a:endParaRPr lang="th-TH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590800" y="2286000"/>
          <a:ext cx="4114800" cy="1473958"/>
        </p:xfrm>
        <a:graphic>
          <a:graphicData uri="http://schemas.openxmlformats.org/presentationml/2006/ole">
            <p:oleObj spid="_x0000_s25602" name="Equation" r:id="rId4" imgW="2552400" imgH="9144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895600" y="4572000"/>
          <a:ext cx="3541713" cy="1473200"/>
        </p:xfrm>
        <a:graphic>
          <a:graphicData uri="http://schemas.openxmlformats.org/presentationml/2006/ole">
            <p:oleObj spid="_x0000_s25603" name="Equation" r:id="rId5" imgW="219708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จุดกับเวกเตอร์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ให้ </a:t>
            </a:r>
          </a:p>
          <a:p>
            <a:pPr lvl="1"/>
            <a:r>
              <a:rPr lang="en-US" dirty="0" smtClean="0"/>
              <a:t>M </a:t>
            </a:r>
            <a:r>
              <a:rPr lang="th-TH" dirty="0" smtClean="0"/>
              <a:t>เป็นการแปลง </a:t>
            </a:r>
            <a:r>
              <a:rPr lang="en-US" dirty="0" smtClean="0"/>
              <a:t>affine</a:t>
            </a:r>
            <a:endParaRPr lang="th-TH" dirty="0"/>
          </a:p>
          <a:p>
            <a:pPr lvl="1"/>
            <a:r>
              <a:rPr lang="en-US" dirty="0" smtClean="0"/>
              <a:t>p </a:t>
            </a:r>
            <a:r>
              <a:rPr lang="th-TH" dirty="0" smtClean="0"/>
              <a:t>เป็นจุด</a:t>
            </a:r>
            <a:endParaRPr lang="th-TH" dirty="0"/>
          </a:p>
          <a:p>
            <a:pPr lvl="1"/>
            <a:r>
              <a:rPr lang="th-TH" dirty="0" smtClean="0"/>
              <a:t>ให้ </a:t>
            </a:r>
            <a:r>
              <a:rPr lang="en-US" dirty="0" smtClean="0"/>
              <a:t>v </a:t>
            </a:r>
            <a:r>
              <a:rPr lang="th-TH" dirty="0" smtClean="0"/>
              <a:t>เป็นเวกเตอร์</a:t>
            </a:r>
          </a:p>
          <a:p>
            <a:r>
              <a:rPr lang="th-TH" dirty="0" smtClean="0"/>
              <a:t>ได้ว่า </a:t>
            </a:r>
          </a:p>
          <a:p>
            <a:pPr lvl="1"/>
            <a:r>
              <a:rPr lang="en-US" dirty="0" smtClean="0"/>
              <a:t>Mp </a:t>
            </a:r>
            <a:r>
              <a:rPr lang="th-TH" dirty="0" smtClean="0"/>
              <a:t>เป็นจุด</a:t>
            </a:r>
          </a:p>
          <a:p>
            <a:pPr lvl="1"/>
            <a:r>
              <a:rPr lang="en-US" dirty="0" err="1" smtClean="0"/>
              <a:t>Mv</a:t>
            </a:r>
            <a:r>
              <a:rPr lang="en-US" dirty="0" smtClean="0"/>
              <a:t> </a:t>
            </a:r>
            <a:r>
              <a:rPr lang="th-TH" dirty="0" smtClean="0"/>
              <a:t>เป็นเวกเตอร์</a:t>
            </a:r>
          </a:p>
          <a:p>
            <a:r>
              <a:rPr lang="th-TH" dirty="0" smtClean="0"/>
              <a:t>ในการแปลงจุดจะมีการเลื่อนแกนขนานติดมาด้วย</a:t>
            </a:r>
          </a:p>
          <a:p>
            <a:r>
              <a:rPr lang="th-TH" dirty="0" smtClean="0"/>
              <a:t>แต่ในการแปลงเวกเตอร์ จะไม่มีการเลื่อนแกนขนานติดมาด้วย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 in the graphics pipeline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OpenGL Vertex Transformations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ลำดับของ </a:t>
            </a:r>
            <a:r>
              <a:rPr lang="en-US" dirty="0" smtClean="0"/>
              <a:t>transform </a:t>
            </a:r>
            <a:r>
              <a:rPr lang="th-TH" dirty="0" smtClean="0"/>
              <a:t>ที่ </a:t>
            </a:r>
            <a:r>
              <a:rPr lang="en-US" dirty="0" smtClean="0"/>
              <a:t>vertex </a:t>
            </a:r>
            <a:r>
              <a:rPr lang="th-TH" dirty="0" smtClean="0"/>
              <a:t>หนึ่งจะต้องผ่านไปก่อนที่มันจะถูกเปลี่ยนเป็น </a:t>
            </a:r>
            <a:r>
              <a:rPr lang="en-US" dirty="0" smtClean="0"/>
              <a:t>fragment</a:t>
            </a:r>
            <a:endParaRPr lang="th-TH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743200"/>
            <a:ext cx="4876800" cy="389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OpenGL Vertex Transformation </a:t>
            </a:r>
            <a:r>
              <a:rPr lang="th-TH" dirty="0" smtClean="0"/>
              <a:t>(ต่อ)</a:t>
            </a:r>
            <a:endParaRPr lang="th-TH" dirty="0"/>
          </a:p>
        </p:txBody>
      </p:sp>
      <p:cxnSp>
        <p:nvCxnSpPr>
          <p:cNvPr id="5" name="Straight Arrow Connector 28"/>
          <p:cNvCxnSpPr/>
          <p:nvPr/>
        </p:nvCxnSpPr>
        <p:spPr bwMode="auto">
          <a:xfrm rot="10800000" flipV="1">
            <a:off x="7315201" y="2208212"/>
            <a:ext cx="762000" cy="230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26"/>
          <p:cNvCxnSpPr/>
          <p:nvPr/>
        </p:nvCxnSpPr>
        <p:spPr bwMode="auto">
          <a:xfrm rot="16200000" flipV="1">
            <a:off x="7734301" y="1866106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30"/>
          <p:cNvCxnSpPr/>
          <p:nvPr/>
        </p:nvCxnSpPr>
        <p:spPr bwMode="auto">
          <a:xfrm>
            <a:off x="8077201" y="2209800"/>
            <a:ext cx="457199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Isosceles Triangle 78"/>
          <p:cNvSpPr/>
          <p:nvPr/>
        </p:nvSpPr>
        <p:spPr bwMode="auto">
          <a:xfrm rot="15110203">
            <a:off x="7151833" y="2051446"/>
            <a:ext cx="1136864" cy="479640"/>
          </a:xfrm>
          <a:prstGeom prst="triangle">
            <a:avLst>
              <a:gd name="adj" fmla="val 28735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22"/>
          <p:cNvSpPr/>
          <p:nvPr/>
        </p:nvSpPr>
        <p:spPr bwMode="auto">
          <a:xfrm>
            <a:off x="7696200" y="161108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23"/>
          <p:cNvSpPr/>
          <p:nvPr/>
        </p:nvSpPr>
        <p:spPr bwMode="auto">
          <a:xfrm>
            <a:off x="7467600" y="2510244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24"/>
          <p:cNvSpPr/>
          <p:nvPr/>
        </p:nvSpPr>
        <p:spPr bwMode="auto">
          <a:xfrm>
            <a:off x="8001000" y="26670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686594" y="5029200"/>
            <a:ext cx="1219200" cy="1068388"/>
            <a:chOff x="304800" y="4953000"/>
            <a:chExt cx="1143000" cy="1068388"/>
          </a:xfrm>
        </p:grpSpPr>
        <p:cxnSp>
          <p:nvCxnSpPr>
            <p:cNvPr id="13" name="Straight Connector 32"/>
            <p:cNvCxnSpPr/>
            <p:nvPr/>
          </p:nvCxnSpPr>
          <p:spPr bwMode="auto">
            <a:xfrm>
              <a:off x="304800" y="49530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33"/>
            <p:cNvCxnSpPr/>
            <p:nvPr/>
          </p:nvCxnSpPr>
          <p:spPr bwMode="auto">
            <a:xfrm>
              <a:off x="304800" y="51054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34"/>
            <p:cNvCxnSpPr/>
            <p:nvPr/>
          </p:nvCxnSpPr>
          <p:spPr bwMode="auto">
            <a:xfrm>
              <a:off x="304800" y="52578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35"/>
            <p:cNvCxnSpPr/>
            <p:nvPr/>
          </p:nvCxnSpPr>
          <p:spPr bwMode="auto">
            <a:xfrm>
              <a:off x="304800" y="54102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36"/>
            <p:cNvCxnSpPr/>
            <p:nvPr/>
          </p:nvCxnSpPr>
          <p:spPr bwMode="auto">
            <a:xfrm>
              <a:off x="304800" y="55626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37"/>
            <p:cNvCxnSpPr/>
            <p:nvPr/>
          </p:nvCxnSpPr>
          <p:spPr bwMode="auto">
            <a:xfrm>
              <a:off x="304800" y="57150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38"/>
            <p:cNvCxnSpPr/>
            <p:nvPr/>
          </p:nvCxnSpPr>
          <p:spPr bwMode="auto">
            <a:xfrm>
              <a:off x="304800" y="58674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39"/>
            <p:cNvCxnSpPr/>
            <p:nvPr/>
          </p:nvCxnSpPr>
          <p:spPr bwMode="auto">
            <a:xfrm>
              <a:off x="304800" y="60198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41"/>
          <p:cNvCxnSpPr/>
          <p:nvPr/>
        </p:nvCxnSpPr>
        <p:spPr bwMode="auto">
          <a:xfrm rot="5400000">
            <a:off x="1527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43"/>
          <p:cNvCxnSpPr/>
          <p:nvPr/>
        </p:nvCxnSpPr>
        <p:spPr bwMode="auto">
          <a:xfrm rot="5400000">
            <a:off x="3051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44"/>
          <p:cNvCxnSpPr/>
          <p:nvPr/>
        </p:nvCxnSpPr>
        <p:spPr bwMode="auto">
          <a:xfrm rot="5400000">
            <a:off x="4575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45"/>
          <p:cNvCxnSpPr/>
          <p:nvPr/>
        </p:nvCxnSpPr>
        <p:spPr bwMode="auto">
          <a:xfrm rot="5400000">
            <a:off x="6099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46"/>
          <p:cNvCxnSpPr/>
          <p:nvPr/>
        </p:nvCxnSpPr>
        <p:spPr bwMode="auto">
          <a:xfrm rot="5400000">
            <a:off x="7623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47"/>
          <p:cNvCxnSpPr/>
          <p:nvPr/>
        </p:nvCxnSpPr>
        <p:spPr bwMode="auto">
          <a:xfrm rot="5400000">
            <a:off x="9147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48"/>
          <p:cNvCxnSpPr/>
          <p:nvPr/>
        </p:nvCxnSpPr>
        <p:spPr bwMode="auto">
          <a:xfrm rot="5400000">
            <a:off x="10671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49"/>
          <p:cNvCxnSpPr/>
          <p:nvPr/>
        </p:nvCxnSpPr>
        <p:spPr bwMode="auto">
          <a:xfrm rot="5400000">
            <a:off x="1219597" y="5562203"/>
            <a:ext cx="1219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Isosceles Triangle 51"/>
          <p:cNvSpPr/>
          <p:nvPr/>
        </p:nvSpPr>
        <p:spPr bwMode="auto">
          <a:xfrm>
            <a:off x="915194" y="5334000"/>
            <a:ext cx="533400" cy="609600"/>
          </a:xfrm>
          <a:prstGeom prst="triangle">
            <a:avLst>
              <a:gd name="adj" fmla="val 29428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52"/>
          <p:cNvSpPr/>
          <p:nvPr/>
        </p:nvSpPr>
        <p:spPr bwMode="auto">
          <a:xfrm>
            <a:off x="991394" y="52578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53"/>
          <p:cNvSpPr/>
          <p:nvPr/>
        </p:nvSpPr>
        <p:spPr bwMode="auto">
          <a:xfrm>
            <a:off x="838994" y="58674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54"/>
          <p:cNvSpPr/>
          <p:nvPr/>
        </p:nvSpPr>
        <p:spPr bwMode="auto">
          <a:xfrm>
            <a:off x="1448594" y="58674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" name="วัตถุ 34"/>
          <p:cNvGraphicFramePr>
            <a:graphicFrameLocks noChangeAspect="1"/>
          </p:cNvGraphicFramePr>
          <p:nvPr/>
        </p:nvGraphicFramePr>
        <p:xfrm>
          <a:off x="609600" y="3048000"/>
          <a:ext cx="7979833" cy="1524000"/>
        </p:xfrm>
        <a:graphic>
          <a:graphicData uri="http://schemas.openxmlformats.org/presentationml/2006/ole">
            <p:oleObj spid="_x0000_s26626" name="Equation" r:id="rId4" imgW="47876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Transform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space </a:t>
            </a:r>
            <a:r>
              <a:rPr lang="th-TH" dirty="0" smtClean="0"/>
              <a:t>คือระบบพิกัดที่ศิลปินทำการขึ้นโมเดลมาให้</a:t>
            </a:r>
          </a:p>
          <a:p>
            <a:r>
              <a:rPr lang="en-US" dirty="0" smtClean="0"/>
              <a:t>World space </a:t>
            </a:r>
            <a:r>
              <a:rPr lang="th-TH" dirty="0" smtClean="0"/>
              <a:t>คือระบบพิกัดกลางของฉากที่โมเดลหลายๆ โมเดลมาอยู่ร่วมกัน</a:t>
            </a:r>
          </a:p>
          <a:p>
            <a:r>
              <a:rPr lang="en-US" dirty="0" smtClean="0"/>
              <a:t>Modeling transform </a:t>
            </a:r>
            <a:r>
              <a:rPr lang="th-TH" dirty="0" smtClean="0"/>
              <a:t>ทำหน้าที่เปลี่ยน </a:t>
            </a:r>
            <a:r>
              <a:rPr lang="en-US" dirty="0" smtClean="0"/>
              <a:t>vertex </a:t>
            </a:r>
            <a:r>
              <a:rPr lang="th-TH" dirty="0" smtClean="0"/>
              <a:t>จากที่อยู่ใน </a:t>
            </a:r>
            <a:r>
              <a:rPr lang="en-US" dirty="0" smtClean="0"/>
              <a:t>object space </a:t>
            </a:r>
            <a:r>
              <a:rPr lang="th-TH" dirty="0" smtClean="0"/>
              <a:t>มาอยู่ใน </a:t>
            </a:r>
            <a:r>
              <a:rPr lang="en-US" dirty="0" smtClean="0"/>
              <a:t>world space</a:t>
            </a:r>
          </a:p>
          <a:p>
            <a:r>
              <a:rPr lang="th-TH" dirty="0" smtClean="0"/>
              <a:t>ในขณะเดียวกันมันอาจจะเปลี่ยนแปลงหน้าตาหรือท่าทางของโมเดลได้ด้วย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ในปริภูมิสามมิติ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พิกัดในสามมิติสามารถเขียนได้อีกแบบหนึ่งในรูป</a:t>
            </a:r>
            <a:r>
              <a:rPr lang="th-TH" b="1" dirty="0"/>
              <a:t> </a:t>
            </a:r>
            <a:r>
              <a:rPr lang="en-US" dirty="0" smtClean="0"/>
              <a:t>matrix</a:t>
            </a:r>
            <a:endParaRPr lang="th-TH" dirty="0" smtClean="0"/>
          </a:p>
          <a:p>
            <a:endParaRPr lang="th-TH" b="1" dirty="0"/>
          </a:p>
          <a:p>
            <a:endParaRPr lang="th-TH" b="1" dirty="0" smtClean="0"/>
          </a:p>
          <a:p>
            <a:endParaRPr lang="th-TH" b="1" dirty="0"/>
          </a:p>
          <a:p>
            <a:pPr>
              <a:buNone/>
            </a:pPr>
            <a:endParaRPr lang="th-TH" b="1" dirty="0"/>
          </a:p>
          <a:p>
            <a:r>
              <a:rPr lang="th-TH" dirty="0" smtClean="0"/>
              <a:t>มีความหมายเหมือนกับ </a:t>
            </a:r>
            <a:r>
              <a:rPr lang="en-US" dirty="0" smtClean="0"/>
              <a:t>homogeneous coordinate </a:t>
            </a:r>
            <a:r>
              <a:rPr lang="en-US" dirty="0" smtClean="0">
                <a:latin typeface="cmr10"/>
              </a:rPr>
              <a:t>(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>
                <a:latin typeface="cmr10"/>
              </a:rPr>
              <a:t>,</a:t>
            </a:r>
            <a:r>
              <a:rPr lang="en-US" dirty="0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,</a:t>
            </a:r>
            <a:r>
              <a:rPr lang="en-US" dirty="0" smtClean="0">
                <a:latin typeface="cmmi10"/>
              </a:rPr>
              <a:t>z</a:t>
            </a:r>
            <a:r>
              <a:rPr lang="en-US" dirty="0" smtClean="0">
                <a:latin typeface="cmr10"/>
              </a:rPr>
              <a:t>,1)</a:t>
            </a:r>
            <a:endParaRPr lang="th-TH" dirty="0" smtClean="0">
              <a:latin typeface="cmr10"/>
            </a:endParaRPr>
          </a:p>
          <a:p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4114800" y="2133600"/>
          <a:ext cx="666750" cy="2286000"/>
        </p:xfrm>
        <a:graphic>
          <a:graphicData uri="http://schemas.openxmlformats.org/presentationml/2006/ole">
            <p:oleObj spid="_x0000_s2050" name="Equation" r:id="rId4" imgW="2664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Transform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75126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Transform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transform </a:t>
            </a:r>
            <a:r>
              <a:rPr lang="th-TH" dirty="0" smtClean="0"/>
              <a:t>ใช้ในการเซตมุมกล้อง</a:t>
            </a:r>
          </a:p>
          <a:p>
            <a:r>
              <a:rPr lang="en-US" dirty="0" smtClean="0"/>
              <a:t>Eye space </a:t>
            </a:r>
            <a:r>
              <a:rPr lang="th-TH" dirty="0" smtClean="0"/>
              <a:t>คือระบบพิกัดที่</a:t>
            </a:r>
          </a:p>
          <a:p>
            <a:pPr lvl="1"/>
            <a:r>
              <a:rPr lang="th-TH" dirty="0" smtClean="0"/>
              <a:t>ตาเราอยู่ที่จุด </a:t>
            </a:r>
            <a:r>
              <a:rPr lang="en-US" dirty="0" smtClean="0"/>
              <a:t>(0,0,0)</a:t>
            </a:r>
          </a:p>
          <a:p>
            <a:pPr lvl="1"/>
            <a:r>
              <a:rPr lang="th-TH" dirty="0" smtClean="0"/>
              <a:t>เรามองไปในทิศทางแกน </a:t>
            </a:r>
            <a:r>
              <a:rPr lang="en-US" dirty="0" smtClean="0"/>
              <a:t>z </a:t>
            </a:r>
            <a:r>
              <a:rPr lang="th-TH" dirty="0" smtClean="0"/>
              <a:t>ทางลบ (ในทิศทางของเวกเตอร์ </a:t>
            </a:r>
            <a:r>
              <a:rPr lang="en-US" dirty="0" smtClean="0"/>
              <a:t>–</a:t>
            </a:r>
            <a:r>
              <a:rPr lang="en-US" b="1" dirty="0" smtClean="0"/>
              <a:t>k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/>
              <a:t>ทิศทางแกน </a:t>
            </a:r>
            <a:r>
              <a:rPr lang="en-US" dirty="0" smtClean="0"/>
              <a:t>y </a:t>
            </a:r>
            <a:r>
              <a:rPr lang="th-TH" dirty="0" smtClean="0"/>
              <a:t>คือ </a:t>
            </a:r>
            <a:r>
              <a:rPr lang="en-US" dirty="0" smtClean="0"/>
              <a:t>“</a:t>
            </a:r>
            <a:r>
              <a:rPr lang="th-TH" dirty="0" smtClean="0"/>
              <a:t>ด้านบน</a:t>
            </a:r>
            <a:r>
              <a:rPr lang="en-US" dirty="0" smtClean="0"/>
              <a:t>”</a:t>
            </a:r>
            <a:endParaRPr lang="th-TH" dirty="0" smtClean="0"/>
          </a:p>
          <a:p>
            <a:r>
              <a:rPr lang="en-US" dirty="0" smtClean="0"/>
              <a:t>View transform </a:t>
            </a:r>
            <a:r>
              <a:rPr lang="th-TH" dirty="0" smtClean="0"/>
              <a:t>เปลี่ยน </a:t>
            </a:r>
            <a:r>
              <a:rPr lang="en-US" dirty="0" smtClean="0"/>
              <a:t>vertex </a:t>
            </a:r>
            <a:r>
              <a:rPr lang="th-TH" dirty="0" smtClean="0"/>
              <a:t>ที่อยู่ใน </a:t>
            </a:r>
            <a:r>
              <a:rPr lang="en-US" dirty="0" smtClean="0"/>
              <a:t>world space </a:t>
            </a:r>
            <a:r>
              <a:rPr lang="th-TH" dirty="0" smtClean="0"/>
              <a:t>มาอยู่ใน </a:t>
            </a:r>
            <a:r>
              <a:rPr lang="en-US" dirty="0" smtClean="0"/>
              <a:t>eye space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Transform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7306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Transform </a:t>
            </a:r>
            <a:r>
              <a:rPr lang="th-TH" dirty="0" smtClean="0"/>
              <a:t>(ต่อ)</a:t>
            </a:r>
            <a:endParaRPr lang="th-TH" dirty="0"/>
          </a:p>
        </p:txBody>
      </p:sp>
      <p:cxnSp>
        <p:nvCxnSpPr>
          <p:cNvPr id="45" name="Straight Arrow Connector 4"/>
          <p:cNvCxnSpPr/>
          <p:nvPr/>
        </p:nvCxnSpPr>
        <p:spPr bwMode="auto">
          <a:xfrm rot="5400000">
            <a:off x="4645343" y="4587237"/>
            <a:ext cx="320043" cy="320043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5"/>
          <p:cNvCxnSpPr/>
          <p:nvPr/>
        </p:nvCxnSpPr>
        <p:spPr bwMode="auto">
          <a:xfrm rot="16200000" flipV="1">
            <a:off x="4699795" y="4319428"/>
            <a:ext cx="533400" cy="2223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6"/>
          <p:cNvCxnSpPr/>
          <p:nvPr/>
        </p:nvCxnSpPr>
        <p:spPr bwMode="auto">
          <a:xfrm>
            <a:off x="4965383" y="4587240"/>
            <a:ext cx="533400" cy="2223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6565583" y="3200400"/>
            <a:ext cx="960120" cy="477838"/>
            <a:chOff x="2976" y="2897"/>
            <a:chExt cx="702" cy="359"/>
          </a:xfrm>
        </p:grpSpPr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/>
              <a:ahLst/>
              <a:cxnLst>
                <a:cxn ang="0">
                  <a:pos x="264" y="773"/>
                </a:cxn>
                <a:cxn ang="0">
                  <a:pos x="0" y="661"/>
                </a:cxn>
                <a:cxn ang="0">
                  <a:pos x="0" y="658"/>
                </a:cxn>
                <a:cxn ang="0">
                  <a:pos x="3" y="651"/>
                </a:cxn>
                <a:cxn ang="0">
                  <a:pos x="8" y="641"/>
                </a:cxn>
                <a:cxn ang="0">
                  <a:pos x="13" y="629"/>
                </a:cxn>
                <a:cxn ang="0">
                  <a:pos x="16" y="620"/>
                </a:cxn>
                <a:cxn ang="0">
                  <a:pos x="18" y="612"/>
                </a:cxn>
                <a:cxn ang="0">
                  <a:pos x="21" y="604"/>
                </a:cxn>
                <a:cxn ang="0">
                  <a:pos x="23" y="596"/>
                </a:cxn>
                <a:cxn ang="0">
                  <a:pos x="25" y="589"/>
                </a:cxn>
                <a:cxn ang="0">
                  <a:pos x="27" y="580"/>
                </a:cxn>
                <a:cxn ang="0">
                  <a:pos x="27" y="572"/>
                </a:cxn>
                <a:cxn ang="0">
                  <a:pos x="28" y="563"/>
                </a:cxn>
                <a:cxn ang="0">
                  <a:pos x="30" y="553"/>
                </a:cxn>
                <a:cxn ang="0">
                  <a:pos x="38" y="542"/>
                </a:cxn>
                <a:cxn ang="0">
                  <a:pos x="51" y="527"/>
                </a:cxn>
                <a:cxn ang="0">
                  <a:pos x="59" y="519"/>
                </a:cxn>
                <a:cxn ang="0">
                  <a:pos x="69" y="512"/>
                </a:cxn>
                <a:cxn ang="0">
                  <a:pos x="77" y="502"/>
                </a:cxn>
                <a:cxn ang="0">
                  <a:pos x="89" y="493"/>
                </a:cxn>
                <a:cxn ang="0">
                  <a:pos x="99" y="484"/>
                </a:cxn>
                <a:cxn ang="0">
                  <a:pos x="111" y="475"/>
                </a:cxn>
                <a:cxn ang="0">
                  <a:pos x="123" y="467"/>
                </a:cxn>
                <a:cxn ang="0">
                  <a:pos x="135" y="458"/>
                </a:cxn>
                <a:cxn ang="0">
                  <a:pos x="148" y="448"/>
                </a:cxn>
                <a:cxn ang="0">
                  <a:pos x="161" y="440"/>
                </a:cxn>
                <a:cxn ang="0">
                  <a:pos x="173" y="430"/>
                </a:cxn>
                <a:cxn ang="0">
                  <a:pos x="185" y="420"/>
                </a:cxn>
                <a:cxn ang="0">
                  <a:pos x="198" y="413"/>
                </a:cxn>
                <a:cxn ang="0">
                  <a:pos x="210" y="404"/>
                </a:cxn>
                <a:cxn ang="0">
                  <a:pos x="222" y="396"/>
                </a:cxn>
                <a:cxn ang="0">
                  <a:pos x="233" y="389"/>
                </a:cxn>
                <a:cxn ang="0">
                  <a:pos x="243" y="381"/>
                </a:cxn>
                <a:cxn ang="0">
                  <a:pos x="254" y="375"/>
                </a:cxn>
                <a:cxn ang="0">
                  <a:pos x="263" y="369"/>
                </a:cxn>
                <a:cxn ang="0">
                  <a:pos x="271" y="364"/>
                </a:cxn>
                <a:cxn ang="0">
                  <a:pos x="284" y="355"/>
                </a:cxn>
                <a:cxn ang="0">
                  <a:pos x="293" y="348"/>
                </a:cxn>
                <a:cxn ang="0">
                  <a:pos x="297" y="347"/>
                </a:cxn>
                <a:cxn ang="0">
                  <a:pos x="1276" y="79"/>
                </a:cxn>
                <a:cxn ang="0">
                  <a:pos x="1658" y="654"/>
                </a:cxn>
                <a:cxn ang="0">
                  <a:pos x="1147" y="934"/>
                </a:cxn>
                <a:cxn ang="0">
                  <a:pos x="937" y="1001"/>
                </a:cxn>
                <a:cxn ang="0">
                  <a:pos x="485" y="864"/>
                </a:cxn>
              </a:cxnLst>
              <a:rect l="0" t="0" r="r" b="b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/>
              <a:ahLst/>
              <a:cxnLst>
                <a:cxn ang="0">
                  <a:pos x="22" y="274"/>
                </a:cxn>
                <a:cxn ang="0">
                  <a:pos x="65" y="245"/>
                </a:cxn>
                <a:cxn ang="0">
                  <a:pos x="92" y="225"/>
                </a:cxn>
                <a:cxn ang="0">
                  <a:pos x="121" y="202"/>
                </a:cxn>
                <a:cxn ang="0">
                  <a:pos x="149" y="177"/>
                </a:cxn>
                <a:cxn ang="0">
                  <a:pos x="179" y="142"/>
                </a:cxn>
                <a:cxn ang="0">
                  <a:pos x="198" y="113"/>
                </a:cxn>
                <a:cxn ang="0">
                  <a:pos x="229" y="70"/>
                </a:cxn>
                <a:cxn ang="0">
                  <a:pos x="266" y="33"/>
                </a:cxn>
                <a:cxn ang="0">
                  <a:pos x="301" y="8"/>
                </a:cxn>
                <a:cxn ang="0">
                  <a:pos x="320" y="7"/>
                </a:cxn>
                <a:cxn ang="0">
                  <a:pos x="313" y="43"/>
                </a:cxn>
                <a:cxn ang="0">
                  <a:pos x="311" y="75"/>
                </a:cxn>
                <a:cxn ang="0">
                  <a:pos x="308" y="109"/>
                </a:cxn>
                <a:cxn ang="0">
                  <a:pos x="308" y="147"/>
                </a:cxn>
                <a:cxn ang="0">
                  <a:pos x="312" y="184"/>
                </a:cxn>
                <a:cxn ang="0">
                  <a:pos x="318" y="219"/>
                </a:cxn>
                <a:cxn ang="0">
                  <a:pos x="330" y="251"/>
                </a:cxn>
                <a:cxn ang="0">
                  <a:pos x="359" y="297"/>
                </a:cxn>
                <a:cxn ang="0">
                  <a:pos x="397" y="333"/>
                </a:cxn>
                <a:cxn ang="0">
                  <a:pos x="435" y="356"/>
                </a:cxn>
                <a:cxn ang="0">
                  <a:pos x="465" y="369"/>
                </a:cxn>
                <a:cxn ang="0">
                  <a:pos x="492" y="375"/>
                </a:cxn>
                <a:cxn ang="0">
                  <a:pos x="524" y="379"/>
                </a:cxn>
                <a:cxn ang="0">
                  <a:pos x="556" y="380"/>
                </a:cxn>
                <a:cxn ang="0">
                  <a:pos x="591" y="377"/>
                </a:cxn>
                <a:cxn ang="0">
                  <a:pos x="630" y="369"/>
                </a:cxn>
                <a:cxn ang="0">
                  <a:pos x="669" y="356"/>
                </a:cxn>
                <a:cxn ang="0">
                  <a:pos x="706" y="335"/>
                </a:cxn>
                <a:cxn ang="0">
                  <a:pos x="743" y="305"/>
                </a:cxn>
                <a:cxn ang="0">
                  <a:pos x="775" y="270"/>
                </a:cxn>
                <a:cxn ang="0">
                  <a:pos x="802" y="235"/>
                </a:cxn>
                <a:cxn ang="0">
                  <a:pos x="824" y="197"/>
                </a:cxn>
                <a:cxn ang="0">
                  <a:pos x="842" y="162"/>
                </a:cxn>
                <a:cxn ang="0">
                  <a:pos x="854" y="129"/>
                </a:cxn>
                <a:cxn ang="0">
                  <a:pos x="866" y="98"/>
                </a:cxn>
                <a:cxn ang="0">
                  <a:pos x="877" y="66"/>
                </a:cxn>
                <a:cxn ang="0">
                  <a:pos x="906" y="31"/>
                </a:cxn>
                <a:cxn ang="0">
                  <a:pos x="935" y="45"/>
                </a:cxn>
                <a:cxn ang="0">
                  <a:pos x="969" y="62"/>
                </a:cxn>
                <a:cxn ang="0">
                  <a:pos x="1010" y="85"/>
                </a:cxn>
                <a:cxn ang="0">
                  <a:pos x="1053" y="109"/>
                </a:cxn>
                <a:cxn ang="0">
                  <a:pos x="1097" y="135"/>
                </a:cxn>
                <a:cxn ang="0">
                  <a:pos x="1137" y="162"/>
                </a:cxn>
                <a:cxn ang="0">
                  <a:pos x="1173" y="189"/>
                </a:cxn>
                <a:cxn ang="0">
                  <a:pos x="1166" y="209"/>
                </a:cxn>
                <a:cxn ang="0">
                  <a:pos x="1136" y="237"/>
                </a:cxn>
                <a:cxn ang="0">
                  <a:pos x="1089" y="272"/>
                </a:cxn>
                <a:cxn ang="0">
                  <a:pos x="1029" y="315"/>
                </a:cxn>
                <a:cxn ang="0">
                  <a:pos x="957" y="359"/>
                </a:cxn>
                <a:cxn ang="0">
                  <a:pos x="876" y="403"/>
                </a:cxn>
                <a:cxn ang="0">
                  <a:pos x="784" y="441"/>
                </a:cxn>
                <a:cxn ang="0">
                  <a:pos x="687" y="472"/>
                </a:cxn>
                <a:cxn ang="0">
                  <a:pos x="583" y="490"/>
                </a:cxn>
                <a:cxn ang="0">
                  <a:pos x="482" y="495"/>
                </a:cxn>
                <a:cxn ang="0">
                  <a:pos x="387" y="488"/>
                </a:cxn>
                <a:cxn ang="0">
                  <a:pos x="301" y="473"/>
                </a:cxn>
                <a:cxn ang="0">
                  <a:pos x="223" y="452"/>
                </a:cxn>
                <a:cxn ang="0">
                  <a:pos x="158" y="429"/>
                </a:cxn>
                <a:cxn ang="0">
                  <a:pos x="104" y="407"/>
                </a:cxn>
                <a:cxn ang="0">
                  <a:pos x="64" y="387"/>
                </a:cxn>
                <a:cxn ang="0">
                  <a:pos x="36" y="372"/>
                </a:cxn>
              </a:cxnLst>
              <a:rect l="0" t="0" r="r" b="b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43" y="36"/>
                </a:cxn>
                <a:cxn ang="0">
                  <a:pos x="71" y="23"/>
                </a:cxn>
                <a:cxn ang="0">
                  <a:pos x="100" y="12"/>
                </a:cxn>
                <a:cxn ang="0">
                  <a:pos x="127" y="3"/>
                </a:cxn>
                <a:cxn ang="0">
                  <a:pos x="142" y="2"/>
                </a:cxn>
                <a:cxn ang="0">
                  <a:pos x="137" y="22"/>
                </a:cxn>
                <a:cxn ang="0">
                  <a:pos x="133" y="49"/>
                </a:cxn>
                <a:cxn ang="0">
                  <a:pos x="136" y="83"/>
                </a:cxn>
                <a:cxn ang="0">
                  <a:pos x="147" y="119"/>
                </a:cxn>
                <a:cxn ang="0">
                  <a:pos x="175" y="150"/>
                </a:cxn>
                <a:cxn ang="0">
                  <a:pos x="195" y="163"/>
                </a:cxn>
                <a:cxn ang="0">
                  <a:pos x="221" y="171"/>
                </a:cxn>
                <a:cxn ang="0">
                  <a:pos x="246" y="174"/>
                </a:cxn>
                <a:cxn ang="0">
                  <a:pos x="270" y="171"/>
                </a:cxn>
                <a:cxn ang="0">
                  <a:pos x="292" y="163"/>
                </a:cxn>
                <a:cxn ang="0">
                  <a:pos x="312" y="150"/>
                </a:cxn>
                <a:cxn ang="0">
                  <a:pos x="342" y="126"/>
                </a:cxn>
                <a:cxn ang="0">
                  <a:pos x="371" y="92"/>
                </a:cxn>
                <a:cxn ang="0">
                  <a:pos x="391" y="62"/>
                </a:cxn>
                <a:cxn ang="0">
                  <a:pos x="402" y="43"/>
                </a:cxn>
                <a:cxn ang="0">
                  <a:pos x="431" y="12"/>
                </a:cxn>
                <a:cxn ang="0">
                  <a:pos x="455" y="19"/>
                </a:cxn>
                <a:cxn ang="0">
                  <a:pos x="487" y="32"/>
                </a:cxn>
                <a:cxn ang="0">
                  <a:pos x="517" y="43"/>
                </a:cxn>
                <a:cxn ang="0">
                  <a:pos x="546" y="56"/>
                </a:cxn>
                <a:cxn ang="0">
                  <a:pos x="565" y="67"/>
                </a:cxn>
                <a:cxn ang="0">
                  <a:pos x="558" y="85"/>
                </a:cxn>
                <a:cxn ang="0">
                  <a:pos x="551" y="106"/>
                </a:cxn>
                <a:cxn ang="0">
                  <a:pos x="540" y="132"/>
                </a:cxn>
                <a:cxn ang="0">
                  <a:pos x="526" y="163"/>
                </a:cxn>
                <a:cxn ang="0">
                  <a:pos x="509" y="195"/>
                </a:cxn>
                <a:cxn ang="0">
                  <a:pos x="487" y="228"/>
                </a:cxn>
                <a:cxn ang="0">
                  <a:pos x="462" y="261"/>
                </a:cxn>
                <a:cxn ang="0">
                  <a:pos x="433" y="289"/>
                </a:cxn>
                <a:cxn ang="0">
                  <a:pos x="400" y="316"/>
                </a:cxn>
                <a:cxn ang="0">
                  <a:pos x="362" y="337"/>
                </a:cxn>
                <a:cxn ang="0">
                  <a:pos x="320" y="350"/>
                </a:cxn>
                <a:cxn ang="0">
                  <a:pos x="274" y="355"/>
                </a:cxn>
                <a:cxn ang="0">
                  <a:pos x="230" y="354"/>
                </a:cxn>
                <a:cxn ang="0">
                  <a:pos x="191" y="350"/>
                </a:cxn>
                <a:cxn ang="0">
                  <a:pos x="160" y="345"/>
                </a:cxn>
                <a:cxn ang="0">
                  <a:pos x="132" y="335"/>
                </a:cxn>
                <a:cxn ang="0">
                  <a:pos x="110" y="326"/>
                </a:cxn>
                <a:cxn ang="0">
                  <a:pos x="83" y="311"/>
                </a:cxn>
                <a:cxn ang="0">
                  <a:pos x="62" y="289"/>
                </a:cxn>
                <a:cxn ang="0">
                  <a:pos x="49" y="271"/>
                </a:cxn>
                <a:cxn ang="0">
                  <a:pos x="41" y="257"/>
                </a:cxn>
                <a:cxn ang="0">
                  <a:pos x="29" y="235"/>
                </a:cxn>
                <a:cxn ang="0">
                  <a:pos x="18" y="208"/>
                </a:cxn>
                <a:cxn ang="0">
                  <a:pos x="8" y="174"/>
                </a:cxn>
                <a:cxn ang="0">
                  <a:pos x="4" y="152"/>
                </a:cxn>
                <a:cxn ang="0">
                  <a:pos x="2" y="130"/>
                </a:cxn>
                <a:cxn ang="0">
                  <a:pos x="0" y="105"/>
                </a:cxn>
                <a:cxn ang="0">
                  <a:pos x="4" y="57"/>
                </a:cxn>
              </a:cxnLst>
              <a:rect l="0" t="0" r="r" b="b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13" y="59"/>
                </a:cxn>
                <a:cxn ang="0">
                  <a:pos x="28" y="50"/>
                </a:cxn>
                <a:cxn ang="0">
                  <a:pos x="47" y="39"/>
                </a:cxn>
                <a:cxn ang="0">
                  <a:pos x="63" y="33"/>
                </a:cxn>
                <a:cxn ang="0">
                  <a:pos x="76" y="26"/>
                </a:cxn>
                <a:cxn ang="0">
                  <a:pos x="89" y="21"/>
                </a:cxn>
                <a:cxn ang="0">
                  <a:pos x="104" y="16"/>
                </a:cxn>
                <a:cxn ang="0">
                  <a:pos x="119" y="11"/>
                </a:cxn>
                <a:cxn ang="0">
                  <a:pos x="136" y="8"/>
                </a:cxn>
                <a:cxn ang="0">
                  <a:pos x="155" y="5"/>
                </a:cxn>
                <a:cxn ang="0">
                  <a:pos x="172" y="1"/>
                </a:cxn>
                <a:cxn ang="0">
                  <a:pos x="191" y="0"/>
                </a:cxn>
                <a:cxn ang="0">
                  <a:pos x="212" y="0"/>
                </a:cxn>
                <a:cxn ang="0">
                  <a:pos x="234" y="1"/>
                </a:cxn>
                <a:cxn ang="0">
                  <a:pos x="255" y="4"/>
                </a:cxn>
                <a:cxn ang="0">
                  <a:pos x="278" y="6"/>
                </a:cxn>
                <a:cxn ang="0">
                  <a:pos x="299" y="9"/>
                </a:cxn>
                <a:cxn ang="0">
                  <a:pos x="320" y="14"/>
                </a:cxn>
                <a:cxn ang="0">
                  <a:pos x="342" y="18"/>
                </a:cxn>
                <a:cxn ang="0">
                  <a:pos x="362" y="23"/>
                </a:cxn>
                <a:cxn ang="0">
                  <a:pos x="382" y="28"/>
                </a:cxn>
                <a:cxn ang="0">
                  <a:pos x="402" y="33"/>
                </a:cxn>
                <a:cxn ang="0">
                  <a:pos x="421" y="38"/>
                </a:cxn>
                <a:cxn ang="0">
                  <a:pos x="438" y="43"/>
                </a:cxn>
                <a:cxn ang="0">
                  <a:pos x="455" y="48"/>
                </a:cxn>
                <a:cxn ang="0">
                  <a:pos x="472" y="54"/>
                </a:cxn>
                <a:cxn ang="0">
                  <a:pos x="486" y="59"/>
                </a:cxn>
                <a:cxn ang="0">
                  <a:pos x="500" y="64"/>
                </a:cxn>
                <a:cxn ang="0">
                  <a:pos x="512" y="68"/>
                </a:cxn>
                <a:cxn ang="0">
                  <a:pos x="525" y="73"/>
                </a:cxn>
                <a:cxn ang="0">
                  <a:pos x="542" y="80"/>
                </a:cxn>
                <a:cxn ang="0">
                  <a:pos x="556" y="87"/>
                </a:cxn>
                <a:cxn ang="0">
                  <a:pos x="551" y="190"/>
                </a:cxn>
                <a:cxn ang="0">
                  <a:pos x="542" y="184"/>
                </a:cxn>
                <a:cxn ang="0">
                  <a:pos x="529" y="176"/>
                </a:cxn>
                <a:cxn ang="0">
                  <a:pos x="515" y="168"/>
                </a:cxn>
                <a:cxn ang="0">
                  <a:pos x="498" y="160"/>
                </a:cxn>
                <a:cxn ang="0">
                  <a:pos x="477" y="150"/>
                </a:cxn>
                <a:cxn ang="0">
                  <a:pos x="455" y="140"/>
                </a:cxn>
                <a:cxn ang="0">
                  <a:pos x="429" y="129"/>
                </a:cxn>
                <a:cxn ang="0">
                  <a:pos x="403" y="121"/>
                </a:cxn>
                <a:cxn ang="0">
                  <a:pos x="374" y="111"/>
                </a:cxn>
                <a:cxn ang="0">
                  <a:pos x="344" y="103"/>
                </a:cxn>
                <a:cxn ang="0">
                  <a:pos x="311" y="96"/>
                </a:cxn>
                <a:cxn ang="0">
                  <a:pos x="279" y="90"/>
                </a:cxn>
                <a:cxn ang="0">
                  <a:pos x="245" y="87"/>
                </a:cxn>
                <a:cxn ang="0">
                  <a:pos x="210" y="85"/>
                </a:cxn>
                <a:cxn ang="0">
                  <a:pos x="175" y="87"/>
                </a:cxn>
                <a:cxn ang="0">
                  <a:pos x="140" y="92"/>
                </a:cxn>
                <a:cxn ang="0">
                  <a:pos x="104" y="99"/>
                </a:cxn>
                <a:cxn ang="0">
                  <a:pos x="69" y="112"/>
                </a:cxn>
                <a:cxn ang="0">
                  <a:pos x="34" y="128"/>
                </a:cxn>
                <a:cxn ang="0">
                  <a:pos x="1" y="150"/>
                </a:cxn>
              </a:cxnLst>
              <a:rect l="0" t="0" r="r" b="b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/>
              <a:ahLst/>
              <a:cxnLst>
                <a:cxn ang="0">
                  <a:pos x="3" y="603"/>
                </a:cxn>
                <a:cxn ang="0">
                  <a:pos x="0" y="553"/>
                </a:cxn>
                <a:cxn ang="0">
                  <a:pos x="0" y="492"/>
                </a:cxn>
                <a:cxn ang="0">
                  <a:pos x="10" y="433"/>
                </a:cxn>
                <a:cxn ang="0">
                  <a:pos x="35" y="384"/>
                </a:cxn>
                <a:cxn ang="0">
                  <a:pos x="99" y="349"/>
                </a:cxn>
                <a:cxn ang="0">
                  <a:pos x="141" y="345"/>
                </a:cxn>
                <a:cxn ang="0">
                  <a:pos x="201" y="354"/>
                </a:cxn>
                <a:cxn ang="0">
                  <a:pos x="242" y="360"/>
                </a:cxn>
                <a:cxn ang="0">
                  <a:pos x="289" y="348"/>
                </a:cxn>
                <a:cxn ang="0">
                  <a:pos x="343" y="323"/>
                </a:cxn>
                <a:cxn ang="0">
                  <a:pos x="404" y="285"/>
                </a:cxn>
                <a:cxn ang="0">
                  <a:pos x="467" y="228"/>
                </a:cxn>
                <a:cxn ang="0">
                  <a:pos x="527" y="154"/>
                </a:cxn>
                <a:cxn ang="0">
                  <a:pos x="603" y="90"/>
                </a:cxn>
                <a:cxn ang="0">
                  <a:pos x="692" y="44"/>
                </a:cxn>
                <a:cxn ang="0">
                  <a:pos x="787" y="15"/>
                </a:cxn>
                <a:cxn ang="0">
                  <a:pos x="881" y="2"/>
                </a:cxn>
                <a:cxn ang="0">
                  <a:pos x="962" y="1"/>
                </a:cxn>
                <a:cxn ang="0">
                  <a:pos x="1031" y="15"/>
                </a:cxn>
                <a:cxn ang="0">
                  <a:pos x="1110" y="38"/>
                </a:cxn>
                <a:cxn ang="0">
                  <a:pos x="1193" y="69"/>
                </a:cxn>
                <a:cxn ang="0">
                  <a:pos x="1268" y="98"/>
                </a:cxn>
                <a:cxn ang="0">
                  <a:pos x="1327" y="121"/>
                </a:cxn>
                <a:cxn ang="0">
                  <a:pos x="1366" y="139"/>
                </a:cxn>
                <a:cxn ang="0">
                  <a:pos x="1422" y="169"/>
                </a:cxn>
                <a:cxn ang="0">
                  <a:pos x="1506" y="212"/>
                </a:cxn>
                <a:cxn ang="0">
                  <a:pos x="1607" y="256"/>
                </a:cxn>
                <a:cxn ang="0">
                  <a:pos x="1706" y="292"/>
                </a:cxn>
                <a:cxn ang="0">
                  <a:pos x="1791" y="311"/>
                </a:cxn>
                <a:cxn ang="0">
                  <a:pos x="1926" y="291"/>
                </a:cxn>
                <a:cxn ang="0">
                  <a:pos x="1969" y="318"/>
                </a:cxn>
                <a:cxn ang="0">
                  <a:pos x="2017" y="354"/>
                </a:cxn>
                <a:cxn ang="0">
                  <a:pos x="2065" y="409"/>
                </a:cxn>
                <a:cxn ang="0">
                  <a:pos x="2070" y="460"/>
                </a:cxn>
                <a:cxn ang="0">
                  <a:pos x="2025" y="505"/>
                </a:cxn>
                <a:cxn ang="0">
                  <a:pos x="1947" y="550"/>
                </a:cxn>
                <a:cxn ang="0">
                  <a:pos x="1859" y="592"/>
                </a:cxn>
                <a:cxn ang="0">
                  <a:pos x="1782" y="624"/>
                </a:cxn>
                <a:cxn ang="0">
                  <a:pos x="1730" y="643"/>
                </a:cxn>
                <a:cxn ang="0">
                  <a:pos x="1693" y="598"/>
                </a:cxn>
                <a:cxn ang="0">
                  <a:pos x="1621" y="514"/>
                </a:cxn>
                <a:cxn ang="0">
                  <a:pos x="1511" y="408"/>
                </a:cxn>
                <a:cxn ang="0">
                  <a:pos x="1364" y="297"/>
                </a:cxn>
                <a:cxn ang="0">
                  <a:pos x="1189" y="202"/>
                </a:cxn>
                <a:cxn ang="0">
                  <a:pos x="993" y="139"/>
                </a:cxn>
                <a:cxn ang="0">
                  <a:pos x="841" y="118"/>
                </a:cxn>
                <a:cxn ang="0">
                  <a:pos x="736" y="126"/>
                </a:cxn>
                <a:cxn ang="0">
                  <a:pos x="670" y="154"/>
                </a:cxn>
                <a:cxn ang="0">
                  <a:pos x="625" y="204"/>
                </a:cxn>
                <a:cxn ang="0">
                  <a:pos x="596" y="247"/>
                </a:cxn>
                <a:cxn ang="0">
                  <a:pos x="549" y="320"/>
                </a:cxn>
                <a:cxn ang="0">
                  <a:pos x="515" y="388"/>
                </a:cxn>
                <a:cxn ang="0">
                  <a:pos x="457" y="456"/>
                </a:cxn>
                <a:cxn ang="0">
                  <a:pos x="413" y="494"/>
                </a:cxn>
                <a:cxn ang="0">
                  <a:pos x="368" y="525"/>
                </a:cxn>
                <a:cxn ang="0">
                  <a:pos x="324" y="553"/>
                </a:cxn>
                <a:cxn ang="0">
                  <a:pos x="275" y="553"/>
                </a:cxn>
                <a:cxn ang="0">
                  <a:pos x="227" y="576"/>
                </a:cxn>
              </a:cxnLst>
              <a:rect l="0" t="0" r="r" b="b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/>
              <a:ahLst/>
              <a:cxnLst>
                <a:cxn ang="0">
                  <a:pos x="318" y="350"/>
                </a:cxn>
                <a:cxn ang="0">
                  <a:pos x="344" y="367"/>
                </a:cxn>
                <a:cxn ang="0">
                  <a:pos x="727" y="446"/>
                </a:cxn>
                <a:cxn ang="0">
                  <a:pos x="754" y="446"/>
                </a:cxn>
                <a:cxn ang="0">
                  <a:pos x="806" y="445"/>
                </a:cxn>
                <a:cxn ang="0">
                  <a:pos x="875" y="440"/>
                </a:cxn>
                <a:cxn ang="0">
                  <a:pos x="961" y="430"/>
                </a:cxn>
                <a:cxn ang="0">
                  <a:pos x="1062" y="413"/>
                </a:cxn>
                <a:cxn ang="0">
                  <a:pos x="1175" y="388"/>
                </a:cxn>
                <a:cxn ang="0">
                  <a:pos x="1297" y="352"/>
                </a:cxn>
                <a:cxn ang="0">
                  <a:pos x="1423" y="305"/>
                </a:cxn>
                <a:cxn ang="0">
                  <a:pos x="1555" y="242"/>
                </a:cxn>
                <a:cxn ang="0">
                  <a:pos x="1688" y="167"/>
                </a:cxn>
                <a:cxn ang="0">
                  <a:pos x="1560" y="3"/>
                </a:cxn>
                <a:cxn ang="0">
                  <a:pos x="1535" y="19"/>
                </a:cxn>
                <a:cxn ang="0">
                  <a:pos x="1491" y="45"/>
                </a:cxn>
                <a:cxn ang="0">
                  <a:pos x="1433" y="75"/>
                </a:cxn>
                <a:cxn ang="0">
                  <a:pos x="1367" y="109"/>
                </a:cxn>
                <a:cxn ang="0">
                  <a:pos x="1290" y="145"/>
                </a:cxn>
                <a:cxn ang="0">
                  <a:pos x="1209" y="179"/>
                </a:cxn>
                <a:cxn ang="0">
                  <a:pos x="1125" y="210"/>
                </a:cxn>
                <a:cxn ang="0">
                  <a:pos x="1041" y="233"/>
                </a:cxn>
                <a:cxn ang="0">
                  <a:pos x="959" y="247"/>
                </a:cxn>
                <a:cxn ang="0">
                  <a:pos x="884" y="251"/>
                </a:cxn>
                <a:cxn ang="0">
                  <a:pos x="812" y="247"/>
                </a:cxn>
                <a:cxn ang="0">
                  <a:pos x="746" y="244"/>
                </a:cxn>
                <a:cxn ang="0">
                  <a:pos x="683" y="238"/>
                </a:cxn>
                <a:cxn ang="0">
                  <a:pos x="624" y="233"/>
                </a:cxn>
                <a:cxn ang="0">
                  <a:pos x="571" y="226"/>
                </a:cxn>
                <a:cxn ang="0">
                  <a:pos x="521" y="216"/>
                </a:cxn>
                <a:cxn ang="0">
                  <a:pos x="474" y="206"/>
                </a:cxn>
                <a:cxn ang="0">
                  <a:pos x="434" y="193"/>
                </a:cxn>
                <a:cxn ang="0">
                  <a:pos x="398" y="178"/>
                </a:cxn>
                <a:cxn ang="0">
                  <a:pos x="365" y="161"/>
                </a:cxn>
                <a:cxn ang="0">
                  <a:pos x="343" y="153"/>
                </a:cxn>
                <a:cxn ang="0">
                  <a:pos x="316" y="159"/>
                </a:cxn>
                <a:cxn ang="0">
                  <a:pos x="281" y="167"/>
                </a:cxn>
                <a:cxn ang="0">
                  <a:pos x="241" y="169"/>
                </a:cxn>
                <a:cxn ang="0">
                  <a:pos x="207" y="163"/>
                </a:cxn>
                <a:cxn ang="0">
                  <a:pos x="177" y="137"/>
                </a:cxn>
                <a:cxn ang="0">
                  <a:pos x="147" y="107"/>
                </a:cxn>
                <a:cxn ang="0">
                  <a:pos x="114" y="104"/>
                </a:cxn>
                <a:cxn ang="0">
                  <a:pos x="85" y="109"/>
                </a:cxn>
                <a:cxn ang="0">
                  <a:pos x="54" y="119"/>
                </a:cxn>
                <a:cxn ang="0">
                  <a:pos x="23" y="133"/>
                </a:cxn>
                <a:cxn ang="0">
                  <a:pos x="1" y="154"/>
                </a:cxn>
                <a:cxn ang="0">
                  <a:pos x="5" y="177"/>
                </a:cxn>
                <a:cxn ang="0">
                  <a:pos x="28" y="194"/>
                </a:cxn>
                <a:cxn ang="0">
                  <a:pos x="49" y="198"/>
                </a:cxn>
                <a:cxn ang="0">
                  <a:pos x="80" y="206"/>
                </a:cxn>
                <a:cxn ang="0">
                  <a:pos x="105" y="213"/>
                </a:cxn>
                <a:cxn ang="0">
                  <a:pos x="133" y="222"/>
                </a:cxn>
                <a:cxn ang="0">
                  <a:pos x="162" y="233"/>
                </a:cxn>
                <a:cxn ang="0">
                  <a:pos x="190" y="246"/>
                </a:cxn>
                <a:cxn ang="0">
                  <a:pos x="215" y="259"/>
                </a:cxn>
                <a:cxn ang="0">
                  <a:pos x="246" y="284"/>
                </a:cxn>
                <a:cxn ang="0">
                  <a:pos x="276" y="315"/>
                </a:cxn>
              </a:cxnLst>
              <a:rect l="0" t="0" r="r" b="b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/>
              <a:ahLst/>
              <a:cxnLst>
                <a:cxn ang="0">
                  <a:pos x="88" y="159"/>
                </a:cxn>
                <a:cxn ang="0">
                  <a:pos x="95" y="158"/>
                </a:cxn>
                <a:cxn ang="0">
                  <a:pos x="106" y="157"/>
                </a:cxn>
                <a:cxn ang="0">
                  <a:pos x="114" y="156"/>
                </a:cxn>
                <a:cxn ang="0">
                  <a:pos x="126" y="154"/>
                </a:cxn>
                <a:cxn ang="0">
                  <a:pos x="138" y="153"/>
                </a:cxn>
                <a:cxn ang="0">
                  <a:pos x="153" y="152"/>
                </a:cxn>
                <a:cxn ang="0">
                  <a:pos x="168" y="149"/>
                </a:cxn>
                <a:cxn ang="0">
                  <a:pos x="186" y="148"/>
                </a:cxn>
                <a:cxn ang="0">
                  <a:pos x="203" y="144"/>
                </a:cxn>
                <a:cxn ang="0">
                  <a:pos x="222" y="142"/>
                </a:cxn>
                <a:cxn ang="0">
                  <a:pos x="244" y="139"/>
                </a:cxn>
                <a:cxn ang="0">
                  <a:pos x="265" y="136"/>
                </a:cxn>
                <a:cxn ang="0">
                  <a:pos x="288" y="133"/>
                </a:cxn>
                <a:cxn ang="0">
                  <a:pos x="310" y="128"/>
                </a:cxn>
                <a:cxn ang="0">
                  <a:pos x="334" y="123"/>
                </a:cxn>
                <a:cxn ang="0">
                  <a:pos x="359" y="118"/>
                </a:cxn>
                <a:cxn ang="0">
                  <a:pos x="385" y="113"/>
                </a:cxn>
                <a:cxn ang="0">
                  <a:pos x="412" y="108"/>
                </a:cxn>
                <a:cxn ang="0">
                  <a:pos x="438" y="102"/>
                </a:cxn>
                <a:cxn ang="0">
                  <a:pos x="466" y="95"/>
                </a:cxn>
                <a:cxn ang="0">
                  <a:pos x="493" y="88"/>
                </a:cxn>
                <a:cxn ang="0">
                  <a:pos x="522" y="81"/>
                </a:cxn>
                <a:cxn ang="0">
                  <a:pos x="550" y="73"/>
                </a:cxn>
                <a:cxn ang="0">
                  <a:pos x="579" y="63"/>
                </a:cxn>
                <a:cxn ang="0">
                  <a:pos x="608" y="55"/>
                </a:cxn>
                <a:cxn ang="0">
                  <a:pos x="636" y="45"/>
                </a:cxn>
                <a:cxn ang="0">
                  <a:pos x="665" y="35"/>
                </a:cxn>
                <a:cxn ang="0">
                  <a:pos x="694" y="24"/>
                </a:cxn>
                <a:cxn ang="0">
                  <a:pos x="722" y="12"/>
                </a:cxn>
                <a:cxn ang="0">
                  <a:pos x="836" y="0"/>
                </a:cxn>
                <a:cxn ang="0">
                  <a:pos x="812" y="11"/>
                </a:cxn>
                <a:cxn ang="0">
                  <a:pos x="802" y="17"/>
                </a:cxn>
                <a:cxn ang="0">
                  <a:pos x="790" y="22"/>
                </a:cxn>
                <a:cxn ang="0">
                  <a:pos x="777" y="30"/>
                </a:cxn>
                <a:cxn ang="0">
                  <a:pos x="762" y="36"/>
                </a:cxn>
                <a:cxn ang="0">
                  <a:pos x="747" y="44"/>
                </a:cxn>
                <a:cxn ang="0">
                  <a:pos x="729" y="53"/>
                </a:cxn>
                <a:cxn ang="0">
                  <a:pos x="712" y="61"/>
                </a:cxn>
                <a:cxn ang="0">
                  <a:pos x="692" y="70"/>
                </a:cxn>
                <a:cxn ang="0">
                  <a:pos x="673" y="79"/>
                </a:cxn>
                <a:cxn ang="0">
                  <a:pos x="653" y="89"/>
                </a:cxn>
                <a:cxn ang="0">
                  <a:pos x="633" y="99"/>
                </a:cxn>
                <a:cxn ang="0">
                  <a:pos x="610" y="108"/>
                </a:cxn>
                <a:cxn ang="0">
                  <a:pos x="588" y="118"/>
                </a:cxn>
                <a:cxn ang="0">
                  <a:pos x="565" y="127"/>
                </a:cxn>
                <a:cxn ang="0">
                  <a:pos x="542" y="137"/>
                </a:cxn>
                <a:cxn ang="0">
                  <a:pos x="518" y="146"/>
                </a:cxn>
                <a:cxn ang="0">
                  <a:pos x="496" y="156"/>
                </a:cxn>
                <a:cxn ang="0">
                  <a:pos x="472" y="163"/>
                </a:cxn>
                <a:cxn ang="0">
                  <a:pos x="449" y="172"/>
                </a:cxn>
                <a:cxn ang="0">
                  <a:pos x="426" y="179"/>
                </a:cxn>
                <a:cxn ang="0">
                  <a:pos x="403" y="187"/>
                </a:cxn>
                <a:cxn ang="0">
                  <a:pos x="379" y="193"/>
                </a:cxn>
                <a:cxn ang="0">
                  <a:pos x="358" y="201"/>
                </a:cxn>
                <a:cxn ang="0">
                  <a:pos x="336" y="206"/>
                </a:cxn>
                <a:cxn ang="0">
                  <a:pos x="315" y="211"/>
                </a:cxn>
                <a:cxn ang="0">
                  <a:pos x="295" y="215"/>
                </a:cxn>
                <a:cxn ang="0">
                  <a:pos x="276" y="218"/>
                </a:cxn>
                <a:cxn ang="0">
                  <a:pos x="88" y="159"/>
                </a:cxn>
              </a:cxnLst>
              <a:rect l="0" t="0" r="r" b="b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46" y="132"/>
                </a:cxn>
                <a:cxn ang="0">
                  <a:pos x="124" y="137"/>
                </a:cxn>
                <a:cxn ang="0">
                  <a:pos x="97" y="142"/>
                </a:cxn>
                <a:cxn ang="0">
                  <a:pos x="70" y="142"/>
                </a:cxn>
                <a:cxn ang="0">
                  <a:pos x="42" y="139"/>
                </a:cxn>
                <a:cxn ang="0">
                  <a:pos x="20" y="129"/>
                </a:cxn>
                <a:cxn ang="0">
                  <a:pos x="3" y="110"/>
                </a:cxn>
                <a:cxn ang="0">
                  <a:pos x="0" y="87"/>
                </a:cxn>
                <a:cxn ang="0">
                  <a:pos x="10" y="66"/>
                </a:cxn>
                <a:cxn ang="0">
                  <a:pos x="31" y="46"/>
                </a:cxn>
                <a:cxn ang="0">
                  <a:pos x="57" y="31"/>
                </a:cxn>
                <a:cxn ang="0">
                  <a:pos x="87" y="16"/>
                </a:cxn>
                <a:cxn ang="0">
                  <a:pos x="116" y="5"/>
                </a:cxn>
                <a:cxn ang="0">
                  <a:pos x="141" y="0"/>
                </a:cxn>
                <a:cxn ang="0">
                  <a:pos x="163" y="2"/>
                </a:cxn>
                <a:cxn ang="0">
                  <a:pos x="176" y="19"/>
                </a:cxn>
                <a:cxn ang="0">
                  <a:pos x="183" y="37"/>
                </a:cxn>
                <a:cxn ang="0">
                  <a:pos x="193" y="56"/>
                </a:cxn>
                <a:cxn ang="0">
                  <a:pos x="212" y="77"/>
                </a:cxn>
                <a:cxn ang="0">
                  <a:pos x="228" y="92"/>
                </a:cxn>
                <a:cxn ang="0">
                  <a:pos x="244" y="104"/>
                </a:cxn>
                <a:cxn ang="0">
                  <a:pos x="264" y="114"/>
                </a:cxn>
                <a:cxn ang="0">
                  <a:pos x="289" y="125"/>
                </a:cxn>
                <a:cxn ang="0">
                  <a:pos x="318" y="136"/>
                </a:cxn>
                <a:cxn ang="0">
                  <a:pos x="350" y="146"/>
                </a:cxn>
                <a:cxn ang="0">
                  <a:pos x="382" y="155"/>
                </a:cxn>
                <a:cxn ang="0">
                  <a:pos x="415" y="163"/>
                </a:cxn>
                <a:cxn ang="0">
                  <a:pos x="448" y="170"/>
                </a:cxn>
                <a:cxn ang="0">
                  <a:pos x="478" y="175"/>
                </a:cxn>
                <a:cxn ang="0">
                  <a:pos x="509" y="181"/>
                </a:cxn>
                <a:cxn ang="0">
                  <a:pos x="538" y="185"/>
                </a:cxn>
                <a:cxn ang="0">
                  <a:pos x="566" y="190"/>
                </a:cxn>
                <a:cxn ang="0">
                  <a:pos x="589" y="193"/>
                </a:cxn>
                <a:cxn ang="0">
                  <a:pos x="613" y="197"/>
                </a:cxn>
                <a:cxn ang="0">
                  <a:pos x="633" y="198"/>
                </a:cxn>
                <a:cxn ang="0">
                  <a:pos x="651" y="200"/>
                </a:cxn>
                <a:cxn ang="0">
                  <a:pos x="674" y="203"/>
                </a:cxn>
                <a:cxn ang="0">
                  <a:pos x="687" y="203"/>
                </a:cxn>
                <a:cxn ang="0">
                  <a:pos x="602" y="224"/>
                </a:cxn>
                <a:cxn ang="0">
                  <a:pos x="587" y="223"/>
                </a:cxn>
                <a:cxn ang="0">
                  <a:pos x="571" y="222"/>
                </a:cxn>
                <a:cxn ang="0">
                  <a:pos x="551" y="220"/>
                </a:cxn>
                <a:cxn ang="0">
                  <a:pos x="527" y="217"/>
                </a:cxn>
                <a:cxn ang="0">
                  <a:pos x="499" y="214"/>
                </a:cxn>
                <a:cxn ang="0">
                  <a:pos x="470" y="209"/>
                </a:cxn>
                <a:cxn ang="0">
                  <a:pos x="439" y="204"/>
                </a:cxn>
                <a:cxn ang="0">
                  <a:pos x="405" y="198"/>
                </a:cxn>
                <a:cxn ang="0">
                  <a:pos x="371" y="191"/>
                </a:cxn>
                <a:cxn ang="0">
                  <a:pos x="337" y="183"/>
                </a:cxn>
                <a:cxn ang="0">
                  <a:pos x="302" y="174"/>
                </a:cxn>
                <a:cxn ang="0">
                  <a:pos x="268" y="164"/>
                </a:cxn>
                <a:cxn ang="0">
                  <a:pos x="235" y="153"/>
                </a:cxn>
                <a:cxn ang="0">
                  <a:pos x="205" y="139"/>
                </a:cxn>
                <a:cxn ang="0">
                  <a:pos x="173" y="125"/>
                </a:cxn>
              </a:cxnLst>
              <a:rect l="0" t="0" r="r" b="b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/>
              <a:ahLst/>
              <a:cxnLst>
                <a:cxn ang="0">
                  <a:pos x="17" y="398"/>
                </a:cxn>
                <a:cxn ang="0">
                  <a:pos x="49" y="372"/>
                </a:cxn>
                <a:cxn ang="0">
                  <a:pos x="91" y="332"/>
                </a:cxn>
                <a:cxn ang="0">
                  <a:pos x="116" y="305"/>
                </a:cxn>
                <a:cxn ang="0">
                  <a:pos x="137" y="279"/>
                </a:cxn>
                <a:cxn ang="0">
                  <a:pos x="155" y="252"/>
                </a:cxn>
                <a:cxn ang="0">
                  <a:pos x="170" y="225"/>
                </a:cxn>
                <a:cxn ang="0">
                  <a:pos x="183" y="195"/>
                </a:cxn>
                <a:cxn ang="0">
                  <a:pos x="201" y="162"/>
                </a:cxn>
                <a:cxn ang="0">
                  <a:pos x="226" y="128"/>
                </a:cxn>
                <a:cxn ang="0">
                  <a:pos x="254" y="95"/>
                </a:cxn>
                <a:cxn ang="0">
                  <a:pos x="289" y="64"/>
                </a:cxn>
                <a:cxn ang="0">
                  <a:pos x="330" y="39"/>
                </a:cxn>
                <a:cxn ang="0">
                  <a:pos x="379" y="17"/>
                </a:cxn>
                <a:cxn ang="0">
                  <a:pos x="433" y="4"/>
                </a:cxn>
                <a:cxn ang="0">
                  <a:pos x="496" y="0"/>
                </a:cxn>
                <a:cxn ang="0">
                  <a:pos x="568" y="5"/>
                </a:cxn>
                <a:cxn ang="0">
                  <a:pos x="645" y="24"/>
                </a:cxn>
                <a:cxn ang="0">
                  <a:pos x="723" y="48"/>
                </a:cxn>
                <a:cxn ang="0">
                  <a:pos x="793" y="73"/>
                </a:cxn>
                <a:cxn ang="0">
                  <a:pos x="860" y="100"/>
                </a:cxn>
                <a:cxn ang="0">
                  <a:pos x="923" y="129"/>
                </a:cxn>
                <a:cxn ang="0">
                  <a:pos x="982" y="162"/>
                </a:cxn>
                <a:cxn ang="0">
                  <a:pos x="1037" y="196"/>
                </a:cxn>
                <a:cxn ang="0">
                  <a:pos x="1092" y="232"/>
                </a:cxn>
                <a:cxn ang="0">
                  <a:pos x="1146" y="271"/>
                </a:cxn>
                <a:cxn ang="0">
                  <a:pos x="1199" y="312"/>
                </a:cxn>
                <a:cxn ang="0">
                  <a:pos x="1253" y="356"/>
                </a:cxn>
                <a:cxn ang="0">
                  <a:pos x="1263" y="431"/>
                </a:cxn>
                <a:cxn ang="0">
                  <a:pos x="1238" y="410"/>
                </a:cxn>
                <a:cxn ang="0">
                  <a:pos x="1210" y="387"/>
                </a:cxn>
                <a:cxn ang="0">
                  <a:pos x="1179" y="364"/>
                </a:cxn>
                <a:cxn ang="0">
                  <a:pos x="1142" y="337"/>
                </a:cxn>
                <a:cxn ang="0">
                  <a:pos x="1100" y="308"/>
                </a:cxn>
                <a:cxn ang="0">
                  <a:pos x="1056" y="279"/>
                </a:cxn>
                <a:cxn ang="0">
                  <a:pos x="1008" y="250"/>
                </a:cxn>
                <a:cxn ang="0">
                  <a:pos x="959" y="225"/>
                </a:cxn>
                <a:cxn ang="0">
                  <a:pos x="910" y="202"/>
                </a:cxn>
                <a:cxn ang="0">
                  <a:pos x="883" y="190"/>
                </a:cxn>
                <a:cxn ang="0">
                  <a:pos x="851" y="175"/>
                </a:cxn>
                <a:cxn ang="0">
                  <a:pos x="807" y="157"/>
                </a:cxn>
                <a:cxn ang="0">
                  <a:pos x="753" y="139"/>
                </a:cxn>
                <a:cxn ang="0">
                  <a:pos x="692" y="123"/>
                </a:cxn>
                <a:cxn ang="0">
                  <a:pos x="625" y="109"/>
                </a:cxn>
                <a:cxn ang="0">
                  <a:pos x="556" y="102"/>
                </a:cxn>
                <a:cxn ang="0">
                  <a:pos x="486" y="102"/>
                </a:cxn>
                <a:cxn ang="0">
                  <a:pos x="417" y="113"/>
                </a:cxn>
                <a:cxn ang="0">
                  <a:pos x="353" y="138"/>
                </a:cxn>
                <a:cxn ang="0">
                  <a:pos x="322" y="157"/>
                </a:cxn>
                <a:cxn ang="0">
                  <a:pos x="293" y="181"/>
                </a:cxn>
                <a:cxn ang="0">
                  <a:pos x="256" y="213"/>
                </a:cxn>
                <a:cxn ang="0">
                  <a:pos x="219" y="254"/>
                </a:cxn>
                <a:cxn ang="0">
                  <a:pos x="194" y="288"/>
                </a:cxn>
                <a:cxn ang="0">
                  <a:pos x="162" y="328"/>
                </a:cxn>
                <a:cxn ang="0">
                  <a:pos x="122" y="366"/>
                </a:cxn>
                <a:cxn ang="0">
                  <a:pos x="81" y="396"/>
                </a:cxn>
                <a:cxn ang="0">
                  <a:pos x="45" y="417"/>
                </a:cxn>
                <a:cxn ang="0">
                  <a:pos x="24" y="430"/>
                </a:cxn>
              </a:cxnLst>
              <a:rect l="0" t="0" r="r" b="b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10" y="39"/>
                </a:cxn>
                <a:cxn ang="0">
                  <a:pos x="19" y="37"/>
                </a:cxn>
                <a:cxn ang="0">
                  <a:pos x="32" y="35"/>
                </a:cxn>
                <a:cxn ang="0">
                  <a:pos x="42" y="34"/>
                </a:cxn>
                <a:cxn ang="0">
                  <a:pos x="49" y="34"/>
                </a:cxn>
                <a:cxn ang="0">
                  <a:pos x="57" y="32"/>
                </a:cxn>
                <a:cxn ang="0">
                  <a:pos x="64" y="31"/>
                </a:cxn>
                <a:cxn ang="0">
                  <a:pos x="73" y="31"/>
                </a:cxn>
                <a:cxn ang="0">
                  <a:pos x="82" y="29"/>
                </a:cxn>
                <a:cxn ang="0">
                  <a:pos x="91" y="27"/>
                </a:cxn>
                <a:cxn ang="0">
                  <a:pos x="99" y="26"/>
                </a:cxn>
                <a:cxn ang="0">
                  <a:pos x="108" y="24"/>
                </a:cxn>
                <a:cxn ang="0">
                  <a:pos x="117" y="22"/>
                </a:cxn>
                <a:cxn ang="0">
                  <a:pos x="126" y="21"/>
                </a:cxn>
                <a:cxn ang="0">
                  <a:pos x="134" y="20"/>
                </a:cxn>
                <a:cxn ang="0">
                  <a:pos x="142" y="17"/>
                </a:cxn>
                <a:cxn ang="0">
                  <a:pos x="151" y="16"/>
                </a:cxn>
                <a:cxn ang="0">
                  <a:pos x="163" y="15"/>
                </a:cxn>
                <a:cxn ang="0">
                  <a:pos x="178" y="10"/>
                </a:cxn>
                <a:cxn ang="0">
                  <a:pos x="191" y="6"/>
                </a:cxn>
                <a:cxn ang="0">
                  <a:pos x="202" y="1"/>
                </a:cxn>
                <a:cxn ang="0">
                  <a:pos x="241" y="6"/>
                </a:cxn>
                <a:cxn ang="0">
                  <a:pos x="237" y="10"/>
                </a:cxn>
                <a:cxn ang="0">
                  <a:pos x="225" y="20"/>
                </a:cxn>
                <a:cxn ang="0">
                  <a:pos x="216" y="26"/>
                </a:cxn>
                <a:cxn ang="0">
                  <a:pos x="206" y="34"/>
                </a:cxn>
                <a:cxn ang="0">
                  <a:pos x="193" y="42"/>
                </a:cxn>
                <a:cxn ang="0">
                  <a:pos x="181" y="51"/>
                </a:cxn>
                <a:cxn ang="0">
                  <a:pos x="166" y="59"/>
                </a:cxn>
                <a:cxn ang="0">
                  <a:pos x="158" y="62"/>
                </a:cxn>
                <a:cxn ang="0">
                  <a:pos x="150" y="66"/>
                </a:cxn>
                <a:cxn ang="0">
                  <a:pos x="142" y="70"/>
                </a:cxn>
                <a:cxn ang="0">
                  <a:pos x="133" y="73"/>
                </a:cxn>
                <a:cxn ang="0">
                  <a:pos x="124" y="76"/>
                </a:cxn>
                <a:cxn ang="0">
                  <a:pos x="116" y="80"/>
                </a:cxn>
                <a:cxn ang="0">
                  <a:pos x="106" y="83"/>
                </a:cxn>
                <a:cxn ang="0">
                  <a:pos x="96" y="84"/>
                </a:cxn>
                <a:cxn ang="0">
                  <a:pos x="86" y="85"/>
                </a:cxn>
                <a:cxn ang="0">
                  <a:pos x="77" y="88"/>
                </a:cxn>
                <a:cxn ang="0">
                  <a:pos x="67" y="89"/>
                </a:cxn>
                <a:cxn ang="0">
                  <a:pos x="55" y="89"/>
                </a:cxn>
                <a:cxn ang="0">
                  <a:pos x="45" y="89"/>
                </a:cxn>
                <a:cxn ang="0">
                  <a:pos x="35" y="89"/>
                </a:cxn>
                <a:cxn ang="0">
                  <a:pos x="0" y="40"/>
                </a:cxn>
              </a:cxnLst>
              <a:rect l="0" t="0" r="r" b="b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/>
              <a:ahLst/>
              <a:cxnLst>
                <a:cxn ang="0">
                  <a:pos x="10" y="268"/>
                </a:cxn>
                <a:cxn ang="0">
                  <a:pos x="17" y="268"/>
                </a:cxn>
                <a:cxn ang="0">
                  <a:pos x="27" y="267"/>
                </a:cxn>
                <a:cxn ang="0">
                  <a:pos x="34" y="265"/>
                </a:cxn>
                <a:cxn ang="0">
                  <a:pos x="44" y="264"/>
                </a:cxn>
                <a:cxn ang="0">
                  <a:pos x="56" y="263"/>
                </a:cxn>
                <a:cxn ang="0">
                  <a:pos x="67" y="260"/>
                </a:cxn>
                <a:cxn ang="0">
                  <a:pos x="81" y="258"/>
                </a:cxn>
                <a:cxn ang="0">
                  <a:pos x="96" y="254"/>
                </a:cxn>
                <a:cxn ang="0">
                  <a:pos x="112" y="250"/>
                </a:cxn>
                <a:cxn ang="0">
                  <a:pos x="130" y="246"/>
                </a:cxn>
                <a:cxn ang="0">
                  <a:pos x="147" y="241"/>
                </a:cxn>
                <a:cxn ang="0">
                  <a:pos x="166" y="236"/>
                </a:cxn>
                <a:cxn ang="0">
                  <a:pos x="187" y="230"/>
                </a:cxn>
                <a:cxn ang="0">
                  <a:pos x="208" y="224"/>
                </a:cxn>
                <a:cxn ang="0">
                  <a:pos x="229" y="215"/>
                </a:cxn>
                <a:cxn ang="0">
                  <a:pos x="250" y="207"/>
                </a:cxn>
                <a:cxn ang="0">
                  <a:pos x="274" y="197"/>
                </a:cxn>
                <a:cxn ang="0">
                  <a:pos x="297" y="187"/>
                </a:cxn>
                <a:cxn ang="0">
                  <a:pos x="322" y="177"/>
                </a:cxn>
                <a:cxn ang="0">
                  <a:pos x="346" y="166"/>
                </a:cxn>
                <a:cxn ang="0">
                  <a:pos x="372" y="153"/>
                </a:cxn>
                <a:cxn ang="0">
                  <a:pos x="396" y="138"/>
                </a:cxn>
                <a:cxn ang="0">
                  <a:pos x="422" y="125"/>
                </a:cxn>
                <a:cxn ang="0">
                  <a:pos x="447" y="108"/>
                </a:cxn>
                <a:cxn ang="0">
                  <a:pos x="474" y="92"/>
                </a:cxn>
                <a:cxn ang="0">
                  <a:pos x="500" y="73"/>
                </a:cxn>
                <a:cxn ang="0">
                  <a:pos x="525" y="53"/>
                </a:cxn>
                <a:cxn ang="0">
                  <a:pos x="551" y="33"/>
                </a:cxn>
                <a:cxn ang="0">
                  <a:pos x="578" y="10"/>
                </a:cxn>
                <a:cxn ang="0">
                  <a:pos x="678" y="55"/>
                </a:cxn>
                <a:cxn ang="0">
                  <a:pos x="674" y="58"/>
                </a:cxn>
                <a:cxn ang="0">
                  <a:pos x="664" y="65"/>
                </a:cxn>
                <a:cxn ang="0">
                  <a:pos x="656" y="70"/>
                </a:cxn>
                <a:cxn ang="0">
                  <a:pos x="647" y="77"/>
                </a:cxn>
                <a:cxn ang="0">
                  <a:pos x="636" y="84"/>
                </a:cxn>
                <a:cxn ang="0">
                  <a:pos x="624" y="93"/>
                </a:cxn>
                <a:cxn ang="0">
                  <a:pos x="609" y="102"/>
                </a:cxn>
                <a:cxn ang="0">
                  <a:pos x="595" y="111"/>
                </a:cxn>
                <a:cxn ang="0">
                  <a:pos x="579" y="121"/>
                </a:cxn>
                <a:cxn ang="0">
                  <a:pos x="561" y="131"/>
                </a:cxn>
                <a:cxn ang="0">
                  <a:pos x="543" y="142"/>
                </a:cxn>
                <a:cxn ang="0">
                  <a:pos x="523" y="152"/>
                </a:cxn>
                <a:cxn ang="0">
                  <a:pos x="501" y="163"/>
                </a:cxn>
                <a:cxn ang="0">
                  <a:pos x="480" y="176"/>
                </a:cxn>
                <a:cxn ang="0">
                  <a:pos x="456" y="186"/>
                </a:cxn>
                <a:cxn ang="0">
                  <a:pos x="431" y="197"/>
                </a:cxn>
                <a:cxn ang="0">
                  <a:pos x="405" y="209"/>
                </a:cxn>
                <a:cxn ang="0">
                  <a:pos x="378" y="220"/>
                </a:cxn>
                <a:cxn ang="0">
                  <a:pos x="351" y="230"/>
                </a:cxn>
                <a:cxn ang="0">
                  <a:pos x="323" y="240"/>
                </a:cxn>
                <a:cxn ang="0">
                  <a:pos x="293" y="249"/>
                </a:cxn>
                <a:cxn ang="0">
                  <a:pos x="264" y="258"/>
                </a:cxn>
                <a:cxn ang="0">
                  <a:pos x="233" y="265"/>
                </a:cxn>
                <a:cxn ang="0">
                  <a:pos x="201" y="273"/>
                </a:cxn>
                <a:cxn ang="0">
                  <a:pos x="169" y="279"/>
                </a:cxn>
                <a:cxn ang="0">
                  <a:pos x="136" y="285"/>
                </a:cxn>
                <a:cxn ang="0">
                  <a:pos x="102" y="288"/>
                </a:cxn>
                <a:cxn ang="0">
                  <a:pos x="69" y="292"/>
                </a:cxn>
                <a:cxn ang="0">
                  <a:pos x="34" y="293"/>
                </a:cxn>
                <a:cxn ang="0">
                  <a:pos x="0" y="295"/>
                </a:cxn>
                <a:cxn ang="0">
                  <a:pos x="10" y="269"/>
                </a:cxn>
              </a:cxnLst>
              <a:rect l="0" t="0" r="r" b="b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/>
              <a:ahLst/>
              <a:cxnLst>
                <a:cxn ang="0">
                  <a:pos x="32" y="14"/>
                </a:cxn>
                <a:cxn ang="0">
                  <a:pos x="29" y="35"/>
                </a:cxn>
                <a:cxn ang="0">
                  <a:pos x="25" y="62"/>
                </a:cxn>
                <a:cxn ang="0">
                  <a:pos x="25" y="94"/>
                </a:cxn>
                <a:cxn ang="0">
                  <a:pos x="25" y="128"/>
                </a:cxn>
                <a:cxn ang="0">
                  <a:pos x="31" y="166"/>
                </a:cxn>
                <a:cxn ang="0">
                  <a:pos x="42" y="201"/>
                </a:cxn>
                <a:cxn ang="0">
                  <a:pos x="61" y="236"/>
                </a:cxn>
                <a:cxn ang="0">
                  <a:pos x="86" y="268"/>
                </a:cxn>
                <a:cxn ang="0">
                  <a:pos x="121" y="295"/>
                </a:cxn>
                <a:cxn ang="0">
                  <a:pos x="168" y="317"/>
                </a:cxn>
                <a:cxn ang="0">
                  <a:pos x="226" y="331"/>
                </a:cxn>
                <a:cxn ang="0">
                  <a:pos x="285" y="331"/>
                </a:cxn>
                <a:cxn ang="0">
                  <a:pos x="339" y="322"/>
                </a:cxn>
                <a:cxn ang="0">
                  <a:pos x="385" y="303"/>
                </a:cxn>
                <a:cxn ang="0">
                  <a:pos x="426" y="277"/>
                </a:cxn>
                <a:cxn ang="0">
                  <a:pos x="460" y="243"/>
                </a:cxn>
                <a:cxn ang="0">
                  <a:pos x="489" y="206"/>
                </a:cxn>
                <a:cxn ang="0">
                  <a:pos x="513" y="169"/>
                </a:cxn>
                <a:cxn ang="0">
                  <a:pos x="533" y="132"/>
                </a:cxn>
                <a:cxn ang="0">
                  <a:pos x="548" y="97"/>
                </a:cxn>
                <a:cxn ang="0">
                  <a:pos x="559" y="67"/>
                </a:cxn>
                <a:cxn ang="0">
                  <a:pos x="566" y="44"/>
                </a:cxn>
                <a:cxn ang="0">
                  <a:pos x="572" y="26"/>
                </a:cxn>
                <a:cxn ang="0">
                  <a:pos x="592" y="47"/>
                </a:cxn>
                <a:cxn ang="0">
                  <a:pos x="586" y="65"/>
                </a:cxn>
                <a:cxn ang="0">
                  <a:pos x="578" y="91"/>
                </a:cxn>
                <a:cxn ang="0">
                  <a:pos x="566" y="122"/>
                </a:cxn>
                <a:cxn ang="0">
                  <a:pos x="551" y="156"/>
                </a:cxn>
                <a:cxn ang="0">
                  <a:pos x="532" y="191"/>
                </a:cxn>
                <a:cxn ang="0">
                  <a:pos x="508" y="228"/>
                </a:cxn>
                <a:cxn ang="0">
                  <a:pos x="479" y="262"/>
                </a:cxn>
                <a:cxn ang="0">
                  <a:pos x="446" y="294"/>
                </a:cxn>
                <a:cxn ang="0">
                  <a:pos x="405" y="321"/>
                </a:cxn>
                <a:cxn ang="0">
                  <a:pos x="361" y="342"/>
                </a:cxn>
                <a:cxn ang="0">
                  <a:pos x="310" y="355"/>
                </a:cxn>
                <a:cxn ang="0">
                  <a:pos x="257" y="358"/>
                </a:cxn>
                <a:cxn ang="0">
                  <a:pos x="209" y="355"/>
                </a:cxn>
                <a:cxn ang="0">
                  <a:pos x="168" y="344"/>
                </a:cxn>
                <a:cxn ang="0">
                  <a:pos x="130" y="331"/>
                </a:cxn>
                <a:cxn ang="0">
                  <a:pos x="101" y="313"/>
                </a:cxn>
                <a:cxn ang="0">
                  <a:pos x="74" y="290"/>
                </a:cxn>
                <a:cxn ang="0">
                  <a:pos x="54" y="268"/>
                </a:cxn>
                <a:cxn ang="0">
                  <a:pos x="35" y="244"/>
                </a:cxn>
                <a:cxn ang="0">
                  <a:pos x="22" y="220"/>
                </a:cxn>
                <a:cxn ang="0">
                  <a:pos x="12" y="197"/>
                </a:cxn>
                <a:cxn ang="0">
                  <a:pos x="6" y="177"/>
                </a:cxn>
                <a:cxn ang="0">
                  <a:pos x="1" y="153"/>
                </a:cxn>
                <a:cxn ang="0">
                  <a:pos x="0" y="133"/>
                </a:cxn>
                <a:cxn ang="0">
                  <a:pos x="0" y="107"/>
                </a:cxn>
                <a:cxn ang="0">
                  <a:pos x="0" y="81"/>
                </a:cxn>
                <a:cxn ang="0">
                  <a:pos x="0" y="55"/>
                </a:cxn>
                <a:cxn ang="0">
                  <a:pos x="1" y="37"/>
                </a:cxn>
                <a:cxn ang="0">
                  <a:pos x="1" y="23"/>
                </a:cxn>
              </a:cxnLst>
              <a:rect l="0" t="0" r="r" b="b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/>
              <a:ahLst/>
              <a:cxnLst>
                <a:cxn ang="0">
                  <a:pos x="11" y="328"/>
                </a:cxn>
                <a:cxn ang="0">
                  <a:pos x="36" y="299"/>
                </a:cxn>
                <a:cxn ang="0">
                  <a:pos x="69" y="257"/>
                </a:cxn>
                <a:cxn ang="0">
                  <a:pos x="113" y="210"/>
                </a:cxn>
                <a:cxn ang="0">
                  <a:pos x="159" y="160"/>
                </a:cxn>
                <a:cxn ang="0">
                  <a:pos x="209" y="112"/>
                </a:cxn>
                <a:cxn ang="0">
                  <a:pos x="258" y="68"/>
                </a:cxn>
                <a:cxn ang="0">
                  <a:pos x="306" y="37"/>
                </a:cxn>
                <a:cxn ang="0">
                  <a:pos x="348" y="20"/>
                </a:cxn>
                <a:cxn ang="0">
                  <a:pos x="393" y="10"/>
                </a:cxn>
                <a:cxn ang="0">
                  <a:pos x="444" y="4"/>
                </a:cxn>
                <a:cxn ang="0">
                  <a:pos x="501" y="1"/>
                </a:cxn>
                <a:cxn ang="0">
                  <a:pos x="556" y="0"/>
                </a:cxn>
                <a:cxn ang="0">
                  <a:pos x="610" y="1"/>
                </a:cxn>
                <a:cxn ang="0">
                  <a:pos x="656" y="1"/>
                </a:cxn>
                <a:cxn ang="0">
                  <a:pos x="694" y="4"/>
                </a:cxn>
                <a:cxn ang="0">
                  <a:pos x="722" y="6"/>
                </a:cxn>
                <a:cxn ang="0">
                  <a:pos x="739" y="10"/>
                </a:cxn>
                <a:cxn ang="0">
                  <a:pos x="777" y="22"/>
                </a:cxn>
                <a:cxn ang="0">
                  <a:pos x="838" y="40"/>
                </a:cxn>
                <a:cxn ang="0">
                  <a:pos x="919" y="68"/>
                </a:cxn>
                <a:cxn ang="0">
                  <a:pos x="1017" y="102"/>
                </a:cxn>
                <a:cxn ang="0">
                  <a:pos x="1125" y="145"/>
                </a:cxn>
                <a:cxn ang="0">
                  <a:pos x="1241" y="194"/>
                </a:cxn>
                <a:cxn ang="0">
                  <a:pos x="1362" y="249"/>
                </a:cxn>
                <a:cxn ang="0">
                  <a:pos x="1481" y="311"/>
                </a:cxn>
                <a:cxn ang="0">
                  <a:pos x="1500" y="341"/>
                </a:cxn>
                <a:cxn ang="0">
                  <a:pos x="1468" y="361"/>
                </a:cxn>
                <a:cxn ang="0">
                  <a:pos x="1431" y="377"/>
                </a:cxn>
                <a:cxn ang="0">
                  <a:pos x="1384" y="389"/>
                </a:cxn>
                <a:cxn ang="0">
                  <a:pos x="1358" y="382"/>
                </a:cxn>
                <a:cxn ang="0">
                  <a:pos x="1324" y="376"/>
                </a:cxn>
                <a:cxn ang="0">
                  <a:pos x="1286" y="366"/>
                </a:cxn>
                <a:cxn ang="0">
                  <a:pos x="1241" y="353"/>
                </a:cxn>
                <a:cxn ang="0">
                  <a:pos x="1191" y="334"/>
                </a:cxn>
                <a:cxn ang="0">
                  <a:pos x="1138" y="314"/>
                </a:cxn>
                <a:cxn ang="0">
                  <a:pos x="1083" y="289"/>
                </a:cxn>
                <a:cxn ang="0">
                  <a:pos x="1028" y="262"/>
                </a:cxn>
                <a:cxn ang="0">
                  <a:pos x="969" y="229"/>
                </a:cxn>
                <a:cxn ang="0">
                  <a:pos x="907" y="200"/>
                </a:cxn>
                <a:cxn ang="0">
                  <a:pos x="842" y="171"/>
                </a:cxn>
                <a:cxn ang="0">
                  <a:pos x="777" y="146"/>
                </a:cxn>
                <a:cxn ang="0">
                  <a:pos x="713" y="123"/>
                </a:cxn>
                <a:cxn ang="0">
                  <a:pos x="653" y="106"/>
                </a:cxn>
                <a:cxn ang="0">
                  <a:pos x="595" y="93"/>
                </a:cxn>
                <a:cxn ang="0">
                  <a:pos x="545" y="86"/>
                </a:cxn>
                <a:cxn ang="0">
                  <a:pos x="502" y="84"/>
                </a:cxn>
                <a:cxn ang="0">
                  <a:pos x="466" y="88"/>
                </a:cxn>
                <a:cxn ang="0">
                  <a:pos x="432" y="94"/>
                </a:cxn>
                <a:cxn ang="0">
                  <a:pos x="399" y="101"/>
                </a:cxn>
                <a:cxn ang="0">
                  <a:pos x="369" y="109"/>
                </a:cxn>
                <a:cxn ang="0">
                  <a:pos x="340" y="121"/>
                </a:cxn>
                <a:cxn ang="0">
                  <a:pos x="304" y="137"/>
                </a:cxn>
                <a:cxn ang="0">
                  <a:pos x="258" y="165"/>
                </a:cxn>
                <a:cxn ang="0">
                  <a:pos x="213" y="199"/>
                </a:cxn>
                <a:cxn ang="0">
                  <a:pos x="181" y="223"/>
                </a:cxn>
                <a:cxn ang="0">
                  <a:pos x="152" y="245"/>
                </a:cxn>
                <a:cxn ang="0">
                  <a:pos x="123" y="269"/>
                </a:cxn>
                <a:cxn ang="0">
                  <a:pos x="94" y="291"/>
                </a:cxn>
                <a:cxn ang="0">
                  <a:pos x="51" y="324"/>
                </a:cxn>
                <a:cxn ang="0">
                  <a:pos x="29" y="342"/>
                </a:cxn>
              </a:cxnLst>
              <a:rect l="0" t="0" r="r" b="b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1" y="35"/>
                </a:cxn>
                <a:cxn ang="0">
                  <a:pos x="91" y="0"/>
                </a:cxn>
                <a:cxn ang="0">
                  <a:pos x="95" y="17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15"/>
                </a:cxn>
                <a:cxn ang="0">
                  <a:pos x="7" y="118"/>
                </a:cxn>
                <a:cxn ang="0">
                  <a:pos x="0" y="113"/>
                </a:cxn>
                <a:cxn ang="0">
                  <a:pos x="74" y="8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4" y="8"/>
                </a:cxn>
                <a:cxn ang="0">
                  <a:pos x="6" y="137"/>
                </a:cxn>
                <a:cxn ang="0">
                  <a:pos x="0" y="130"/>
                </a:cxn>
                <a:cxn ang="0">
                  <a:pos x="52" y="1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1"/>
                </a:cxn>
                <a:cxn ang="0">
                  <a:pos x="91" y="80"/>
                </a:cxn>
                <a:cxn ang="0">
                  <a:pos x="86" y="9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8"/>
                </a:cxn>
                <a:cxn ang="0">
                  <a:pos x="70" y="49"/>
                </a:cxn>
                <a:cxn ang="0">
                  <a:pos x="70" y="68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0"/>
                </a:cxn>
                <a:cxn ang="0">
                  <a:pos x="21" y="135"/>
                </a:cxn>
                <a:cxn ang="0">
                  <a:pos x="16" y="141"/>
                </a:cxn>
                <a:cxn ang="0">
                  <a:pos x="4" y="1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26" y="7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70" y="2"/>
                </a:cxn>
                <a:cxn ang="0">
                  <a:pos x="87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6" y="3"/>
                </a:cxn>
                <a:cxn ang="0">
                  <a:pos x="131" y="83"/>
                </a:cxn>
                <a:cxn ang="0">
                  <a:pos x="196" y="15"/>
                </a:cxn>
                <a:cxn ang="0">
                  <a:pos x="208" y="17"/>
                </a:cxn>
                <a:cxn ang="0">
                  <a:pos x="222" y="20"/>
                </a:cxn>
                <a:cxn ang="0">
                  <a:pos x="235" y="23"/>
                </a:cxn>
                <a:cxn ang="0">
                  <a:pos x="247" y="27"/>
                </a:cxn>
                <a:cxn ang="0">
                  <a:pos x="261" y="32"/>
                </a:cxn>
                <a:cxn ang="0">
                  <a:pos x="274" y="37"/>
                </a:cxn>
                <a:cxn ang="0">
                  <a:pos x="286" y="44"/>
                </a:cxn>
                <a:cxn ang="0">
                  <a:pos x="299" y="52"/>
                </a:cxn>
                <a:cxn ang="0">
                  <a:pos x="293" y="63"/>
                </a:cxn>
                <a:cxn ang="0">
                  <a:pos x="286" y="80"/>
                </a:cxn>
                <a:cxn ang="0">
                  <a:pos x="275" y="98"/>
                </a:cxn>
                <a:cxn ang="0">
                  <a:pos x="261" y="121"/>
                </a:cxn>
                <a:cxn ang="0">
                  <a:pos x="254" y="134"/>
                </a:cxn>
                <a:cxn ang="0">
                  <a:pos x="237" y="151"/>
                </a:cxn>
                <a:cxn ang="0">
                  <a:pos x="220" y="169"/>
                </a:cxn>
                <a:cxn ang="0">
                  <a:pos x="206" y="178"/>
                </a:cxn>
                <a:cxn ang="0">
                  <a:pos x="193" y="185"/>
                </a:cxn>
                <a:cxn ang="0">
                  <a:pos x="180" y="191"/>
                </a:cxn>
                <a:cxn ang="0">
                  <a:pos x="164" y="195"/>
                </a:cxn>
                <a:cxn ang="0">
                  <a:pos x="148" y="199"/>
                </a:cxn>
                <a:cxn ang="0">
                  <a:pos x="131" y="199"/>
                </a:cxn>
                <a:cxn ang="0">
                  <a:pos x="113" y="196"/>
                </a:cxn>
                <a:cxn ang="0">
                  <a:pos x="93" y="191"/>
                </a:cxn>
                <a:cxn ang="0">
                  <a:pos x="75" y="185"/>
                </a:cxn>
                <a:cxn ang="0">
                  <a:pos x="60" y="178"/>
                </a:cxn>
                <a:cxn ang="0">
                  <a:pos x="47" y="169"/>
                </a:cxn>
                <a:cxn ang="0">
                  <a:pos x="31" y="156"/>
                </a:cxn>
                <a:cxn ang="0">
                  <a:pos x="20" y="141"/>
                </a:cxn>
                <a:cxn ang="0">
                  <a:pos x="11" y="126"/>
                </a:cxn>
                <a:cxn ang="0">
                  <a:pos x="6" y="111"/>
                </a:cxn>
                <a:cxn ang="0">
                  <a:pos x="3" y="96"/>
                </a:cxn>
                <a:cxn ang="0">
                  <a:pos x="1" y="80"/>
                </a:cxn>
                <a:cxn ang="0">
                  <a:pos x="0" y="64"/>
                </a:cxn>
                <a:cxn ang="0">
                  <a:pos x="1" y="44"/>
                </a:cxn>
                <a:cxn ang="0">
                  <a:pos x="4" y="28"/>
                </a:cxn>
                <a:cxn ang="0">
                  <a:pos x="8" y="17"/>
                </a:cxn>
                <a:cxn ang="0">
                  <a:pos x="10" y="10"/>
                </a:cxn>
              </a:cxnLst>
              <a:rect l="0" t="0" r="r" b="b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72" y="64"/>
                </a:cxn>
                <a:cxn ang="0">
                  <a:pos x="170" y="64"/>
                </a:cxn>
                <a:cxn ang="0">
                  <a:pos x="166" y="65"/>
                </a:cxn>
                <a:cxn ang="0">
                  <a:pos x="162" y="66"/>
                </a:cxn>
                <a:cxn ang="0">
                  <a:pos x="160" y="68"/>
                </a:cxn>
                <a:cxn ang="0">
                  <a:pos x="156" y="70"/>
                </a:cxn>
                <a:cxn ang="0">
                  <a:pos x="152" y="71"/>
                </a:cxn>
                <a:cxn ang="0">
                  <a:pos x="146" y="74"/>
                </a:cxn>
                <a:cxn ang="0">
                  <a:pos x="141" y="75"/>
                </a:cxn>
                <a:cxn ang="0">
                  <a:pos x="136" y="78"/>
                </a:cxn>
                <a:cxn ang="0">
                  <a:pos x="130" y="80"/>
                </a:cxn>
                <a:cxn ang="0">
                  <a:pos x="123" y="81"/>
                </a:cxn>
                <a:cxn ang="0">
                  <a:pos x="116" y="84"/>
                </a:cxn>
                <a:cxn ang="0">
                  <a:pos x="109" y="86"/>
                </a:cxn>
                <a:cxn ang="0">
                  <a:pos x="103" y="89"/>
                </a:cxn>
                <a:cxn ang="0">
                  <a:pos x="96" y="90"/>
                </a:cxn>
                <a:cxn ang="0">
                  <a:pos x="89" y="93"/>
                </a:cxn>
                <a:cxn ang="0">
                  <a:pos x="82" y="94"/>
                </a:cxn>
                <a:cxn ang="0">
                  <a:pos x="76" y="97"/>
                </a:cxn>
                <a:cxn ang="0">
                  <a:pos x="68" y="98"/>
                </a:cxn>
                <a:cxn ang="0">
                  <a:pos x="62" y="100"/>
                </a:cxn>
                <a:cxn ang="0">
                  <a:pos x="56" y="102"/>
                </a:cxn>
                <a:cxn ang="0">
                  <a:pos x="49" y="103"/>
                </a:cxn>
                <a:cxn ang="0">
                  <a:pos x="43" y="104"/>
                </a:cxn>
                <a:cxn ang="0">
                  <a:pos x="37" y="104"/>
                </a:cxn>
                <a:cxn ang="0">
                  <a:pos x="30" y="105"/>
                </a:cxn>
                <a:cxn ang="0">
                  <a:pos x="25" y="105"/>
                </a:cxn>
                <a:cxn ang="0">
                  <a:pos x="20" y="105"/>
                </a:cxn>
                <a:cxn ang="0">
                  <a:pos x="17" y="105"/>
                </a:cxn>
                <a:cxn ang="0">
                  <a:pos x="12" y="104"/>
                </a:cxn>
                <a:cxn ang="0">
                  <a:pos x="9" y="104"/>
                </a:cxn>
                <a:cxn ang="0">
                  <a:pos x="3" y="99"/>
                </a:cxn>
                <a:cxn ang="0">
                  <a:pos x="0" y="97"/>
                </a:cxn>
                <a:cxn ang="0">
                  <a:pos x="0" y="90"/>
                </a:cxn>
                <a:cxn ang="0">
                  <a:pos x="3" y="85"/>
                </a:cxn>
                <a:cxn ang="0">
                  <a:pos x="7" y="79"/>
                </a:cxn>
                <a:cxn ang="0">
                  <a:pos x="13" y="73"/>
                </a:cxn>
                <a:cxn ang="0">
                  <a:pos x="19" y="66"/>
                </a:cxn>
                <a:cxn ang="0">
                  <a:pos x="27" y="60"/>
                </a:cxn>
                <a:cxn ang="0">
                  <a:pos x="34" y="54"/>
                </a:cxn>
                <a:cxn ang="0">
                  <a:pos x="42" y="47"/>
                </a:cxn>
                <a:cxn ang="0">
                  <a:pos x="45" y="45"/>
                </a:cxn>
                <a:cxn ang="0">
                  <a:pos x="49" y="42"/>
                </a:cxn>
                <a:cxn ang="0">
                  <a:pos x="53" y="40"/>
                </a:cxn>
                <a:cxn ang="0">
                  <a:pos x="57" y="37"/>
                </a:cxn>
                <a:cxn ang="0">
                  <a:pos x="63" y="32"/>
                </a:cxn>
                <a:cxn ang="0">
                  <a:pos x="68" y="30"/>
                </a:cxn>
                <a:cxn ang="0">
                  <a:pos x="71" y="27"/>
                </a:cxn>
                <a:cxn ang="0">
                  <a:pos x="73" y="27"/>
                </a:cxn>
                <a:cxn ang="0">
                  <a:pos x="118" y="7"/>
                </a:cxn>
                <a:cxn ang="0">
                  <a:pos x="157" y="0"/>
                </a:cxn>
                <a:cxn ang="0">
                  <a:pos x="157" y="0"/>
                </a:cxn>
              </a:cxnLst>
              <a:rect l="0" t="0" r="r" b="b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59" y="47"/>
                </a:cxn>
                <a:cxn ang="0">
                  <a:pos x="143" y="0"/>
                </a:cxn>
                <a:cxn ang="0">
                  <a:pos x="180" y="26"/>
                </a:cxn>
                <a:cxn ang="0">
                  <a:pos x="58" y="91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336" b="7637"/>
          <a:stretch>
            <a:fillRect/>
          </a:stretch>
        </p:blipFill>
        <p:spPr bwMode="auto">
          <a:xfrm>
            <a:off x="3898583" y="3733800"/>
            <a:ext cx="494061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55"/>
          <p:cNvCxnSpPr/>
          <p:nvPr/>
        </p:nvCxnSpPr>
        <p:spPr bwMode="auto">
          <a:xfrm flipH="1">
            <a:off x="5285424" y="3340425"/>
            <a:ext cx="1620844" cy="713415"/>
          </a:xfrm>
          <a:prstGeom prst="straightConnector1">
            <a:avLst/>
          </a:prstGeom>
          <a:solidFill>
            <a:srgbClr val="3333FF"/>
          </a:solidFill>
          <a:ln w="38100" cap="flat" cmpd="sng" algn="ctr">
            <a:solidFill>
              <a:srgbClr val="3333FF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072063" y="4160520"/>
            <a:ext cx="40216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52023" y="3627120"/>
            <a:ext cx="40216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49862" y="4480560"/>
            <a:ext cx="384208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02" t="-12981" r="-3773" b="36892"/>
          <a:stretch>
            <a:fillRect/>
          </a:stretch>
        </p:blipFill>
        <p:spPr bwMode="auto">
          <a:xfrm>
            <a:off x="457200" y="30480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Straight Arrow Connector 101"/>
          <p:cNvCxnSpPr/>
          <p:nvPr/>
        </p:nvCxnSpPr>
        <p:spPr bwMode="auto">
          <a:xfrm rot="5400000" flipH="1" flipV="1">
            <a:off x="1622973" y="3860609"/>
            <a:ext cx="961571" cy="2004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104"/>
          <p:cNvCxnSpPr/>
          <p:nvPr/>
        </p:nvCxnSpPr>
        <p:spPr bwMode="auto">
          <a:xfrm>
            <a:off x="2102757" y="4342397"/>
            <a:ext cx="769257" cy="2004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2775857" y="4053926"/>
            <a:ext cx="362492" cy="46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02757" y="2996197"/>
            <a:ext cx="362492" cy="46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76800" y="27432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lookat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77000" y="1905000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eye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3" name="Straight Arrow Connector 119"/>
          <p:cNvCxnSpPr>
            <a:stCxn id="81" idx="2"/>
          </p:cNvCxnSpPr>
          <p:nvPr/>
        </p:nvCxnSpPr>
        <p:spPr bwMode="auto">
          <a:xfrm rot="16200000" flipH="1">
            <a:off x="5047503" y="3599702"/>
            <a:ext cx="496669" cy="76326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120"/>
          <p:cNvCxnSpPr/>
          <p:nvPr/>
        </p:nvCxnSpPr>
        <p:spPr bwMode="auto">
          <a:xfrm rot="16200000" flipH="1">
            <a:off x="6571376" y="2800972"/>
            <a:ext cx="496669" cy="76326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135"/>
          <p:cNvSpPr/>
          <p:nvPr/>
        </p:nvSpPr>
        <p:spPr bwMode="auto">
          <a:xfrm>
            <a:off x="457200" y="3048000"/>
            <a:ext cx="3276600" cy="25146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Modelview</a:t>
            </a:r>
            <a:r>
              <a:rPr lang="en-US" dirty="0" smtClean="0"/>
              <a:t> Matrix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</a:t>
            </a:r>
            <a:r>
              <a:rPr lang="th-TH" dirty="0" smtClean="0"/>
              <a:t>รวมขั้นตอนการทำ </a:t>
            </a:r>
            <a:r>
              <a:rPr lang="en-US" dirty="0" smtClean="0"/>
              <a:t>modeling transform </a:t>
            </a:r>
            <a:r>
              <a:rPr lang="th-TH" dirty="0" smtClean="0"/>
              <a:t>และ </a:t>
            </a:r>
            <a:r>
              <a:rPr lang="en-US" dirty="0" smtClean="0"/>
              <a:t>view transform </a:t>
            </a:r>
            <a:r>
              <a:rPr lang="th-TH" dirty="0" smtClean="0"/>
              <a:t>เข้าด้วยกันเป็นขั้นตอนเดียว</a:t>
            </a:r>
          </a:p>
          <a:p>
            <a:r>
              <a:rPr lang="th-TH" dirty="0" smtClean="0"/>
              <a:t>แทนการแปลงจาก </a:t>
            </a:r>
            <a:r>
              <a:rPr lang="en-US" dirty="0" smtClean="0"/>
              <a:t>object space </a:t>
            </a:r>
            <a:r>
              <a:rPr lang="th-TH" dirty="0" smtClean="0"/>
              <a:t>ไปเป็น </a:t>
            </a:r>
            <a:r>
              <a:rPr lang="en-US" dirty="0" smtClean="0"/>
              <a:t>eye space </a:t>
            </a:r>
            <a:r>
              <a:rPr lang="th-TH" dirty="0" smtClean="0"/>
              <a:t>ด้วย </a:t>
            </a:r>
            <a:r>
              <a:rPr lang="en-US" b="1" dirty="0" err="1" smtClean="0"/>
              <a:t>modelview</a:t>
            </a:r>
            <a:r>
              <a:rPr lang="en-US" b="1" dirty="0" smtClean="0"/>
              <a:t> matrix</a:t>
            </a:r>
            <a:endParaRPr lang="th-TH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066800" y="3962400"/>
          <a:ext cx="7167072" cy="2057400"/>
        </p:xfrm>
        <a:graphic>
          <a:graphicData uri="http://schemas.openxmlformats.org/presentationml/2006/ole">
            <p:oleObj spid="_x0000_s27650" name="Equation" r:id="rId4" imgW="24764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 </a:t>
            </a:r>
            <a:r>
              <a:rPr lang="en-US" dirty="0" err="1" smtClean="0"/>
              <a:t>Modelview</a:t>
            </a:r>
            <a:r>
              <a:rPr lang="en-US" dirty="0" smtClean="0"/>
              <a:t> Matrix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เปลี่ยน </a:t>
            </a:r>
            <a:r>
              <a:rPr lang="en-US" dirty="0" smtClean="0"/>
              <a:t>mode </a:t>
            </a:r>
            <a:r>
              <a:rPr lang="th-TH" dirty="0" smtClean="0"/>
              <a:t>ของ </a:t>
            </a:r>
            <a:r>
              <a:rPr lang="en-US" dirty="0" smtClean="0"/>
              <a:t>matrix </a:t>
            </a:r>
            <a:r>
              <a:rPr lang="th-TH" dirty="0" smtClean="0"/>
              <a:t>เป็น </a:t>
            </a:r>
            <a:r>
              <a:rPr lang="en-US" dirty="0" err="1" smtClean="0"/>
              <a:t>modelview</a:t>
            </a:r>
            <a:r>
              <a:rPr lang="en-US" dirty="0" smtClean="0"/>
              <a:t> matrix </a:t>
            </a:r>
            <a:r>
              <a:rPr lang="th-TH" dirty="0" smtClean="0"/>
              <a:t>ด้วยคำสั่ง </a:t>
            </a:r>
            <a:r>
              <a:rPr lang="en-US" dirty="0" err="1" smtClean="0"/>
              <a:t>glMatrixMode</a:t>
            </a:r>
            <a:r>
              <a:rPr lang="en-US" dirty="0" smtClean="0"/>
              <a:t>(GL_MODELVIEW)</a:t>
            </a:r>
          </a:p>
          <a:p>
            <a:r>
              <a:rPr lang="th-TH" dirty="0" smtClean="0"/>
              <a:t>หลังจากนั้นใช้คำสั่งอื่นๆ</a:t>
            </a:r>
          </a:p>
          <a:p>
            <a:pPr lvl="1"/>
            <a:r>
              <a:rPr lang="en-US" dirty="0" err="1" smtClean="0"/>
              <a:t>glLoadIdentity</a:t>
            </a:r>
            <a:endParaRPr lang="en-US" dirty="0" smtClean="0"/>
          </a:p>
          <a:p>
            <a:pPr lvl="1"/>
            <a:r>
              <a:rPr lang="en-US" dirty="0" err="1" smtClean="0"/>
              <a:t>glTranslate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glScale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glRotate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glMultMatrix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smtClean="0"/>
              <a:t>]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คำสั่งเกี่ยวกับ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glLoadIdentity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ทำให้ค่าของ </a:t>
            </a:r>
            <a:r>
              <a:rPr lang="en-US" dirty="0" smtClean="0"/>
              <a:t>matrix </a:t>
            </a:r>
            <a:r>
              <a:rPr lang="th-TH" dirty="0" smtClean="0"/>
              <a:t>ใน </a:t>
            </a:r>
            <a:r>
              <a:rPr lang="en-US" dirty="0" smtClean="0"/>
              <a:t>mode </a:t>
            </a:r>
            <a:r>
              <a:rPr lang="th-TH" dirty="0" smtClean="0"/>
              <a:t>ปัจจุบันที่ </a:t>
            </a:r>
            <a:r>
              <a:rPr lang="en-US" dirty="0" smtClean="0"/>
              <a:t>OpenGL </a:t>
            </a:r>
            <a:r>
              <a:rPr lang="th-TH" dirty="0" smtClean="0"/>
              <a:t>จำไว้เป็น </a:t>
            </a:r>
            <a:r>
              <a:rPr lang="en-US" dirty="0" smtClean="0"/>
              <a:t>identity matrix</a:t>
            </a:r>
            <a:endParaRPr lang="th-TH" dirty="0" smtClean="0"/>
          </a:p>
          <a:p>
            <a:r>
              <a:rPr lang="en-US" dirty="0" err="1" smtClean="0"/>
              <a:t>glTranslate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dirty="0" smtClean="0"/>
              <a:t>](</a:t>
            </a:r>
            <a:r>
              <a:rPr lang="en-US" dirty="0" err="1" smtClean="0"/>
              <a:t>a,b,c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สมมติว่า </a:t>
            </a:r>
            <a:r>
              <a:rPr lang="en-US" dirty="0" smtClean="0"/>
              <a:t>matrix </a:t>
            </a:r>
            <a:r>
              <a:rPr lang="th-TH" dirty="0" smtClean="0"/>
              <a:t>ใน </a:t>
            </a:r>
            <a:r>
              <a:rPr lang="en-US" dirty="0" smtClean="0"/>
              <a:t>mode </a:t>
            </a:r>
            <a:r>
              <a:rPr lang="th-TH" dirty="0" smtClean="0"/>
              <a:t>ปัจจุบันคือ </a:t>
            </a:r>
            <a:r>
              <a:rPr lang="en-US" dirty="0" smtClean="0">
                <a:latin typeface="cmmi10"/>
              </a:rPr>
              <a:t>M</a:t>
            </a:r>
          </a:p>
          <a:p>
            <a:pPr lvl="1"/>
            <a:r>
              <a:rPr lang="th-TH" dirty="0" smtClean="0"/>
              <a:t>คำสั่งนี้จะทำให้</a:t>
            </a:r>
            <a:r>
              <a:rPr lang="en-US" dirty="0" smtClean="0"/>
              <a:t> matrix </a:t>
            </a:r>
            <a:r>
              <a:rPr lang="th-TH" dirty="0" smtClean="0"/>
              <a:t>ปัจจุบันกลายเป็น </a:t>
            </a:r>
            <a:r>
              <a:rPr lang="en-US" dirty="0" smtClean="0">
                <a:latin typeface="cmmi10"/>
              </a:rPr>
              <a:t>MT</a:t>
            </a:r>
            <a:r>
              <a:rPr lang="en-US" baseline="-25000" dirty="0" smtClean="0">
                <a:latin typeface="cmmi10"/>
              </a:rPr>
              <a:t>a</a:t>
            </a:r>
            <a:r>
              <a:rPr lang="en-US" baseline="-25000" dirty="0" smtClean="0">
                <a:latin typeface="cmr10"/>
              </a:rPr>
              <a:t>,</a:t>
            </a:r>
            <a:r>
              <a:rPr lang="en-US" baseline="-25000" dirty="0" smtClean="0">
                <a:latin typeface="cmmi10"/>
              </a:rPr>
              <a:t>b</a:t>
            </a:r>
            <a:r>
              <a:rPr lang="en-US" baseline="-25000" dirty="0" smtClean="0">
                <a:latin typeface="cmr10"/>
              </a:rPr>
              <a:t>,</a:t>
            </a:r>
            <a:r>
              <a:rPr lang="en-US" baseline="-25000" dirty="0" smtClean="0">
                <a:latin typeface="cmmi10"/>
              </a:rPr>
              <a:t>c</a:t>
            </a:r>
          </a:p>
          <a:p>
            <a:r>
              <a:rPr lang="en-US" dirty="0" err="1" smtClean="0"/>
              <a:t>glScale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dirty="0" smtClean="0"/>
              <a:t>](</a:t>
            </a:r>
            <a:r>
              <a:rPr lang="en-US" dirty="0" err="1" smtClean="0"/>
              <a:t>a,b,c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คำสั่งนี้จะทำให้</a:t>
            </a:r>
            <a:r>
              <a:rPr lang="en-US" dirty="0" smtClean="0"/>
              <a:t> matrix </a:t>
            </a:r>
            <a:r>
              <a:rPr lang="th-TH" dirty="0" smtClean="0"/>
              <a:t>ปัจจุบันกลายเป็น </a:t>
            </a:r>
            <a:r>
              <a:rPr lang="en-US" dirty="0" err="1" smtClean="0">
                <a:latin typeface="cmmi10"/>
              </a:rPr>
              <a:t>MS</a:t>
            </a:r>
            <a:r>
              <a:rPr lang="en-US" baseline="-25000" dirty="0" err="1" smtClean="0">
                <a:latin typeface="cmmi10"/>
              </a:rPr>
              <a:t>a</a:t>
            </a:r>
            <a:r>
              <a:rPr lang="en-US" baseline="-25000" dirty="0" err="1" smtClean="0">
                <a:latin typeface="cmr10"/>
              </a:rPr>
              <a:t>,</a:t>
            </a:r>
            <a:r>
              <a:rPr lang="en-US" baseline="-25000" dirty="0" err="1" smtClean="0">
                <a:latin typeface="cmmi10"/>
              </a:rPr>
              <a:t>b</a:t>
            </a:r>
            <a:r>
              <a:rPr lang="en-US" baseline="-25000" dirty="0" err="1" smtClean="0">
                <a:latin typeface="cmr10"/>
              </a:rPr>
              <a:t>,</a:t>
            </a:r>
            <a:r>
              <a:rPr lang="en-US" baseline="-25000" dirty="0" err="1" smtClean="0">
                <a:latin typeface="cmmi10"/>
              </a:rPr>
              <a:t>c</a:t>
            </a:r>
            <a:endParaRPr lang="en-US" baseline="-25000" dirty="0" smtClean="0">
              <a:latin typeface="cmmi10"/>
            </a:endParaRPr>
          </a:p>
          <a:p>
            <a:pPr lvl="1"/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คำสั่งเกี่ยวกับ</a:t>
            </a:r>
            <a:r>
              <a:rPr lang="en-US" dirty="0" smtClean="0"/>
              <a:t> matrix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glRotate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dirty="0" smtClean="0"/>
              <a:t>](a, x, y, z)</a:t>
            </a:r>
          </a:p>
          <a:p>
            <a:pPr lvl="1"/>
            <a:r>
              <a:rPr lang="en-US" dirty="0" smtClean="0"/>
              <a:t>a </a:t>
            </a:r>
            <a:r>
              <a:rPr lang="th-TH" dirty="0" smtClean="0"/>
              <a:t>คือ มุมที่จะหมุน หน่วยเป็นองศา (ไม่ใช่เรเดียน</a:t>
            </a:r>
            <a:r>
              <a:rPr lang="en-US" dirty="0" smtClean="0"/>
              <a:t>!</a:t>
            </a:r>
            <a:r>
              <a:rPr lang="th-TH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x, y, </a:t>
            </a:r>
            <a:r>
              <a:rPr lang="th-TH" dirty="0" smtClean="0"/>
              <a:t>และ </a:t>
            </a:r>
            <a:r>
              <a:rPr lang="en-US" dirty="0" smtClean="0"/>
              <a:t>z </a:t>
            </a:r>
            <a:r>
              <a:rPr lang="th-TH" dirty="0" smtClean="0"/>
              <a:t>ระบุแกนที่จะหมุน</a:t>
            </a:r>
            <a:endParaRPr lang="en-US" dirty="0" smtClean="0"/>
          </a:p>
          <a:p>
            <a:pPr lvl="1"/>
            <a:r>
              <a:rPr lang="th-TH" dirty="0" smtClean="0"/>
              <a:t>คำสั่งนี้จะทำให้</a:t>
            </a:r>
            <a:r>
              <a:rPr lang="en-US" dirty="0" smtClean="0"/>
              <a:t> matrix </a:t>
            </a:r>
            <a:r>
              <a:rPr lang="th-TH" dirty="0" smtClean="0"/>
              <a:t>ปัจจุบันกลายเป็น </a:t>
            </a:r>
            <a:r>
              <a:rPr lang="en-US" dirty="0" err="1" smtClean="0">
                <a:latin typeface="cmmi10"/>
              </a:rPr>
              <a:t>MR</a:t>
            </a:r>
            <a:r>
              <a:rPr lang="en-US" baseline="-25000" dirty="0" err="1" smtClean="0">
                <a:latin typeface="cmmi10"/>
              </a:rPr>
              <a:t>a</a:t>
            </a:r>
            <a:r>
              <a:rPr lang="en-US" baseline="-25000" dirty="0" err="1" smtClean="0">
                <a:latin typeface="cmr10"/>
              </a:rPr>
              <a:t>,x,</a:t>
            </a:r>
            <a:r>
              <a:rPr lang="en-US" baseline="-25000" dirty="0" err="1" smtClean="0">
                <a:latin typeface="cmmi10"/>
              </a:rPr>
              <a:t>y</a:t>
            </a:r>
            <a:r>
              <a:rPr lang="en-US" baseline="-25000" dirty="0" err="1" smtClean="0">
                <a:latin typeface="cmr10"/>
              </a:rPr>
              <a:t>,</a:t>
            </a:r>
            <a:r>
              <a:rPr lang="en-US" baseline="-25000" dirty="0" err="1" smtClean="0">
                <a:latin typeface="cmmi10"/>
              </a:rPr>
              <a:t>z</a:t>
            </a:r>
            <a:endParaRPr lang="en-US" baseline="-25000" dirty="0" smtClean="0">
              <a:latin typeface="cmmi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คำสั่งเกี่ยวกับ</a:t>
            </a:r>
            <a:r>
              <a:rPr lang="en-US" dirty="0" smtClean="0"/>
              <a:t> matrix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glMultMatrix</a:t>
            </a:r>
            <a:r>
              <a:rPr lang="en-US" dirty="0" smtClean="0"/>
              <a:t>[</a:t>
            </a:r>
            <a:r>
              <a:rPr lang="en-US" dirty="0" err="1" smtClean="0"/>
              <a:t>fd</a:t>
            </a:r>
            <a:r>
              <a:rPr lang="en-US" dirty="0" smtClean="0"/>
              <a:t>](m)</a:t>
            </a:r>
          </a:p>
          <a:p>
            <a:pPr lvl="1"/>
            <a:r>
              <a:rPr lang="en-US" dirty="0" smtClean="0"/>
              <a:t>m </a:t>
            </a:r>
            <a:r>
              <a:rPr lang="th-TH" dirty="0" smtClean="0"/>
              <a:t>คือ </a:t>
            </a:r>
            <a:r>
              <a:rPr lang="en-US" dirty="0" smtClean="0"/>
              <a:t>list </a:t>
            </a:r>
            <a:r>
              <a:rPr lang="th-TH" dirty="0" smtClean="0"/>
              <a:t>ของเลข </a:t>
            </a:r>
            <a:r>
              <a:rPr lang="en-US" dirty="0" smtClean="0"/>
              <a:t>16 </a:t>
            </a:r>
            <a:r>
              <a:rPr lang="th-TH" dirty="0" smtClean="0"/>
              <a:t>ตัว</a:t>
            </a:r>
          </a:p>
          <a:p>
            <a:pPr lvl="1"/>
            <a:r>
              <a:rPr lang="th-TH" dirty="0" smtClean="0"/>
              <a:t>สมมติว่าให้ </a:t>
            </a:r>
            <a:r>
              <a:rPr lang="en-US" dirty="0" smtClean="0"/>
              <a:t>m = [</a:t>
            </a:r>
            <a:r>
              <a:rPr lang="en-US" dirty="0" err="1" smtClean="0"/>
              <a:t>a,b,c,d,e,f,g,h,i,j,k,l,m,n,o,p</a:t>
            </a:r>
            <a:r>
              <a:rPr lang="en-US" dirty="0" smtClean="0"/>
              <a:t>]</a:t>
            </a:r>
          </a:p>
          <a:p>
            <a:pPr lvl="1"/>
            <a:r>
              <a:rPr lang="th-TH" dirty="0" smtClean="0"/>
              <a:t>คำสั่งนี้จะทำให้ </a:t>
            </a:r>
            <a:r>
              <a:rPr lang="en-US" dirty="0" smtClean="0"/>
              <a:t>matrix </a:t>
            </a:r>
            <a:r>
              <a:rPr lang="th-TH" dirty="0" smtClean="0"/>
              <a:t>ปัจจุบันกลายเป็น</a:t>
            </a:r>
            <a:endParaRPr lang="en-US" dirty="0" smtClean="0"/>
          </a:p>
        </p:txBody>
      </p:sp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3048000" y="3733800"/>
          <a:ext cx="2855913" cy="2260600"/>
        </p:xfrm>
        <a:graphic>
          <a:graphicData uri="http://schemas.openxmlformats.org/presentationml/2006/ole">
            <p:oleObj spid="_x0000_s265218" name="Equation" r:id="rId4" imgW="11556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LookAt</a:t>
            </a:r>
            <a:r>
              <a:rPr lang="en-US" dirty="0" smtClean="0"/>
              <a:t> Transform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การเซตมุมกล้องอย่างง่ายแบบหนึ่ง</a:t>
            </a:r>
          </a:p>
          <a:p>
            <a:r>
              <a:rPr lang="th-TH" dirty="0" smtClean="0"/>
              <a:t>บอก</a:t>
            </a:r>
          </a:p>
          <a:p>
            <a:pPr lvl="1"/>
            <a:r>
              <a:rPr lang="en-US" dirty="0" smtClean="0"/>
              <a:t>eye</a:t>
            </a:r>
            <a:r>
              <a:rPr lang="th-TH" dirty="0" smtClean="0"/>
              <a:t> </a:t>
            </a:r>
            <a:r>
              <a:rPr lang="en-US" dirty="0" smtClean="0"/>
              <a:t>= </a:t>
            </a:r>
            <a:r>
              <a:rPr lang="th-TH" dirty="0" smtClean="0"/>
              <a:t>ตำแหน่งของตา</a:t>
            </a:r>
          </a:p>
          <a:p>
            <a:pPr lvl="1"/>
            <a:r>
              <a:rPr lang="en-US" dirty="0" smtClean="0"/>
              <a:t>at = </a:t>
            </a:r>
            <a:r>
              <a:rPr lang="th-TH" dirty="0" smtClean="0"/>
              <a:t>ตำแหน่งที่ตามอง</a:t>
            </a:r>
          </a:p>
          <a:p>
            <a:pPr lvl="1"/>
            <a:r>
              <a:rPr lang="en-US" dirty="0" smtClean="0"/>
              <a:t>up = </a:t>
            </a:r>
            <a:r>
              <a:rPr lang="th-TH" dirty="0" smtClean="0"/>
              <a:t>ทิศทางด้านบน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การแปลงในปริภูมิสามมิติ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การแปลงแอฟไฟน์สามชนิดที่เรียนผ่านมา</a:t>
            </a:r>
          </a:p>
          <a:p>
            <a:pPr lvl="1"/>
            <a:r>
              <a:rPr lang="th-TH" dirty="0" smtClean="0"/>
              <a:t>การเลื่อนแกนขนาน </a:t>
            </a:r>
            <a:r>
              <a:rPr lang="en-US" dirty="0" smtClean="0"/>
              <a:t>(translation)</a:t>
            </a:r>
            <a:endParaRPr lang="th-TH" dirty="0" smtClean="0"/>
          </a:p>
          <a:p>
            <a:pPr lvl="1"/>
            <a:r>
              <a:rPr lang="th-TH" dirty="0" smtClean="0"/>
              <a:t>การย่อขยาย </a:t>
            </a:r>
            <a:r>
              <a:rPr lang="en-US" dirty="0" smtClean="0"/>
              <a:t>(scaling)</a:t>
            </a:r>
          </a:p>
          <a:p>
            <a:pPr lvl="1"/>
            <a:r>
              <a:rPr lang="th-TH" dirty="0" smtClean="0"/>
              <a:t>การหมุน </a:t>
            </a:r>
            <a:r>
              <a:rPr lang="en-US" dirty="0" smtClean="0"/>
              <a:t>(rotation)</a:t>
            </a:r>
          </a:p>
          <a:p>
            <a:pPr lvl="1">
              <a:buNone/>
            </a:pPr>
            <a:r>
              <a:rPr lang="th-TH" dirty="0" smtClean="0"/>
              <a:t>สามารถแทนได้ด้วย </a:t>
            </a:r>
            <a:r>
              <a:rPr lang="en-US" dirty="0" smtClean="0"/>
              <a:t>matrix 4 </a:t>
            </a:r>
            <a:r>
              <a:rPr lang="th-TH" dirty="0" smtClean="0"/>
              <a:t>คูณ </a:t>
            </a:r>
            <a:r>
              <a:rPr lang="en-US" dirty="0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การเปลี่ยนระบบพิกัดของ </a:t>
            </a:r>
            <a:r>
              <a:rPr lang="en-US" dirty="0" err="1" smtClean="0"/>
              <a:t>LookAt</a:t>
            </a:r>
            <a:r>
              <a:rPr lang="en-US" dirty="0" smtClean="0"/>
              <a:t> Transform</a:t>
            </a:r>
            <a:endParaRPr lang="th-TH" dirty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81" t="10748" r="11558" b="12617"/>
          <a:stretch>
            <a:fillRect/>
          </a:stretch>
        </p:blipFill>
        <p:spPr bwMode="auto">
          <a:xfrm>
            <a:off x="1447800" y="4615113"/>
            <a:ext cx="3733800" cy="201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75"/>
          <p:cNvGrpSpPr>
            <a:grpSpLocks/>
          </p:cNvGrpSpPr>
          <p:nvPr/>
        </p:nvGrpSpPr>
        <p:grpSpPr bwMode="auto">
          <a:xfrm flipH="1">
            <a:off x="1219200" y="4386513"/>
            <a:ext cx="960120" cy="477838"/>
            <a:chOff x="2976" y="2897"/>
            <a:chExt cx="702" cy="359"/>
          </a:xfrm>
        </p:grpSpPr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/>
              <a:ahLst/>
              <a:cxnLst>
                <a:cxn ang="0">
                  <a:pos x="264" y="773"/>
                </a:cxn>
                <a:cxn ang="0">
                  <a:pos x="0" y="661"/>
                </a:cxn>
                <a:cxn ang="0">
                  <a:pos x="0" y="658"/>
                </a:cxn>
                <a:cxn ang="0">
                  <a:pos x="3" y="651"/>
                </a:cxn>
                <a:cxn ang="0">
                  <a:pos x="8" y="641"/>
                </a:cxn>
                <a:cxn ang="0">
                  <a:pos x="13" y="629"/>
                </a:cxn>
                <a:cxn ang="0">
                  <a:pos x="16" y="620"/>
                </a:cxn>
                <a:cxn ang="0">
                  <a:pos x="18" y="612"/>
                </a:cxn>
                <a:cxn ang="0">
                  <a:pos x="21" y="604"/>
                </a:cxn>
                <a:cxn ang="0">
                  <a:pos x="23" y="596"/>
                </a:cxn>
                <a:cxn ang="0">
                  <a:pos x="25" y="589"/>
                </a:cxn>
                <a:cxn ang="0">
                  <a:pos x="27" y="580"/>
                </a:cxn>
                <a:cxn ang="0">
                  <a:pos x="27" y="572"/>
                </a:cxn>
                <a:cxn ang="0">
                  <a:pos x="28" y="563"/>
                </a:cxn>
                <a:cxn ang="0">
                  <a:pos x="30" y="553"/>
                </a:cxn>
                <a:cxn ang="0">
                  <a:pos x="38" y="542"/>
                </a:cxn>
                <a:cxn ang="0">
                  <a:pos x="51" y="527"/>
                </a:cxn>
                <a:cxn ang="0">
                  <a:pos x="59" y="519"/>
                </a:cxn>
                <a:cxn ang="0">
                  <a:pos x="69" y="512"/>
                </a:cxn>
                <a:cxn ang="0">
                  <a:pos x="77" y="502"/>
                </a:cxn>
                <a:cxn ang="0">
                  <a:pos x="89" y="493"/>
                </a:cxn>
                <a:cxn ang="0">
                  <a:pos x="99" y="484"/>
                </a:cxn>
                <a:cxn ang="0">
                  <a:pos x="111" y="475"/>
                </a:cxn>
                <a:cxn ang="0">
                  <a:pos x="123" y="467"/>
                </a:cxn>
                <a:cxn ang="0">
                  <a:pos x="135" y="458"/>
                </a:cxn>
                <a:cxn ang="0">
                  <a:pos x="148" y="448"/>
                </a:cxn>
                <a:cxn ang="0">
                  <a:pos x="161" y="440"/>
                </a:cxn>
                <a:cxn ang="0">
                  <a:pos x="173" y="430"/>
                </a:cxn>
                <a:cxn ang="0">
                  <a:pos x="185" y="420"/>
                </a:cxn>
                <a:cxn ang="0">
                  <a:pos x="198" y="413"/>
                </a:cxn>
                <a:cxn ang="0">
                  <a:pos x="210" y="404"/>
                </a:cxn>
                <a:cxn ang="0">
                  <a:pos x="222" y="396"/>
                </a:cxn>
                <a:cxn ang="0">
                  <a:pos x="233" y="389"/>
                </a:cxn>
                <a:cxn ang="0">
                  <a:pos x="243" y="381"/>
                </a:cxn>
                <a:cxn ang="0">
                  <a:pos x="254" y="375"/>
                </a:cxn>
                <a:cxn ang="0">
                  <a:pos x="263" y="369"/>
                </a:cxn>
                <a:cxn ang="0">
                  <a:pos x="271" y="364"/>
                </a:cxn>
                <a:cxn ang="0">
                  <a:pos x="284" y="355"/>
                </a:cxn>
                <a:cxn ang="0">
                  <a:pos x="293" y="348"/>
                </a:cxn>
                <a:cxn ang="0">
                  <a:pos x="297" y="347"/>
                </a:cxn>
                <a:cxn ang="0">
                  <a:pos x="1276" y="79"/>
                </a:cxn>
                <a:cxn ang="0">
                  <a:pos x="1658" y="654"/>
                </a:cxn>
                <a:cxn ang="0">
                  <a:pos x="1147" y="934"/>
                </a:cxn>
                <a:cxn ang="0">
                  <a:pos x="937" y="1001"/>
                </a:cxn>
                <a:cxn ang="0">
                  <a:pos x="485" y="864"/>
                </a:cxn>
              </a:cxnLst>
              <a:rect l="0" t="0" r="r" b="b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/>
              <a:ahLst/>
              <a:cxnLst>
                <a:cxn ang="0">
                  <a:pos x="22" y="274"/>
                </a:cxn>
                <a:cxn ang="0">
                  <a:pos x="65" y="245"/>
                </a:cxn>
                <a:cxn ang="0">
                  <a:pos x="92" y="225"/>
                </a:cxn>
                <a:cxn ang="0">
                  <a:pos x="121" y="202"/>
                </a:cxn>
                <a:cxn ang="0">
                  <a:pos x="149" y="177"/>
                </a:cxn>
                <a:cxn ang="0">
                  <a:pos x="179" y="142"/>
                </a:cxn>
                <a:cxn ang="0">
                  <a:pos x="198" y="113"/>
                </a:cxn>
                <a:cxn ang="0">
                  <a:pos x="229" y="70"/>
                </a:cxn>
                <a:cxn ang="0">
                  <a:pos x="266" y="33"/>
                </a:cxn>
                <a:cxn ang="0">
                  <a:pos x="301" y="8"/>
                </a:cxn>
                <a:cxn ang="0">
                  <a:pos x="320" y="7"/>
                </a:cxn>
                <a:cxn ang="0">
                  <a:pos x="313" y="43"/>
                </a:cxn>
                <a:cxn ang="0">
                  <a:pos x="311" y="75"/>
                </a:cxn>
                <a:cxn ang="0">
                  <a:pos x="308" y="109"/>
                </a:cxn>
                <a:cxn ang="0">
                  <a:pos x="308" y="147"/>
                </a:cxn>
                <a:cxn ang="0">
                  <a:pos x="312" y="184"/>
                </a:cxn>
                <a:cxn ang="0">
                  <a:pos x="318" y="219"/>
                </a:cxn>
                <a:cxn ang="0">
                  <a:pos x="330" y="251"/>
                </a:cxn>
                <a:cxn ang="0">
                  <a:pos x="359" y="297"/>
                </a:cxn>
                <a:cxn ang="0">
                  <a:pos x="397" y="333"/>
                </a:cxn>
                <a:cxn ang="0">
                  <a:pos x="435" y="356"/>
                </a:cxn>
                <a:cxn ang="0">
                  <a:pos x="465" y="369"/>
                </a:cxn>
                <a:cxn ang="0">
                  <a:pos x="492" y="375"/>
                </a:cxn>
                <a:cxn ang="0">
                  <a:pos x="524" y="379"/>
                </a:cxn>
                <a:cxn ang="0">
                  <a:pos x="556" y="380"/>
                </a:cxn>
                <a:cxn ang="0">
                  <a:pos x="591" y="377"/>
                </a:cxn>
                <a:cxn ang="0">
                  <a:pos x="630" y="369"/>
                </a:cxn>
                <a:cxn ang="0">
                  <a:pos x="669" y="356"/>
                </a:cxn>
                <a:cxn ang="0">
                  <a:pos x="706" y="335"/>
                </a:cxn>
                <a:cxn ang="0">
                  <a:pos x="743" y="305"/>
                </a:cxn>
                <a:cxn ang="0">
                  <a:pos x="775" y="270"/>
                </a:cxn>
                <a:cxn ang="0">
                  <a:pos x="802" y="235"/>
                </a:cxn>
                <a:cxn ang="0">
                  <a:pos x="824" y="197"/>
                </a:cxn>
                <a:cxn ang="0">
                  <a:pos x="842" y="162"/>
                </a:cxn>
                <a:cxn ang="0">
                  <a:pos x="854" y="129"/>
                </a:cxn>
                <a:cxn ang="0">
                  <a:pos x="866" y="98"/>
                </a:cxn>
                <a:cxn ang="0">
                  <a:pos x="877" y="66"/>
                </a:cxn>
                <a:cxn ang="0">
                  <a:pos x="906" y="31"/>
                </a:cxn>
                <a:cxn ang="0">
                  <a:pos x="935" y="45"/>
                </a:cxn>
                <a:cxn ang="0">
                  <a:pos x="969" y="62"/>
                </a:cxn>
                <a:cxn ang="0">
                  <a:pos x="1010" y="85"/>
                </a:cxn>
                <a:cxn ang="0">
                  <a:pos x="1053" y="109"/>
                </a:cxn>
                <a:cxn ang="0">
                  <a:pos x="1097" y="135"/>
                </a:cxn>
                <a:cxn ang="0">
                  <a:pos x="1137" y="162"/>
                </a:cxn>
                <a:cxn ang="0">
                  <a:pos x="1173" y="189"/>
                </a:cxn>
                <a:cxn ang="0">
                  <a:pos x="1166" y="209"/>
                </a:cxn>
                <a:cxn ang="0">
                  <a:pos x="1136" y="237"/>
                </a:cxn>
                <a:cxn ang="0">
                  <a:pos x="1089" y="272"/>
                </a:cxn>
                <a:cxn ang="0">
                  <a:pos x="1029" y="315"/>
                </a:cxn>
                <a:cxn ang="0">
                  <a:pos x="957" y="359"/>
                </a:cxn>
                <a:cxn ang="0">
                  <a:pos x="876" y="403"/>
                </a:cxn>
                <a:cxn ang="0">
                  <a:pos x="784" y="441"/>
                </a:cxn>
                <a:cxn ang="0">
                  <a:pos x="687" y="472"/>
                </a:cxn>
                <a:cxn ang="0">
                  <a:pos x="583" y="490"/>
                </a:cxn>
                <a:cxn ang="0">
                  <a:pos x="482" y="495"/>
                </a:cxn>
                <a:cxn ang="0">
                  <a:pos x="387" y="488"/>
                </a:cxn>
                <a:cxn ang="0">
                  <a:pos x="301" y="473"/>
                </a:cxn>
                <a:cxn ang="0">
                  <a:pos x="223" y="452"/>
                </a:cxn>
                <a:cxn ang="0">
                  <a:pos x="158" y="429"/>
                </a:cxn>
                <a:cxn ang="0">
                  <a:pos x="104" y="407"/>
                </a:cxn>
                <a:cxn ang="0">
                  <a:pos x="64" y="387"/>
                </a:cxn>
                <a:cxn ang="0">
                  <a:pos x="36" y="372"/>
                </a:cxn>
              </a:cxnLst>
              <a:rect l="0" t="0" r="r" b="b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43" y="36"/>
                </a:cxn>
                <a:cxn ang="0">
                  <a:pos x="71" y="23"/>
                </a:cxn>
                <a:cxn ang="0">
                  <a:pos x="100" y="12"/>
                </a:cxn>
                <a:cxn ang="0">
                  <a:pos x="127" y="3"/>
                </a:cxn>
                <a:cxn ang="0">
                  <a:pos x="142" y="2"/>
                </a:cxn>
                <a:cxn ang="0">
                  <a:pos x="137" y="22"/>
                </a:cxn>
                <a:cxn ang="0">
                  <a:pos x="133" y="49"/>
                </a:cxn>
                <a:cxn ang="0">
                  <a:pos x="136" y="83"/>
                </a:cxn>
                <a:cxn ang="0">
                  <a:pos x="147" y="119"/>
                </a:cxn>
                <a:cxn ang="0">
                  <a:pos x="175" y="150"/>
                </a:cxn>
                <a:cxn ang="0">
                  <a:pos x="195" y="163"/>
                </a:cxn>
                <a:cxn ang="0">
                  <a:pos x="221" y="171"/>
                </a:cxn>
                <a:cxn ang="0">
                  <a:pos x="246" y="174"/>
                </a:cxn>
                <a:cxn ang="0">
                  <a:pos x="270" y="171"/>
                </a:cxn>
                <a:cxn ang="0">
                  <a:pos x="292" y="163"/>
                </a:cxn>
                <a:cxn ang="0">
                  <a:pos x="312" y="150"/>
                </a:cxn>
                <a:cxn ang="0">
                  <a:pos x="342" y="126"/>
                </a:cxn>
                <a:cxn ang="0">
                  <a:pos x="371" y="92"/>
                </a:cxn>
                <a:cxn ang="0">
                  <a:pos x="391" y="62"/>
                </a:cxn>
                <a:cxn ang="0">
                  <a:pos x="402" y="43"/>
                </a:cxn>
                <a:cxn ang="0">
                  <a:pos x="431" y="12"/>
                </a:cxn>
                <a:cxn ang="0">
                  <a:pos x="455" y="19"/>
                </a:cxn>
                <a:cxn ang="0">
                  <a:pos x="487" y="32"/>
                </a:cxn>
                <a:cxn ang="0">
                  <a:pos x="517" y="43"/>
                </a:cxn>
                <a:cxn ang="0">
                  <a:pos x="546" y="56"/>
                </a:cxn>
                <a:cxn ang="0">
                  <a:pos x="565" y="67"/>
                </a:cxn>
                <a:cxn ang="0">
                  <a:pos x="558" y="85"/>
                </a:cxn>
                <a:cxn ang="0">
                  <a:pos x="551" y="106"/>
                </a:cxn>
                <a:cxn ang="0">
                  <a:pos x="540" y="132"/>
                </a:cxn>
                <a:cxn ang="0">
                  <a:pos x="526" y="163"/>
                </a:cxn>
                <a:cxn ang="0">
                  <a:pos x="509" y="195"/>
                </a:cxn>
                <a:cxn ang="0">
                  <a:pos x="487" y="228"/>
                </a:cxn>
                <a:cxn ang="0">
                  <a:pos x="462" y="261"/>
                </a:cxn>
                <a:cxn ang="0">
                  <a:pos x="433" y="289"/>
                </a:cxn>
                <a:cxn ang="0">
                  <a:pos x="400" y="316"/>
                </a:cxn>
                <a:cxn ang="0">
                  <a:pos x="362" y="337"/>
                </a:cxn>
                <a:cxn ang="0">
                  <a:pos x="320" y="350"/>
                </a:cxn>
                <a:cxn ang="0">
                  <a:pos x="274" y="355"/>
                </a:cxn>
                <a:cxn ang="0">
                  <a:pos x="230" y="354"/>
                </a:cxn>
                <a:cxn ang="0">
                  <a:pos x="191" y="350"/>
                </a:cxn>
                <a:cxn ang="0">
                  <a:pos x="160" y="345"/>
                </a:cxn>
                <a:cxn ang="0">
                  <a:pos x="132" y="335"/>
                </a:cxn>
                <a:cxn ang="0">
                  <a:pos x="110" y="326"/>
                </a:cxn>
                <a:cxn ang="0">
                  <a:pos x="83" y="311"/>
                </a:cxn>
                <a:cxn ang="0">
                  <a:pos x="62" y="289"/>
                </a:cxn>
                <a:cxn ang="0">
                  <a:pos x="49" y="271"/>
                </a:cxn>
                <a:cxn ang="0">
                  <a:pos x="41" y="257"/>
                </a:cxn>
                <a:cxn ang="0">
                  <a:pos x="29" y="235"/>
                </a:cxn>
                <a:cxn ang="0">
                  <a:pos x="18" y="208"/>
                </a:cxn>
                <a:cxn ang="0">
                  <a:pos x="8" y="174"/>
                </a:cxn>
                <a:cxn ang="0">
                  <a:pos x="4" y="152"/>
                </a:cxn>
                <a:cxn ang="0">
                  <a:pos x="2" y="130"/>
                </a:cxn>
                <a:cxn ang="0">
                  <a:pos x="0" y="105"/>
                </a:cxn>
                <a:cxn ang="0">
                  <a:pos x="4" y="57"/>
                </a:cxn>
              </a:cxnLst>
              <a:rect l="0" t="0" r="r" b="b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13" y="59"/>
                </a:cxn>
                <a:cxn ang="0">
                  <a:pos x="28" y="50"/>
                </a:cxn>
                <a:cxn ang="0">
                  <a:pos x="47" y="39"/>
                </a:cxn>
                <a:cxn ang="0">
                  <a:pos x="63" y="33"/>
                </a:cxn>
                <a:cxn ang="0">
                  <a:pos x="76" y="26"/>
                </a:cxn>
                <a:cxn ang="0">
                  <a:pos x="89" y="21"/>
                </a:cxn>
                <a:cxn ang="0">
                  <a:pos x="104" y="16"/>
                </a:cxn>
                <a:cxn ang="0">
                  <a:pos x="119" y="11"/>
                </a:cxn>
                <a:cxn ang="0">
                  <a:pos x="136" y="8"/>
                </a:cxn>
                <a:cxn ang="0">
                  <a:pos x="155" y="5"/>
                </a:cxn>
                <a:cxn ang="0">
                  <a:pos x="172" y="1"/>
                </a:cxn>
                <a:cxn ang="0">
                  <a:pos x="191" y="0"/>
                </a:cxn>
                <a:cxn ang="0">
                  <a:pos x="212" y="0"/>
                </a:cxn>
                <a:cxn ang="0">
                  <a:pos x="234" y="1"/>
                </a:cxn>
                <a:cxn ang="0">
                  <a:pos x="255" y="4"/>
                </a:cxn>
                <a:cxn ang="0">
                  <a:pos x="278" y="6"/>
                </a:cxn>
                <a:cxn ang="0">
                  <a:pos x="299" y="9"/>
                </a:cxn>
                <a:cxn ang="0">
                  <a:pos x="320" y="14"/>
                </a:cxn>
                <a:cxn ang="0">
                  <a:pos x="342" y="18"/>
                </a:cxn>
                <a:cxn ang="0">
                  <a:pos x="362" y="23"/>
                </a:cxn>
                <a:cxn ang="0">
                  <a:pos x="382" y="28"/>
                </a:cxn>
                <a:cxn ang="0">
                  <a:pos x="402" y="33"/>
                </a:cxn>
                <a:cxn ang="0">
                  <a:pos x="421" y="38"/>
                </a:cxn>
                <a:cxn ang="0">
                  <a:pos x="438" y="43"/>
                </a:cxn>
                <a:cxn ang="0">
                  <a:pos x="455" y="48"/>
                </a:cxn>
                <a:cxn ang="0">
                  <a:pos x="472" y="54"/>
                </a:cxn>
                <a:cxn ang="0">
                  <a:pos x="486" y="59"/>
                </a:cxn>
                <a:cxn ang="0">
                  <a:pos x="500" y="64"/>
                </a:cxn>
                <a:cxn ang="0">
                  <a:pos x="512" y="68"/>
                </a:cxn>
                <a:cxn ang="0">
                  <a:pos x="525" y="73"/>
                </a:cxn>
                <a:cxn ang="0">
                  <a:pos x="542" y="80"/>
                </a:cxn>
                <a:cxn ang="0">
                  <a:pos x="556" y="87"/>
                </a:cxn>
                <a:cxn ang="0">
                  <a:pos x="551" y="190"/>
                </a:cxn>
                <a:cxn ang="0">
                  <a:pos x="542" y="184"/>
                </a:cxn>
                <a:cxn ang="0">
                  <a:pos x="529" y="176"/>
                </a:cxn>
                <a:cxn ang="0">
                  <a:pos x="515" y="168"/>
                </a:cxn>
                <a:cxn ang="0">
                  <a:pos x="498" y="160"/>
                </a:cxn>
                <a:cxn ang="0">
                  <a:pos x="477" y="150"/>
                </a:cxn>
                <a:cxn ang="0">
                  <a:pos x="455" y="140"/>
                </a:cxn>
                <a:cxn ang="0">
                  <a:pos x="429" y="129"/>
                </a:cxn>
                <a:cxn ang="0">
                  <a:pos x="403" y="121"/>
                </a:cxn>
                <a:cxn ang="0">
                  <a:pos x="374" y="111"/>
                </a:cxn>
                <a:cxn ang="0">
                  <a:pos x="344" y="103"/>
                </a:cxn>
                <a:cxn ang="0">
                  <a:pos x="311" y="96"/>
                </a:cxn>
                <a:cxn ang="0">
                  <a:pos x="279" y="90"/>
                </a:cxn>
                <a:cxn ang="0">
                  <a:pos x="245" y="87"/>
                </a:cxn>
                <a:cxn ang="0">
                  <a:pos x="210" y="85"/>
                </a:cxn>
                <a:cxn ang="0">
                  <a:pos x="175" y="87"/>
                </a:cxn>
                <a:cxn ang="0">
                  <a:pos x="140" y="92"/>
                </a:cxn>
                <a:cxn ang="0">
                  <a:pos x="104" y="99"/>
                </a:cxn>
                <a:cxn ang="0">
                  <a:pos x="69" y="112"/>
                </a:cxn>
                <a:cxn ang="0">
                  <a:pos x="34" y="128"/>
                </a:cxn>
                <a:cxn ang="0">
                  <a:pos x="1" y="150"/>
                </a:cxn>
              </a:cxnLst>
              <a:rect l="0" t="0" r="r" b="b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/>
              <a:ahLst/>
              <a:cxnLst>
                <a:cxn ang="0">
                  <a:pos x="3" y="603"/>
                </a:cxn>
                <a:cxn ang="0">
                  <a:pos x="0" y="553"/>
                </a:cxn>
                <a:cxn ang="0">
                  <a:pos x="0" y="492"/>
                </a:cxn>
                <a:cxn ang="0">
                  <a:pos x="10" y="433"/>
                </a:cxn>
                <a:cxn ang="0">
                  <a:pos x="35" y="384"/>
                </a:cxn>
                <a:cxn ang="0">
                  <a:pos x="99" y="349"/>
                </a:cxn>
                <a:cxn ang="0">
                  <a:pos x="141" y="345"/>
                </a:cxn>
                <a:cxn ang="0">
                  <a:pos x="201" y="354"/>
                </a:cxn>
                <a:cxn ang="0">
                  <a:pos x="242" y="360"/>
                </a:cxn>
                <a:cxn ang="0">
                  <a:pos x="289" y="348"/>
                </a:cxn>
                <a:cxn ang="0">
                  <a:pos x="343" y="323"/>
                </a:cxn>
                <a:cxn ang="0">
                  <a:pos x="404" y="285"/>
                </a:cxn>
                <a:cxn ang="0">
                  <a:pos x="467" y="228"/>
                </a:cxn>
                <a:cxn ang="0">
                  <a:pos x="527" y="154"/>
                </a:cxn>
                <a:cxn ang="0">
                  <a:pos x="603" y="90"/>
                </a:cxn>
                <a:cxn ang="0">
                  <a:pos x="692" y="44"/>
                </a:cxn>
                <a:cxn ang="0">
                  <a:pos x="787" y="15"/>
                </a:cxn>
                <a:cxn ang="0">
                  <a:pos x="881" y="2"/>
                </a:cxn>
                <a:cxn ang="0">
                  <a:pos x="962" y="1"/>
                </a:cxn>
                <a:cxn ang="0">
                  <a:pos x="1031" y="15"/>
                </a:cxn>
                <a:cxn ang="0">
                  <a:pos x="1110" y="38"/>
                </a:cxn>
                <a:cxn ang="0">
                  <a:pos x="1193" y="69"/>
                </a:cxn>
                <a:cxn ang="0">
                  <a:pos x="1268" y="98"/>
                </a:cxn>
                <a:cxn ang="0">
                  <a:pos x="1327" y="121"/>
                </a:cxn>
                <a:cxn ang="0">
                  <a:pos x="1366" y="139"/>
                </a:cxn>
                <a:cxn ang="0">
                  <a:pos x="1422" y="169"/>
                </a:cxn>
                <a:cxn ang="0">
                  <a:pos x="1506" y="212"/>
                </a:cxn>
                <a:cxn ang="0">
                  <a:pos x="1607" y="256"/>
                </a:cxn>
                <a:cxn ang="0">
                  <a:pos x="1706" y="292"/>
                </a:cxn>
                <a:cxn ang="0">
                  <a:pos x="1791" y="311"/>
                </a:cxn>
                <a:cxn ang="0">
                  <a:pos x="1926" y="291"/>
                </a:cxn>
                <a:cxn ang="0">
                  <a:pos x="1969" y="318"/>
                </a:cxn>
                <a:cxn ang="0">
                  <a:pos x="2017" y="354"/>
                </a:cxn>
                <a:cxn ang="0">
                  <a:pos x="2065" y="409"/>
                </a:cxn>
                <a:cxn ang="0">
                  <a:pos x="2070" y="460"/>
                </a:cxn>
                <a:cxn ang="0">
                  <a:pos x="2025" y="505"/>
                </a:cxn>
                <a:cxn ang="0">
                  <a:pos x="1947" y="550"/>
                </a:cxn>
                <a:cxn ang="0">
                  <a:pos x="1859" y="592"/>
                </a:cxn>
                <a:cxn ang="0">
                  <a:pos x="1782" y="624"/>
                </a:cxn>
                <a:cxn ang="0">
                  <a:pos x="1730" y="643"/>
                </a:cxn>
                <a:cxn ang="0">
                  <a:pos x="1693" y="598"/>
                </a:cxn>
                <a:cxn ang="0">
                  <a:pos x="1621" y="514"/>
                </a:cxn>
                <a:cxn ang="0">
                  <a:pos x="1511" y="408"/>
                </a:cxn>
                <a:cxn ang="0">
                  <a:pos x="1364" y="297"/>
                </a:cxn>
                <a:cxn ang="0">
                  <a:pos x="1189" y="202"/>
                </a:cxn>
                <a:cxn ang="0">
                  <a:pos x="993" y="139"/>
                </a:cxn>
                <a:cxn ang="0">
                  <a:pos x="841" y="118"/>
                </a:cxn>
                <a:cxn ang="0">
                  <a:pos x="736" y="126"/>
                </a:cxn>
                <a:cxn ang="0">
                  <a:pos x="670" y="154"/>
                </a:cxn>
                <a:cxn ang="0">
                  <a:pos x="625" y="204"/>
                </a:cxn>
                <a:cxn ang="0">
                  <a:pos x="596" y="247"/>
                </a:cxn>
                <a:cxn ang="0">
                  <a:pos x="549" y="320"/>
                </a:cxn>
                <a:cxn ang="0">
                  <a:pos x="515" y="388"/>
                </a:cxn>
                <a:cxn ang="0">
                  <a:pos x="457" y="456"/>
                </a:cxn>
                <a:cxn ang="0">
                  <a:pos x="413" y="494"/>
                </a:cxn>
                <a:cxn ang="0">
                  <a:pos x="368" y="525"/>
                </a:cxn>
                <a:cxn ang="0">
                  <a:pos x="324" y="553"/>
                </a:cxn>
                <a:cxn ang="0">
                  <a:pos x="275" y="553"/>
                </a:cxn>
                <a:cxn ang="0">
                  <a:pos x="227" y="576"/>
                </a:cxn>
              </a:cxnLst>
              <a:rect l="0" t="0" r="r" b="b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/>
              <a:ahLst/>
              <a:cxnLst>
                <a:cxn ang="0">
                  <a:pos x="318" y="350"/>
                </a:cxn>
                <a:cxn ang="0">
                  <a:pos x="344" y="367"/>
                </a:cxn>
                <a:cxn ang="0">
                  <a:pos x="727" y="446"/>
                </a:cxn>
                <a:cxn ang="0">
                  <a:pos x="754" y="446"/>
                </a:cxn>
                <a:cxn ang="0">
                  <a:pos x="806" y="445"/>
                </a:cxn>
                <a:cxn ang="0">
                  <a:pos x="875" y="440"/>
                </a:cxn>
                <a:cxn ang="0">
                  <a:pos x="961" y="430"/>
                </a:cxn>
                <a:cxn ang="0">
                  <a:pos x="1062" y="413"/>
                </a:cxn>
                <a:cxn ang="0">
                  <a:pos x="1175" y="388"/>
                </a:cxn>
                <a:cxn ang="0">
                  <a:pos x="1297" y="352"/>
                </a:cxn>
                <a:cxn ang="0">
                  <a:pos x="1423" y="305"/>
                </a:cxn>
                <a:cxn ang="0">
                  <a:pos x="1555" y="242"/>
                </a:cxn>
                <a:cxn ang="0">
                  <a:pos x="1688" y="167"/>
                </a:cxn>
                <a:cxn ang="0">
                  <a:pos x="1560" y="3"/>
                </a:cxn>
                <a:cxn ang="0">
                  <a:pos x="1535" y="19"/>
                </a:cxn>
                <a:cxn ang="0">
                  <a:pos x="1491" y="45"/>
                </a:cxn>
                <a:cxn ang="0">
                  <a:pos x="1433" y="75"/>
                </a:cxn>
                <a:cxn ang="0">
                  <a:pos x="1367" y="109"/>
                </a:cxn>
                <a:cxn ang="0">
                  <a:pos x="1290" y="145"/>
                </a:cxn>
                <a:cxn ang="0">
                  <a:pos x="1209" y="179"/>
                </a:cxn>
                <a:cxn ang="0">
                  <a:pos x="1125" y="210"/>
                </a:cxn>
                <a:cxn ang="0">
                  <a:pos x="1041" y="233"/>
                </a:cxn>
                <a:cxn ang="0">
                  <a:pos x="959" y="247"/>
                </a:cxn>
                <a:cxn ang="0">
                  <a:pos x="884" y="251"/>
                </a:cxn>
                <a:cxn ang="0">
                  <a:pos x="812" y="247"/>
                </a:cxn>
                <a:cxn ang="0">
                  <a:pos x="746" y="244"/>
                </a:cxn>
                <a:cxn ang="0">
                  <a:pos x="683" y="238"/>
                </a:cxn>
                <a:cxn ang="0">
                  <a:pos x="624" y="233"/>
                </a:cxn>
                <a:cxn ang="0">
                  <a:pos x="571" y="226"/>
                </a:cxn>
                <a:cxn ang="0">
                  <a:pos x="521" y="216"/>
                </a:cxn>
                <a:cxn ang="0">
                  <a:pos x="474" y="206"/>
                </a:cxn>
                <a:cxn ang="0">
                  <a:pos x="434" y="193"/>
                </a:cxn>
                <a:cxn ang="0">
                  <a:pos x="398" y="178"/>
                </a:cxn>
                <a:cxn ang="0">
                  <a:pos x="365" y="161"/>
                </a:cxn>
                <a:cxn ang="0">
                  <a:pos x="343" y="153"/>
                </a:cxn>
                <a:cxn ang="0">
                  <a:pos x="316" y="159"/>
                </a:cxn>
                <a:cxn ang="0">
                  <a:pos x="281" y="167"/>
                </a:cxn>
                <a:cxn ang="0">
                  <a:pos x="241" y="169"/>
                </a:cxn>
                <a:cxn ang="0">
                  <a:pos x="207" y="163"/>
                </a:cxn>
                <a:cxn ang="0">
                  <a:pos x="177" y="137"/>
                </a:cxn>
                <a:cxn ang="0">
                  <a:pos x="147" y="107"/>
                </a:cxn>
                <a:cxn ang="0">
                  <a:pos x="114" y="104"/>
                </a:cxn>
                <a:cxn ang="0">
                  <a:pos x="85" y="109"/>
                </a:cxn>
                <a:cxn ang="0">
                  <a:pos x="54" y="119"/>
                </a:cxn>
                <a:cxn ang="0">
                  <a:pos x="23" y="133"/>
                </a:cxn>
                <a:cxn ang="0">
                  <a:pos x="1" y="154"/>
                </a:cxn>
                <a:cxn ang="0">
                  <a:pos x="5" y="177"/>
                </a:cxn>
                <a:cxn ang="0">
                  <a:pos x="28" y="194"/>
                </a:cxn>
                <a:cxn ang="0">
                  <a:pos x="49" y="198"/>
                </a:cxn>
                <a:cxn ang="0">
                  <a:pos x="80" y="206"/>
                </a:cxn>
                <a:cxn ang="0">
                  <a:pos x="105" y="213"/>
                </a:cxn>
                <a:cxn ang="0">
                  <a:pos x="133" y="222"/>
                </a:cxn>
                <a:cxn ang="0">
                  <a:pos x="162" y="233"/>
                </a:cxn>
                <a:cxn ang="0">
                  <a:pos x="190" y="246"/>
                </a:cxn>
                <a:cxn ang="0">
                  <a:pos x="215" y="259"/>
                </a:cxn>
                <a:cxn ang="0">
                  <a:pos x="246" y="284"/>
                </a:cxn>
                <a:cxn ang="0">
                  <a:pos x="276" y="315"/>
                </a:cxn>
              </a:cxnLst>
              <a:rect l="0" t="0" r="r" b="b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/>
              <a:ahLst/>
              <a:cxnLst>
                <a:cxn ang="0">
                  <a:pos x="88" y="159"/>
                </a:cxn>
                <a:cxn ang="0">
                  <a:pos x="95" y="158"/>
                </a:cxn>
                <a:cxn ang="0">
                  <a:pos x="106" y="157"/>
                </a:cxn>
                <a:cxn ang="0">
                  <a:pos x="114" y="156"/>
                </a:cxn>
                <a:cxn ang="0">
                  <a:pos x="126" y="154"/>
                </a:cxn>
                <a:cxn ang="0">
                  <a:pos x="138" y="153"/>
                </a:cxn>
                <a:cxn ang="0">
                  <a:pos x="153" y="152"/>
                </a:cxn>
                <a:cxn ang="0">
                  <a:pos x="168" y="149"/>
                </a:cxn>
                <a:cxn ang="0">
                  <a:pos x="186" y="148"/>
                </a:cxn>
                <a:cxn ang="0">
                  <a:pos x="203" y="144"/>
                </a:cxn>
                <a:cxn ang="0">
                  <a:pos x="222" y="142"/>
                </a:cxn>
                <a:cxn ang="0">
                  <a:pos x="244" y="139"/>
                </a:cxn>
                <a:cxn ang="0">
                  <a:pos x="265" y="136"/>
                </a:cxn>
                <a:cxn ang="0">
                  <a:pos x="288" y="133"/>
                </a:cxn>
                <a:cxn ang="0">
                  <a:pos x="310" y="128"/>
                </a:cxn>
                <a:cxn ang="0">
                  <a:pos x="334" y="123"/>
                </a:cxn>
                <a:cxn ang="0">
                  <a:pos x="359" y="118"/>
                </a:cxn>
                <a:cxn ang="0">
                  <a:pos x="385" y="113"/>
                </a:cxn>
                <a:cxn ang="0">
                  <a:pos x="412" y="108"/>
                </a:cxn>
                <a:cxn ang="0">
                  <a:pos x="438" y="102"/>
                </a:cxn>
                <a:cxn ang="0">
                  <a:pos x="466" y="95"/>
                </a:cxn>
                <a:cxn ang="0">
                  <a:pos x="493" y="88"/>
                </a:cxn>
                <a:cxn ang="0">
                  <a:pos x="522" y="81"/>
                </a:cxn>
                <a:cxn ang="0">
                  <a:pos x="550" y="73"/>
                </a:cxn>
                <a:cxn ang="0">
                  <a:pos x="579" y="63"/>
                </a:cxn>
                <a:cxn ang="0">
                  <a:pos x="608" y="55"/>
                </a:cxn>
                <a:cxn ang="0">
                  <a:pos x="636" y="45"/>
                </a:cxn>
                <a:cxn ang="0">
                  <a:pos x="665" y="35"/>
                </a:cxn>
                <a:cxn ang="0">
                  <a:pos x="694" y="24"/>
                </a:cxn>
                <a:cxn ang="0">
                  <a:pos x="722" y="12"/>
                </a:cxn>
                <a:cxn ang="0">
                  <a:pos x="836" y="0"/>
                </a:cxn>
                <a:cxn ang="0">
                  <a:pos x="812" y="11"/>
                </a:cxn>
                <a:cxn ang="0">
                  <a:pos x="802" y="17"/>
                </a:cxn>
                <a:cxn ang="0">
                  <a:pos x="790" y="22"/>
                </a:cxn>
                <a:cxn ang="0">
                  <a:pos x="777" y="30"/>
                </a:cxn>
                <a:cxn ang="0">
                  <a:pos x="762" y="36"/>
                </a:cxn>
                <a:cxn ang="0">
                  <a:pos x="747" y="44"/>
                </a:cxn>
                <a:cxn ang="0">
                  <a:pos x="729" y="53"/>
                </a:cxn>
                <a:cxn ang="0">
                  <a:pos x="712" y="61"/>
                </a:cxn>
                <a:cxn ang="0">
                  <a:pos x="692" y="70"/>
                </a:cxn>
                <a:cxn ang="0">
                  <a:pos x="673" y="79"/>
                </a:cxn>
                <a:cxn ang="0">
                  <a:pos x="653" y="89"/>
                </a:cxn>
                <a:cxn ang="0">
                  <a:pos x="633" y="99"/>
                </a:cxn>
                <a:cxn ang="0">
                  <a:pos x="610" y="108"/>
                </a:cxn>
                <a:cxn ang="0">
                  <a:pos x="588" y="118"/>
                </a:cxn>
                <a:cxn ang="0">
                  <a:pos x="565" y="127"/>
                </a:cxn>
                <a:cxn ang="0">
                  <a:pos x="542" y="137"/>
                </a:cxn>
                <a:cxn ang="0">
                  <a:pos x="518" y="146"/>
                </a:cxn>
                <a:cxn ang="0">
                  <a:pos x="496" y="156"/>
                </a:cxn>
                <a:cxn ang="0">
                  <a:pos x="472" y="163"/>
                </a:cxn>
                <a:cxn ang="0">
                  <a:pos x="449" y="172"/>
                </a:cxn>
                <a:cxn ang="0">
                  <a:pos x="426" y="179"/>
                </a:cxn>
                <a:cxn ang="0">
                  <a:pos x="403" y="187"/>
                </a:cxn>
                <a:cxn ang="0">
                  <a:pos x="379" y="193"/>
                </a:cxn>
                <a:cxn ang="0">
                  <a:pos x="358" y="201"/>
                </a:cxn>
                <a:cxn ang="0">
                  <a:pos x="336" y="206"/>
                </a:cxn>
                <a:cxn ang="0">
                  <a:pos x="315" y="211"/>
                </a:cxn>
                <a:cxn ang="0">
                  <a:pos x="295" y="215"/>
                </a:cxn>
                <a:cxn ang="0">
                  <a:pos x="276" y="218"/>
                </a:cxn>
                <a:cxn ang="0">
                  <a:pos x="88" y="159"/>
                </a:cxn>
              </a:cxnLst>
              <a:rect l="0" t="0" r="r" b="b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46" y="132"/>
                </a:cxn>
                <a:cxn ang="0">
                  <a:pos x="124" y="137"/>
                </a:cxn>
                <a:cxn ang="0">
                  <a:pos x="97" y="142"/>
                </a:cxn>
                <a:cxn ang="0">
                  <a:pos x="70" y="142"/>
                </a:cxn>
                <a:cxn ang="0">
                  <a:pos x="42" y="139"/>
                </a:cxn>
                <a:cxn ang="0">
                  <a:pos x="20" y="129"/>
                </a:cxn>
                <a:cxn ang="0">
                  <a:pos x="3" y="110"/>
                </a:cxn>
                <a:cxn ang="0">
                  <a:pos x="0" y="87"/>
                </a:cxn>
                <a:cxn ang="0">
                  <a:pos x="10" y="66"/>
                </a:cxn>
                <a:cxn ang="0">
                  <a:pos x="31" y="46"/>
                </a:cxn>
                <a:cxn ang="0">
                  <a:pos x="57" y="31"/>
                </a:cxn>
                <a:cxn ang="0">
                  <a:pos x="87" y="16"/>
                </a:cxn>
                <a:cxn ang="0">
                  <a:pos x="116" y="5"/>
                </a:cxn>
                <a:cxn ang="0">
                  <a:pos x="141" y="0"/>
                </a:cxn>
                <a:cxn ang="0">
                  <a:pos x="163" y="2"/>
                </a:cxn>
                <a:cxn ang="0">
                  <a:pos x="176" y="19"/>
                </a:cxn>
                <a:cxn ang="0">
                  <a:pos x="183" y="37"/>
                </a:cxn>
                <a:cxn ang="0">
                  <a:pos x="193" y="56"/>
                </a:cxn>
                <a:cxn ang="0">
                  <a:pos x="212" y="77"/>
                </a:cxn>
                <a:cxn ang="0">
                  <a:pos x="228" y="92"/>
                </a:cxn>
                <a:cxn ang="0">
                  <a:pos x="244" y="104"/>
                </a:cxn>
                <a:cxn ang="0">
                  <a:pos x="264" y="114"/>
                </a:cxn>
                <a:cxn ang="0">
                  <a:pos x="289" y="125"/>
                </a:cxn>
                <a:cxn ang="0">
                  <a:pos x="318" y="136"/>
                </a:cxn>
                <a:cxn ang="0">
                  <a:pos x="350" y="146"/>
                </a:cxn>
                <a:cxn ang="0">
                  <a:pos x="382" y="155"/>
                </a:cxn>
                <a:cxn ang="0">
                  <a:pos x="415" y="163"/>
                </a:cxn>
                <a:cxn ang="0">
                  <a:pos x="448" y="170"/>
                </a:cxn>
                <a:cxn ang="0">
                  <a:pos x="478" y="175"/>
                </a:cxn>
                <a:cxn ang="0">
                  <a:pos x="509" y="181"/>
                </a:cxn>
                <a:cxn ang="0">
                  <a:pos x="538" y="185"/>
                </a:cxn>
                <a:cxn ang="0">
                  <a:pos x="566" y="190"/>
                </a:cxn>
                <a:cxn ang="0">
                  <a:pos x="589" y="193"/>
                </a:cxn>
                <a:cxn ang="0">
                  <a:pos x="613" y="197"/>
                </a:cxn>
                <a:cxn ang="0">
                  <a:pos x="633" y="198"/>
                </a:cxn>
                <a:cxn ang="0">
                  <a:pos x="651" y="200"/>
                </a:cxn>
                <a:cxn ang="0">
                  <a:pos x="674" y="203"/>
                </a:cxn>
                <a:cxn ang="0">
                  <a:pos x="687" y="203"/>
                </a:cxn>
                <a:cxn ang="0">
                  <a:pos x="602" y="224"/>
                </a:cxn>
                <a:cxn ang="0">
                  <a:pos x="587" y="223"/>
                </a:cxn>
                <a:cxn ang="0">
                  <a:pos x="571" y="222"/>
                </a:cxn>
                <a:cxn ang="0">
                  <a:pos x="551" y="220"/>
                </a:cxn>
                <a:cxn ang="0">
                  <a:pos x="527" y="217"/>
                </a:cxn>
                <a:cxn ang="0">
                  <a:pos x="499" y="214"/>
                </a:cxn>
                <a:cxn ang="0">
                  <a:pos x="470" y="209"/>
                </a:cxn>
                <a:cxn ang="0">
                  <a:pos x="439" y="204"/>
                </a:cxn>
                <a:cxn ang="0">
                  <a:pos x="405" y="198"/>
                </a:cxn>
                <a:cxn ang="0">
                  <a:pos x="371" y="191"/>
                </a:cxn>
                <a:cxn ang="0">
                  <a:pos x="337" y="183"/>
                </a:cxn>
                <a:cxn ang="0">
                  <a:pos x="302" y="174"/>
                </a:cxn>
                <a:cxn ang="0">
                  <a:pos x="268" y="164"/>
                </a:cxn>
                <a:cxn ang="0">
                  <a:pos x="235" y="153"/>
                </a:cxn>
                <a:cxn ang="0">
                  <a:pos x="205" y="139"/>
                </a:cxn>
                <a:cxn ang="0">
                  <a:pos x="173" y="125"/>
                </a:cxn>
              </a:cxnLst>
              <a:rect l="0" t="0" r="r" b="b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/>
              <a:ahLst/>
              <a:cxnLst>
                <a:cxn ang="0">
                  <a:pos x="17" y="398"/>
                </a:cxn>
                <a:cxn ang="0">
                  <a:pos x="49" y="372"/>
                </a:cxn>
                <a:cxn ang="0">
                  <a:pos x="91" y="332"/>
                </a:cxn>
                <a:cxn ang="0">
                  <a:pos x="116" y="305"/>
                </a:cxn>
                <a:cxn ang="0">
                  <a:pos x="137" y="279"/>
                </a:cxn>
                <a:cxn ang="0">
                  <a:pos x="155" y="252"/>
                </a:cxn>
                <a:cxn ang="0">
                  <a:pos x="170" y="225"/>
                </a:cxn>
                <a:cxn ang="0">
                  <a:pos x="183" y="195"/>
                </a:cxn>
                <a:cxn ang="0">
                  <a:pos x="201" y="162"/>
                </a:cxn>
                <a:cxn ang="0">
                  <a:pos x="226" y="128"/>
                </a:cxn>
                <a:cxn ang="0">
                  <a:pos x="254" y="95"/>
                </a:cxn>
                <a:cxn ang="0">
                  <a:pos x="289" y="64"/>
                </a:cxn>
                <a:cxn ang="0">
                  <a:pos x="330" y="39"/>
                </a:cxn>
                <a:cxn ang="0">
                  <a:pos x="379" y="17"/>
                </a:cxn>
                <a:cxn ang="0">
                  <a:pos x="433" y="4"/>
                </a:cxn>
                <a:cxn ang="0">
                  <a:pos x="496" y="0"/>
                </a:cxn>
                <a:cxn ang="0">
                  <a:pos x="568" y="5"/>
                </a:cxn>
                <a:cxn ang="0">
                  <a:pos x="645" y="24"/>
                </a:cxn>
                <a:cxn ang="0">
                  <a:pos x="723" y="48"/>
                </a:cxn>
                <a:cxn ang="0">
                  <a:pos x="793" y="73"/>
                </a:cxn>
                <a:cxn ang="0">
                  <a:pos x="860" y="100"/>
                </a:cxn>
                <a:cxn ang="0">
                  <a:pos x="923" y="129"/>
                </a:cxn>
                <a:cxn ang="0">
                  <a:pos x="982" y="162"/>
                </a:cxn>
                <a:cxn ang="0">
                  <a:pos x="1037" y="196"/>
                </a:cxn>
                <a:cxn ang="0">
                  <a:pos x="1092" y="232"/>
                </a:cxn>
                <a:cxn ang="0">
                  <a:pos x="1146" y="271"/>
                </a:cxn>
                <a:cxn ang="0">
                  <a:pos x="1199" y="312"/>
                </a:cxn>
                <a:cxn ang="0">
                  <a:pos x="1253" y="356"/>
                </a:cxn>
                <a:cxn ang="0">
                  <a:pos x="1263" y="431"/>
                </a:cxn>
                <a:cxn ang="0">
                  <a:pos x="1238" y="410"/>
                </a:cxn>
                <a:cxn ang="0">
                  <a:pos x="1210" y="387"/>
                </a:cxn>
                <a:cxn ang="0">
                  <a:pos x="1179" y="364"/>
                </a:cxn>
                <a:cxn ang="0">
                  <a:pos x="1142" y="337"/>
                </a:cxn>
                <a:cxn ang="0">
                  <a:pos x="1100" y="308"/>
                </a:cxn>
                <a:cxn ang="0">
                  <a:pos x="1056" y="279"/>
                </a:cxn>
                <a:cxn ang="0">
                  <a:pos x="1008" y="250"/>
                </a:cxn>
                <a:cxn ang="0">
                  <a:pos x="959" y="225"/>
                </a:cxn>
                <a:cxn ang="0">
                  <a:pos x="910" y="202"/>
                </a:cxn>
                <a:cxn ang="0">
                  <a:pos x="883" y="190"/>
                </a:cxn>
                <a:cxn ang="0">
                  <a:pos x="851" y="175"/>
                </a:cxn>
                <a:cxn ang="0">
                  <a:pos x="807" y="157"/>
                </a:cxn>
                <a:cxn ang="0">
                  <a:pos x="753" y="139"/>
                </a:cxn>
                <a:cxn ang="0">
                  <a:pos x="692" y="123"/>
                </a:cxn>
                <a:cxn ang="0">
                  <a:pos x="625" y="109"/>
                </a:cxn>
                <a:cxn ang="0">
                  <a:pos x="556" y="102"/>
                </a:cxn>
                <a:cxn ang="0">
                  <a:pos x="486" y="102"/>
                </a:cxn>
                <a:cxn ang="0">
                  <a:pos x="417" y="113"/>
                </a:cxn>
                <a:cxn ang="0">
                  <a:pos x="353" y="138"/>
                </a:cxn>
                <a:cxn ang="0">
                  <a:pos x="322" y="157"/>
                </a:cxn>
                <a:cxn ang="0">
                  <a:pos x="293" y="181"/>
                </a:cxn>
                <a:cxn ang="0">
                  <a:pos x="256" y="213"/>
                </a:cxn>
                <a:cxn ang="0">
                  <a:pos x="219" y="254"/>
                </a:cxn>
                <a:cxn ang="0">
                  <a:pos x="194" y="288"/>
                </a:cxn>
                <a:cxn ang="0">
                  <a:pos x="162" y="328"/>
                </a:cxn>
                <a:cxn ang="0">
                  <a:pos x="122" y="366"/>
                </a:cxn>
                <a:cxn ang="0">
                  <a:pos x="81" y="396"/>
                </a:cxn>
                <a:cxn ang="0">
                  <a:pos x="45" y="417"/>
                </a:cxn>
                <a:cxn ang="0">
                  <a:pos x="24" y="430"/>
                </a:cxn>
              </a:cxnLst>
              <a:rect l="0" t="0" r="r" b="b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10" y="39"/>
                </a:cxn>
                <a:cxn ang="0">
                  <a:pos x="19" y="37"/>
                </a:cxn>
                <a:cxn ang="0">
                  <a:pos x="32" y="35"/>
                </a:cxn>
                <a:cxn ang="0">
                  <a:pos x="42" y="34"/>
                </a:cxn>
                <a:cxn ang="0">
                  <a:pos x="49" y="34"/>
                </a:cxn>
                <a:cxn ang="0">
                  <a:pos x="57" y="32"/>
                </a:cxn>
                <a:cxn ang="0">
                  <a:pos x="64" y="31"/>
                </a:cxn>
                <a:cxn ang="0">
                  <a:pos x="73" y="31"/>
                </a:cxn>
                <a:cxn ang="0">
                  <a:pos x="82" y="29"/>
                </a:cxn>
                <a:cxn ang="0">
                  <a:pos x="91" y="27"/>
                </a:cxn>
                <a:cxn ang="0">
                  <a:pos x="99" y="26"/>
                </a:cxn>
                <a:cxn ang="0">
                  <a:pos x="108" y="24"/>
                </a:cxn>
                <a:cxn ang="0">
                  <a:pos x="117" y="22"/>
                </a:cxn>
                <a:cxn ang="0">
                  <a:pos x="126" y="21"/>
                </a:cxn>
                <a:cxn ang="0">
                  <a:pos x="134" y="20"/>
                </a:cxn>
                <a:cxn ang="0">
                  <a:pos x="142" y="17"/>
                </a:cxn>
                <a:cxn ang="0">
                  <a:pos x="151" y="16"/>
                </a:cxn>
                <a:cxn ang="0">
                  <a:pos x="163" y="15"/>
                </a:cxn>
                <a:cxn ang="0">
                  <a:pos x="178" y="10"/>
                </a:cxn>
                <a:cxn ang="0">
                  <a:pos x="191" y="6"/>
                </a:cxn>
                <a:cxn ang="0">
                  <a:pos x="202" y="1"/>
                </a:cxn>
                <a:cxn ang="0">
                  <a:pos x="241" y="6"/>
                </a:cxn>
                <a:cxn ang="0">
                  <a:pos x="237" y="10"/>
                </a:cxn>
                <a:cxn ang="0">
                  <a:pos x="225" y="20"/>
                </a:cxn>
                <a:cxn ang="0">
                  <a:pos x="216" y="26"/>
                </a:cxn>
                <a:cxn ang="0">
                  <a:pos x="206" y="34"/>
                </a:cxn>
                <a:cxn ang="0">
                  <a:pos x="193" y="42"/>
                </a:cxn>
                <a:cxn ang="0">
                  <a:pos x="181" y="51"/>
                </a:cxn>
                <a:cxn ang="0">
                  <a:pos x="166" y="59"/>
                </a:cxn>
                <a:cxn ang="0">
                  <a:pos x="158" y="62"/>
                </a:cxn>
                <a:cxn ang="0">
                  <a:pos x="150" y="66"/>
                </a:cxn>
                <a:cxn ang="0">
                  <a:pos x="142" y="70"/>
                </a:cxn>
                <a:cxn ang="0">
                  <a:pos x="133" y="73"/>
                </a:cxn>
                <a:cxn ang="0">
                  <a:pos x="124" y="76"/>
                </a:cxn>
                <a:cxn ang="0">
                  <a:pos x="116" y="80"/>
                </a:cxn>
                <a:cxn ang="0">
                  <a:pos x="106" y="83"/>
                </a:cxn>
                <a:cxn ang="0">
                  <a:pos x="96" y="84"/>
                </a:cxn>
                <a:cxn ang="0">
                  <a:pos x="86" y="85"/>
                </a:cxn>
                <a:cxn ang="0">
                  <a:pos x="77" y="88"/>
                </a:cxn>
                <a:cxn ang="0">
                  <a:pos x="67" y="89"/>
                </a:cxn>
                <a:cxn ang="0">
                  <a:pos x="55" y="89"/>
                </a:cxn>
                <a:cxn ang="0">
                  <a:pos x="45" y="89"/>
                </a:cxn>
                <a:cxn ang="0">
                  <a:pos x="35" y="89"/>
                </a:cxn>
                <a:cxn ang="0">
                  <a:pos x="0" y="40"/>
                </a:cxn>
              </a:cxnLst>
              <a:rect l="0" t="0" r="r" b="b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/>
              <a:ahLst/>
              <a:cxnLst>
                <a:cxn ang="0">
                  <a:pos x="10" y="268"/>
                </a:cxn>
                <a:cxn ang="0">
                  <a:pos x="17" y="268"/>
                </a:cxn>
                <a:cxn ang="0">
                  <a:pos x="27" y="267"/>
                </a:cxn>
                <a:cxn ang="0">
                  <a:pos x="34" y="265"/>
                </a:cxn>
                <a:cxn ang="0">
                  <a:pos x="44" y="264"/>
                </a:cxn>
                <a:cxn ang="0">
                  <a:pos x="56" y="263"/>
                </a:cxn>
                <a:cxn ang="0">
                  <a:pos x="67" y="260"/>
                </a:cxn>
                <a:cxn ang="0">
                  <a:pos x="81" y="258"/>
                </a:cxn>
                <a:cxn ang="0">
                  <a:pos x="96" y="254"/>
                </a:cxn>
                <a:cxn ang="0">
                  <a:pos x="112" y="250"/>
                </a:cxn>
                <a:cxn ang="0">
                  <a:pos x="130" y="246"/>
                </a:cxn>
                <a:cxn ang="0">
                  <a:pos x="147" y="241"/>
                </a:cxn>
                <a:cxn ang="0">
                  <a:pos x="166" y="236"/>
                </a:cxn>
                <a:cxn ang="0">
                  <a:pos x="187" y="230"/>
                </a:cxn>
                <a:cxn ang="0">
                  <a:pos x="208" y="224"/>
                </a:cxn>
                <a:cxn ang="0">
                  <a:pos x="229" y="215"/>
                </a:cxn>
                <a:cxn ang="0">
                  <a:pos x="250" y="207"/>
                </a:cxn>
                <a:cxn ang="0">
                  <a:pos x="274" y="197"/>
                </a:cxn>
                <a:cxn ang="0">
                  <a:pos x="297" y="187"/>
                </a:cxn>
                <a:cxn ang="0">
                  <a:pos x="322" y="177"/>
                </a:cxn>
                <a:cxn ang="0">
                  <a:pos x="346" y="166"/>
                </a:cxn>
                <a:cxn ang="0">
                  <a:pos x="372" y="153"/>
                </a:cxn>
                <a:cxn ang="0">
                  <a:pos x="396" y="138"/>
                </a:cxn>
                <a:cxn ang="0">
                  <a:pos x="422" y="125"/>
                </a:cxn>
                <a:cxn ang="0">
                  <a:pos x="447" y="108"/>
                </a:cxn>
                <a:cxn ang="0">
                  <a:pos x="474" y="92"/>
                </a:cxn>
                <a:cxn ang="0">
                  <a:pos x="500" y="73"/>
                </a:cxn>
                <a:cxn ang="0">
                  <a:pos x="525" y="53"/>
                </a:cxn>
                <a:cxn ang="0">
                  <a:pos x="551" y="33"/>
                </a:cxn>
                <a:cxn ang="0">
                  <a:pos x="578" y="10"/>
                </a:cxn>
                <a:cxn ang="0">
                  <a:pos x="678" y="55"/>
                </a:cxn>
                <a:cxn ang="0">
                  <a:pos x="674" y="58"/>
                </a:cxn>
                <a:cxn ang="0">
                  <a:pos x="664" y="65"/>
                </a:cxn>
                <a:cxn ang="0">
                  <a:pos x="656" y="70"/>
                </a:cxn>
                <a:cxn ang="0">
                  <a:pos x="647" y="77"/>
                </a:cxn>
                <a:cxn ang="0">
                  <a:pos x="636" y="84"/>
                </a:cxn>
                <a:cxn ang="0">
                  <a:pos x="624" y="93"/>
                </a:cxn>
                <a:cxn ang="0">
                  <a:pos x="609" y="102"/>
                </a:cxn>
                <a:cxn ang="0">
                  <a:pos x="595" y="111"/>
                </a:cxn>
                <a:cxn ang="0">
                  <a:pos x="579" y="121"/>
                </a:cxn>
                <a:cxn ang="0">
                  <a:pos x="561" y="131"/>
                </a:cxn>
                <a:cxn ang="0">
                  <a:pos x="543" y="142"/>
                </a:cxn>
                <a:cxn ang="0">
                  <a:pos x="523" y="152"/>
                </a:cxn>
                <a:cxn ang="0">
                  <a:pos x="501" y="163"/>
                </a:cxn>
                <a:cxn ang="0">
                  <a:pos x="480" y="176"/>
                </a:cxn>
                <a:cxn ang="0">
                  <a:pos x="456" y="186"/>
                </a:cxn>
                <a:cxn ang="0">
                  <a:pos x="431" y="197"/>
                </a:cxn>
                <a:cxn ang="0">
                  <a:pos x="405" y="209"/>
                </a:cxn>
                <a:cxn ang="0">
                  <a:pos x="378" y="220"/>
                </a:cxn>
                <a:cxn ang="0">
                  <a:pos x="351" y="230"/>
                </a:cxn>
                <a:cxn ang="0">
                  <a:pos x="323" y="240"/>
                </a:cxn>
                <a:cxn ang="0">
                  <a:pos x="293" y="249"/>
                </a:cxn>
                <a:cxn ang="0">
                  <a:pos x="264" y="258"/>
                </a:cxn>
                <a:cxn ang="0">
                  <a:pos x="233" y="265"/>
                </a:cxn>
                <a:cxn ang="0">
                  <a:pos x="201" y="273"/>
                </a:cxn>
                <a:cxn ang="0">
                  <a:pos x="169" y="279"/>
                </a:cxn>
                <a:cxn ang="0">
                  <a:pos x="136" y="285"/>
                </a:cxn>
                <a:cxn ang="0">
                  <a:pos x="102" y="288"/>
                </a:cxn>
                <a:cxn ang="0">
                  <a:pos x="69" y="292"/>
                </a:cxn>
                <a:cxn ang="0">
                  <a:pos x="34" y="293"/>
                </a:cxn>
                <a:cxn ang="0">
                  <a:pos x="0" y="295"/>
                </a:cxn>
                <a:cxn ang="0">
                  <a:pos x="10" y="269"/>
                </a:cxn>
              </a:cxnLst>
              <a:rect l="0" t="0" r="r" b="b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/>
              <a:ahLst/>
              <a:cxnLst>
                <a:cxn ang="0">
                  <a:pos x="32" y="14"/>
                </a:cxn>
                <a:cxn ang="0">
                  <a:pos x="29" y="35"/>
                </a:cxn>
                <a:cxn ang="0">
                  <a:pos x="25" y="62"/>
                </a:cxn>
                <a:cxn ang="0">
                  <a:pos x="25" y="94"/>
                </a:cxn>
                <a:cxn ang="0">
                  <a:pos x="25" y="128"/>
                </a:cxn>
                <a:cxn ang="0">
                  <a:pos x="31" y="166"/>
                </a:cxn>
                <a:cxn ang="0">
                  <a:pos x="42" y="201"/>
                </a:cxn>
                <a:cxn ang="0">
                  <a:pos x="61" y="236"/>
                </a:cxn>
                <a:cxn ang="0">
                  <a:pos x="86" y="268"/>
                </a:cxn>
                <a:cxn ang="0">
                  <a:pos x="121" y="295"/>
                </a:cxn>
                <a:cxn ang="0">
                  <a:pos x="168" y="317"/>
                </a:cxn>
                <a:cxn ang="0">
                  <a:pos x="226" y="331"/>
                </a:cxn>
                <a:cxn ang="0">
                  <a:pos x="285" y="331"/>
                </a:cxn>
                <a:cxn ang="0">
                  <a:pos x="339" y="322"/>
                </a:cxn>
                <a:cxn ang="0">
                  <a:pos x="385" y="303"/>
                </a:cxn>
                <a:cxn ang="0">
                  <a:pos x="426" y="277"/>
                </a:cxn>
                <a:cxn ang="0">
                  <a:pos x="460" y="243"/>
                </a:cxn>
                <a:cxn ang="0">
                  <a:pos x="489" y="206"/>
                </a:cxn>
                <a:cxn ang="0">
                  <a:pos x="513" y="169"/>
                </a:cxn>
                <a:cxn ang="0">
                  <a:pos x="533" y="132"/>
                </a:cxn>
                <a:cxn ang="0">
                  <a:pos x="548" y="97"/>
                </a:cxn>
                <a:cxn ang="0">
                  <a:pos x="559" y="67"/>
                </a:cxn>
                <a:cxn ang="0">
                  <a:pos x="566" y="44"/>
                </a:cxn>
                <a:cxn ang="0">
                  <a:pos x="572" y="26"/>
                </a:cxn>
                <a:cxn ang="0">
                  <a:pos x="592" y="47"/>
                </a:cxn>
                <a:cxn ang="0">
                  <a:pos x="586" y="65"/>
                </a:cxn>
                <a:cxn ang="0">
                  <a:pos x="578" y="91"/>
                </a:cxn>
                <a:cxn ang="0">
                  <a:pos x="566" y="122"/>
                </a:cxn>
                <a:cxn ang="0">
                  <a:pos x="551" y="156"/>
                </a:cxn>
                <a:cxn ang="0">
                  <a:pos x="532" y="191"/>
                </a:cxn>
                <a:cxn ang="0">
                  <a:pos x="508" y="228"/>
                </a:cxn>
                <a:cxn ang="0">
                  <a:pos x="479" y="262"/>
                </a:cxn>
                <a:cxn ang="0">
                  <a:pos x="446" y="294"/>
                </a:cxn>
                <a:cxn ang="0">
                  <a:pos x="405" y="321"/>
                </a:cxn>
                <a:cxn ang="0">
                  <a:pos x="361" y="342"/>
                </a:cxn>
                <a:cxn ang="0">
                  <a:pos x="310" y="355"/>
                </a:cxn>
                <a:cxn ang="0">
                  <a:pos x="257" y="358"/>
                </a:cxn>
                <a:cxn ang="0">
                  <a:pos x="209" y="355"/>
                </a:cxn>
                <a:cxn ang="0">
                  <a:pos x="168" y="344"/>
                </a:cxn>
                <a:cxn ang="0">
                  <a:pos x="130" y="331"/>
                </a:cxn>
                <a:cxn ang="0">
                  <a:pos x="101" y="313"/>
                </a:cxn>
                <a:cxn ang="0">
                  <a:pos x="74" y="290"/>
                </a:cxn>
                <a:cxn ang="0">
                  <a:pos x="54" y="268"/>
                </a:cxn>
                <a:cxn ang="0">
                  <a:pos x="35" y="244"/>
                </a:cxn>
                <a:cxn ang="0">
                  <a:pos x="22" y="220"/>
                </a:cxn>
                <a:cxn ang="0">
                  <a:pos x="12" y="197"/>
                </a:cxn>
                <a:cxn ang="0">
                  <a:pos x="6" y="177"/>
                </a:cxn>
                <a:cxn ang="0">
                  <a:pos x="1" y="153"/>
                </a:cxn>
                <a:cxn ang="0">
                  <a:pos x="0" y="133"/>
                </a:cxn>
                <a:cxn ang="0">
                  <a:pos x="0" y="107"/>
                </a:cxn>
                <a:cxn ang="0">
                  <a:pos x="0" y="81"/>
                </a:cxn>
                <a:cxn ang="0">
                  <a:pos x="0" y="55"/>
                </a:cxn>
                <a:cxn ang="0">
                  <a:pos x="1" y="37"/>
                </a:cxn>
                <a:cxn ang="0">
                  <a:pos x="1" y="23"/>
                </a:cxn>
              </a:cxnLst>
              <a:rect l="0" t="0" r="r" b="b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/>
              <a:ahLst/>
              <a:cxnLst>
                <a:cxn ang="0">
                  <a:pos x="11" y="328"/>
                </a:cxn>
                <a:cxn ang="0">
                  <a:pos x="36" y="299"/>
                </a:cxn>
                <a:cxn ang="0">
                  <a:pos x="69" y="257"/>
                </a:cxn>
                <a:cxn ang="0">
                  <a:pos x="113" y="210"/>
                </a:cxn>
                <a:cxn ang="0">
                  <a:pos x="159" y="160"/>
                </a:cxn>
                <a:cxn ang="0">
                  <a:pos x="209" y="112"/>
                </a:cxn>
                <a:cxn ang="0">
                  <a:pos x="258" y="68"/>
                </a:cxn>
                <a:cxn ang="0">
                  <a:pos x="306" y="37"/>
                </a:cxn>
                <a:cxn ang="0">
                  <a:pos x="348" y="20"/>
                </a:cxn>
                <a:cxn ang="0">
                  <a:pos x="393" y="10"/>
                </a:cxn>
                <a:cxn ang="0">
                  <a:pos x="444" y="4"/>
                </a:cxn>
                <a:cxn ang="0">
                  <a:pos x="501" y="1"/>
                </a:cxn>
                <a:cxn ang="0">
                  <a:pos x="556" y="0"/>
                </a:cxn>
                <a:cxn ang="0">
                  <a:pos x="610" y="1"/>
                </a:cxn>
                <a:cxn ang="0">
                  <a:pos x="656" y="1"/>
                </a:cxn>
                <a:cxn ang="0">
                  <a:pos x="694" y="4"/>
                </a:cxn>
                <a:cxn ang="0">
                  <a:pos x="722" y="6"/>
                </a:cxn>
                <a:cxn ang="0">
                  <a:pos x="739" y="10"/>
                </a:cxn>
                <a:cxn ang="0">
                  <a:pos x="777" y="22"/>
                </a:cxn>
                <a:cxn ang="0">
                  <a:pos x="838" y="40"/>
                </a:cxn>
                <a:cxn ang="0">
                  <a:pos x="919" y="68"/>
                </a:cxn>
                <a:cxn ang="0">
                  <a:pos x="1017" y="102"/>
                </a:cxn>
                <a:cxn ang="0">
                  <a:pos x="1125" y="145"/>
                </a:cxn>
                <a:cxn ang="0">
                  <a:pos x="1241" y="194"/>
                </a:cxn>
                <a:cxn ang="0">
                  <a:pos x="1362" y="249"/>
                </a:cxn>
                <a:cxn ang="0">
                  <a:pos x="1481" y="311"/>
                </a:cxn>
                <a:cxn ang="0">
                  <a:pos x="1500" y="341"/>
                </a:cxn>
                <a:cxn ang="0">
                  <a:pos x="1468" y="361"/>
                </a:cxn>
                <a:cxn ang="0">
                  <a:pos x="1431" y="377"/>
                </a:cxn>
                <a:cxn ang="0">
                  <a:pos x="1384" y="389"/>
                </a:cxn>
                <a:cxn ang="0">
                  <a:pos x="1358" y="382"/>
                </a:cxn>
                <a:cxn ang="0">
                  <a:pos x="1324" y="376"/>
                </a:cxn>
                <a:cxn ang="0">
                  <a:pos x="1286" y="366"/>
                </a:cxn>
                <a:cxn ang="0">
                  <a:pos x="1241" y="353"/>
                </a:cxn>
                <a:cxn ang="0">
                  <a:pos x="1191" y="334"/>
                </a:cxn>
                <a:cxn ang="0">
                  <a:pos x="1138" y="314"/>
                </a:cxn>
                <a:cxn ang="0">
                  <a:pos x="1083" y="289"/>
                </a:cxn>
                <a:cxn ang="0">
                  <a:pos x="1028" y="262"/>
                </a:cxn>
                <a:cxn ang="0">
                  <a:pos x="969" y="229"/>
                </a:cxn>
                <a:cxn ang="0">
                  <a:pos x="907" y="200"/>
                </a:cxn>
                <a:cxn ang="0">
                  <a:pos x="842" y="171"/>
                </a:cxn>
                <a:cxn ang="0">
                  <a:pos x="777" y="146"/>
                </a:cxn>
                <a:cxn ang="0">
                  <a:pos x="713" y="123"/>
                </a:cxn>
                <a:cxn ang="0">
                  <a:pos x="653" y="106"/>
                </a:cxn>
                <a:cxn ang="0">
                  <a:pos x="595" y="93"/>
                </a:cxn>
                <a:cxn ang="0">
                  <a:pos x="545" y="86"/>
                </a:cxn>
                <a:cxn ang="0">
                  <a:pos x="502" y="84"/>
                </a:cxn>
                <a:cxn ang="0">
                  <a:pos x="466" y="88"/>
                </a:cxn>
                <a:cxn ang="0">
                  <a:pos x="432" y="94"/>
                </a:cxn>
                <a:cxn ang="0">
                  <a:pos x="399" y="101"/>
                </a:cxn>
                <a:cxn ang="0">
                  <a:pos x="369" y="109"/>
                </a:cxn>
                <a:cxn ang="0">
                  <a:pos x="340" y="121"/>
                </a:cxn>
                <a:cxn ang="0">
                  <a:pos x="304" y="137"/>
                </a:cxn>
                <a:cxn ang="0">
                  <a:pos x="258" y="165"/>
                </a:cxn>
                <a:cxn ang="0">
                  <a:pos x="213" y="199"/>
                </a:cxn>
                <a:cxn ang="0">
                  <a:pos x="181" y="223"/>
                </a:cxn>
                <a:cxn ang="0">
                  <a:pos x="152" y="245"/>
                </a:cxn>
                <a:cxn ang="0">
                  <a:pos x="123" y="269"/>
                </a:cxn>
                <a:cxn ang="0">
                  <a:pos x="94" y="291"/>
                </a:cxn>
                <a:cxn ang="0">
                  <a:pos x="51" y="324"/>
                </a:cxn>
                <a:cxn ang="0">
                  <a:pos x="29" y="342"/>
                </a:cxn>
              </a:cxnLst>
              <a:rect l="0" t="0" r="r" b="b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1" y="35"/>
                </a:cxn>
                <a:cxn ang="0">
                  <a:pos x="91" y="0"/>
                </a:cxn>
                <a:cxn ang="0">
                  <a:pos x="95" y="17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15"/>
                </a:cxn>
                <a:cxn ang="0">
                  <a:pos x="7" y="118"/>
                </a:cxn>
                <a:cxn ang="0">
                  <a:pos x="0" y="113"/>
                </a:cxn>
                <a:cxn ang="0">
                  <a:pos x="74" y="8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4" y="8"/>
                </a:cxn>
                <a:cxn ang="0">
                  <a:pos x="6" y="137"/>
                </a:cxn>
                <a:cxn ang="0">
                  <a:pos x="0" y="130"/>
                </a:cxn>
                <a:cxn ang="0">
                  <a:pos x="52" y="1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1"/>
                </a:cxn>
                <a:cxn ang="0">
                  <a:pos x="91" y="80"/>
                </a:cxn>
                <a:cxn ang="0">
                  <a:pos x="86" y="9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8"/>
                </a:cxn>
                <a:cxn ang="0">
                  <a:pos x="70" y="49"/>
                </a:cxn>
                <a:cxn ang="0">
                  <a:pos x="70" y="68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0"/>
                </a:cxn>
                <a:cxn ang="0">
                  <a:pos x="21" y="135"/>
                </a:cxn>
                <a:cxn ang="0">
                  <a:pos x="16" y="141"/>
                </a:cxn>
                <a:cxn ang="0">
                  <a:pos x="4" y="1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26" y="7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70" y="2"/>
                </a:cxn>
                <a:cxn ang="0">
                  <a:pos x="87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6" y="3"/>
                </a:cxn>
                <a:cxn ang="0">
                  <a:pos x="131" y="83"/>
                </a:cxn>
                <a:cxn ang="0">
                  <a:pos x="196" y="15"/>
                </a:cxn>
                <a:cxn ang="0">
                  <a:pos x="208" y="17"/>
                </a:cxn>
                <a:cxn ang="0">
                  <a:pos x="222" y="20"/>
                </a:cxn>
                <a:cxn ang="0">
                  <a:pos x="235" y="23"/>
                </a:cxn>
                <a:cxn ang="0">
                  <a:pos x="247" y="27"/>
                </a:cxn>
                <a:cxn ang="0">
                  <a:pos x="261" y="32"/>
                </a:cxn>
                <a:cxn ang="0">
                  <a:pos x="274" y="37"/>
                </a:cxn>
                <a:cxn ang="0">
                  <a:pos x="286" y="44"/>
                </a:cxn>
                <a:cxn ang="0">
                  <a:pos x="299" y="52"/>
                </a:cxn>
                <a:cxn ang="0">
                  <a:pos x="293" y="63"/>
                </a:cxn>
                <a:cxn ang="0">
                  <a:pos x="286" y="80"/>
                </a:cxn>
                <a:cxn ang="0">
                  <a:pos x="275" y="98"/>
                </a:cxn>
                <a:cxn ang="0">
                  <a:pos x="261" y="121"/>
                </a:cxn>
                <a:cxn ang="0">
                  <a:pos x="254" y="134"/>
                </a:cxn>
                <a:cxn ang="0">
                  <a:pos x="237" y="151"/>
                </a:cxn>
                <a:cxn ang="0">
                  <a:pos x="220" y="169"/>
                </a:cxn>
                <a:cxn ang="0">
                  <a:pos x="206" y="178"/>
                </a:cxn>
                <a:cxn ang="0">
                  <a:pos x="193" y="185"/>
                </a:cxn>
                <a:cxn ang="0">
                  <a:pos x="180" y="191"/>
                </a:cxn>
                <a:cxn ang="0">
                  <a:pos x="164" y="195"/>
                </a:cxn>
                <a:cxn ang="0">
                  <a:pos x="148" y="199"/>
                </a:cxn>
                <a:cxn ang="0">
                  <a:pos x="131" y="199"/>
                </a:cxn>
                <a:cxn ang="0">
                  <a:pos x="113" y="196"/>
                </a:cxn>
                <a:cxn ang="0">
                  <a:pos x="93" y="191"/>
                </a:cxn>
                <a:cxn ang="0">
                  <a:pos x="75" y="185"/>
                </a:cxn>
                <a:cxn ang="0">
                  <a:pos x="60" y="178"/>
                </a:cxn>
                <a:cxn ang="0">
                  <a:pos x="47" y="169"/>
                </a:cxn>
                <a:cxn ang="0">
                  <a:pos x="31" y="156"/>
                </a:cxn>
                <a:cxn ang="0">
                  <a:pos x="20" y="141"/>
                </a:cxn>
                <a:cxn ang="0">
                  <a:pos x="11" y="126"/>
                </a:cxn>
                <a:cxn ang="0">
                  <a:pos x="6" y="111"/>
                </a:cxn>
                <a:cxn ang="0">
                  <a:pos x="3" y="96"/>
                </a:cxn>
                <a:cxn ang="0">
                  <a:pos x="1" y="80"/>
                </a:cxn>
                <a:cxn ang="0">
                  <a:pos x="0" y="64"/>
                </a:cxn>
                <a:cxn ang="0">
                  <a:pos x="1" y="44"/>
                </a:cxn>
                <a:cxn ang="0">
                  <a:pos x="4" y="28"/>
                </a:cxn>
                <a:cxn ang="0">
                  <a:pos x="8" y="17"/>
                </a:cxn>
                <a:cxn ang="0">
                  <a:pos x="10" y="10"/>
                </a:cxn>
              </a:cxnLst>
              <a:rect l="0" t="0" r="r" b="b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72" y="64"/>
                </a:cxn>
                <a:cxn ang="0">
                  <a:pos x="170" y="64"/>
                </a:cxn>
                <a:cxn ang="0">
                  <a:pos x="166" y="65"/>
                </a:cxn>
                <a:cxn ang="0">
                  <a:pos x="162" y="66"/>
                </a:cxn>
                <a:cxn ang="0">
                  <a:pos x="160" y="68"/>
                </a:cxn>
                <a:cxn ang="0">
                  <a:pos x="156" y="70"/>
                </a:cxn>
                <a:cxn ang="0">
                  <a:pos x="152" y="71"/>
                </a:cxn>
                <a:cxn ang="0">
                  <a:pos x="146" y="74"/>
                </a:cxn>
                <a:cxn ang="0">
                  <a:pos x="141" y="75"/>
                </a:cxn>
                <a:cxn ang="0">
                  <a:pos x="136" y="78"/>
                </a:cxn>
                <a:cxn ang="0">
                  <a:pos x="130" y="80"/>
                </a:cxn>
                <a:cxn ang="0">
                  <a:pos x="123" y="81"/>
                </a:cxn>
                <a:cxn ang="0">
                  <a:pos x="116" y="84"/>
                </a:cxn>
                <a:cxn ang="0">
                  <a:pos x="109" y="86"/>
                </a:cxn>
                <a:cxn ang="0">
                  <a:pos x="103" y="89"/>
                </a:cxn>
                <a:cxn ang="0">
                  <a:pos x="96" y="90"/>
                </a:cxn>
                <a:cxn ang="0">
                  <a:pos x="89" y="93"/>
                </a:cxn>
                <a:cxn ang="0">
                  <a:pos x="82" y="94"/>
                </a:cxn>
                <a:cxn ang="0">
                  <a:pos x="76" y="97"/>
                </a:cxn>
                <a:cxn ang="0">
                  <a:pos x="68" y="98"/>
                </a:cxn>
                <a:cxn ang="0">
                  <a:pos x="62" y="100"/>
                </a:cxn>
                <a:cxn ang="0">
                  <a:pos x="56" y="102"/>
                </a:cxn>
                <a:cxn ang="0">
                  <a:pos x="49" y="103"/>
                </a:cxn>
                <a:cxn ang="0">
                  <a:pos x="43" y="104"/>
                </a:cxn>
                <a:cxn ang="0">
                  <a:pos x="37" y="104"/>
                </a:cxn>
                <a:cxn ang="0">
                  <a:pos x="30" y="105"/>
                </a:cxn>
                <a:cxn ang="0">
                  <a:pos x="25" y="105"/>
                </a:cxn>
                <a:cxn ang="0">
                  <a:pos x="20" y="105"/>
                </a:cxn>
                <a:cxn ang="0">
                  <a:pos x="17" y="105"/>
                </a:cxn>
                <a:cxn ang="0">
                  <a:pos x="12" y="104"/>
                </a:cxn>
                <a:cxn ang="0">
                  <a:pos x="9" y="104"/>
                </a:cxn>
                <a:cxn ang="0">
                  <a:pos x="3" y="99"/>
                </a:cxn>
                <a:cxn ang="0">
                  <a:pos x="0" y="97"/>
                </a:cxn>
                <a:cxn ang="0">
                  <a:pos x="0" y="90"/>
                </a:cxn>
                <a:cxn ang="0">
                  <a:pos x="3" y="85"/>
                </a:cxn>
                <a:cxn ang="0">
                  <a:pos x="7" y="79"/>
                </a:cxn>
                <a:cxn ang="0">
                  <a:pos x="13" y="73"/>
                </a:cxn>
                <a:cxn ang="0">
                  <a:pos x="19" y="66"/>
                </a:cxn>
                <a:cxn ang="0">
                  <a:pos x="27" y="60"/>
                </a:cxn>
                <a:cxn ang="0">
                  <a:pos x="34" y="54"/>
                </a:cxn>
                <a:cxn ang="0">
                  <a:pos x="42" y="47"/>
                </a:cxn>
                <a:cxn ang="0">
                  <a:pos x="45" y="45"/>
                </a:cxn>
                <a:cxn ang="0">
                  <a:pos x="49" y="42"/>
                </a:cxn>
                <a:cxn ang="0">
                  <a:pos x="53" y="40"/>
                </a:cxn>
                <a:cxn ang="0">
                  <a:pos x="57" y="37"/>
                </a:cxn>
                <a:cxn ang="0">
                  <a:pos x="63" y="32"/>
                </a:cxn>
                <a:cxn ang="0">
                  <a:pos x="68" y="30"/>
                </a:cxn>
                <a:cxn ang="0">
                  <a:pos x="71" y="27"/>
                </a:cxn>
                <a:cxn ang="0">
                  <a:pos x="73" y="27"/>
                </a:cxn>
                <a:cxn ang="0">
                  <a:pos x="118" y="7"/>
                </a:cxn>
                <a:cxn ang="0">
                  <a:pos x="157" y="0"/>
                </a:cxn>
                <a:cxn ang="0">
                  <a:pos x="157" y="0"/>
                </a:cxn>
              </a:cxnLst>
              <a:rect l="0" t="0" r="r" b="b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59" y="47"/>
                </a:cxn>
                <a:cxn ang="0">
                  <a:pos x="143" y="0"/>
                </a:cxn>
                <a:cxn ang="0">
                  <a:pos x="180" y="26"/>
                </a:cxn>
                <a:cxn ang="0">
                  <a:pos x="58" y="91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2" name="Straight Arrow Connector 25"/>
          <p:cNvCxnSpPr>
            <a:endCxn id="99" idx="28"/>
          </p:cNvCxnSpPr>
          <p:nvPr/>
        </p:nvCxnSpPr>
        <p:spPr bwMode="auto">
          <a:xfrm rot="10800000">
            <a:off x="1838584" y="4526462"/>
            <a:ext cx="2047616" cy="274138"/>
          </a:xfrm>
          <a:prstGeom prst="straightConnector1">
            <a:avLst/>
          </a:prstGeom>
          <a:solidFill>
            <a:srgbClr val="3333FF"/>
          </a:solidFill>
          <a:ln w="38100" cap="flat" cmpd="sng" algn="ctr">
            <a:solidFill>
              <a:srgbClr val="3333FF">
                <a:lumMod val="75000"/>
              </a:srgb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3" name="Straight Arrow Connector 38"/>
          <p:cNvCxnSpPr/>
          <p:nvPr/>
        </p:nvCxnSpPr>
        <p:spPr bwMode="auto">
          <a:xfrm rot="16200000" flipH="1">
            <a:off x="1562894" y="4761706"/>
            <a:ext cx="990600" cy="458788"/>
          </a:xfrm>
          <a:prstGeom prst="straightConnector1">
            <a:avLst/>
          </a:prstGeom>
          <a:solidFill>
            <a:srgbClr val="3333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2133600" y="5410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52600" y="25908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43000" y="40386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7" name="Straight Arrow Connector 44"/>
          <p:cNvCxnSpPr/>
          <p:nvPr/>
        </p:nvCxnSpPr>
        <p:spPr bwMode="auto">
          <a:xfrm rot="10800000" flipV="1">
            <a:off x="457200" y="4495800"/>
            <a:ext cx="1387676" cy="4465"/>
          </a:xfrm>
          <a:prstGeom prst="straightConnector1">
            <a:avLst/>
          </a:prstGeom>
          <a:solidFill>
            <a:srgbClr val="3333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81"/>
          <p:cNvCxnSpPr/>
          <p:nvPr/>
        </p:nvCxnSpPr>
        <p:spPr bwMode="auto">
          <a:xfrm rot="5400000">
            <a:off x="5940743" y="4325550"/>
            <a:ext cx="320043" cy="320043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82"/>
          <p:cNvCxnSpPr/>
          <p:nvPr/>
        </p:nvCxnSpPr>
        <p:spPr bwMode="auto">
          <a:xfrm rot="16200000" flipV="1">
            <a:off x="5995195" y="4057741"/>
            <a:ext cx="533400" cy="2223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83"/>
          <p:cNvCxnSpPr/>
          <p:nvPr/>
        </p:nvCxnSpPr>
        <p:spPr bwMode="auto">
          <a:xfrm>
            <a:off x="6260783" y="4325553"/>
            <a:ext cx="533400" cy="2223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7860983" y="2938713"/>
            <a:ext cx="960120" cy="477838"/>
            <a:chOff x="2976" y="2897"/>
            <a:chExt cx="702" cy="359"/>
          </a:xfrm>
        </p:grpSpPr>
        <p:sp>
          <p:nvSpPr>
            <p:cNvPr id="112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/>
              <a:ahLst/>
              <a:cxnLst>
                <a:cxn ang="0">
                  <a:pos x="264" y="773"/>
                </a:cxn>
                <a:cxn ang="0">
                  <a:pos x="0" y="661"/>
                </a:cxn>
                <a:cxn ang="0">
                  <a:pos x="0" y="658"/>
                </a:cxn>
                <a:cxn ang="0">
                  <a:pos x="3" y="651"/>
                </a:cxn>
                <a:cxn ang="0">
                  <a:pos x="8" y="641"/>
                </a:cxn>
                <a:cxn ang="0">
                  <a:pos x="13" y="629"/>
                </a:cxn>
                <a:cxn ang="0">
                  <a:pos x="16" y="620"/>
                </a:cxn>
                <a:cxn ang="0">
                  <a:pos x="18" y="612"/>
                </a:cxn>
                <a:cxn ang="0">
                  <a:pos x="21" y="604"/>
                </a:cxn>
                <a:cxn ang="0">
                  <a:pos x="23" y="596"/>
                </a:cxn>
                <a:cxn ang="0">
                  <a:pos x="25" y="589"/>
                </a:cxn>
                <a:cxn ang="0">
                  <a:pos x="27" y="580"/>
                </a:cxn>
                <a:cxn ang="0">
                  <a:pos x="27" y="572"/>
                </a:cxn>
                <a:cxn ang="0">
                  <a:pos x="28" y="563"/>
                </a:cxn>
                <a:cxn ang="0">
                  <a:pos x="30" y="553"/>
                </a:cxn>
                <a:cxn ang="0">
                  <a:pos x="38" y="542"/>
                </a:cxn>
                <a:cxn ang="0">
                  <a:pos x="51" y="527"/>
                </a:cxn>
                <a:cxn ang="0">
                  <a:pos x="59" y="519"/>
                </a:cxn>
                <a:cxn ang="0">
                  <a:pos x="69" y="512"/>
                </a:cxn>
                <a:cxn ang="0">
                  <a:pos x="77" y="502"/>
                </a:cxn>
                <a:cxn ang="0">
                  <a:pos x="89" y="493"/>
                </a:cxn>
                <a:cxn ang="0">
                  <a:pos x="99" y="484"/>
                </a:cxn>
                <a:cxn ang="0">
                  <a:pos x="111" y="475"/>
                </a:cxn>
                <a:cxn ang="0">
                  <a:pos x="123" y="467"/>
                </a:cxn>
                <a:cxn ang="0">
                  <a:pos x="135" y="458"/>
                </a:cxn>
                <a:cxn ang="0">
                  <a:pos x="148" y="448"/>
                </a:cxn>
                <a:cxn ang="0">
                  <a:pos x="161" y="440"/>
                </a:cxn>
                <a:cxn ang="0">
                  <a:pos x="173" y="430"/>
                </a:cxn>
                <a:cxn ang="0">
                  <a:pos x="185" y="420"/>
                </a:cxn>
                <a:cxn ang="0">
                  <a:pos x="198" y="413"/>
                </a:cxn>
                <a:cxn ang="0">
                  <a:pos x="210" y="404"/>
                </a:cxn>
                <a:cxn ang="0">
                  <a:pos x="222" y="396"/>
                </a:cxn>
                <a:cxn ang="0">
                  <a:pos x="233" y="389"/>
                </a:cxn>
                <a:cxn ang="0">
                  <a:pos x="243" y="381"/>
                </a:cxn>
                <a:cxn ang="0">
                  <a:pos x="254" y="375"/>
                </a:cxn>
                <a:cxn ang="0">
                  <a:pos x="263" y="369"/>
                </a:cxn>
                <a:cxn ang="0">
                  <a:pos x="271" y="364"/>
                </a:cxn>
                <a:cxn ang="0">
                  <a:pos x="284" y="355"/>
                </a:cxn>
                <a:cxn ang="0">
                  <a:pos x="293" y="348"/>
                </a:cxn>
                <a:cxn ang="0">
                  <a:pos x="297" y="347"/>
                </a:cxn>
                <a:cxn ang="0">
                  <a:pos x="1276" y="79"/>
                </a:cxn>
                <a:cxn ang="0">
                  <a:pos x="1658" y="654"/>
                </a:cxn>
                <a:cxn ang="0">
                  <a:pos x="1147" y="934"/>
                </a:cxn>
                <a:cxn ang="0">
                  <a:pos x="937" y="1001"/>
                </a:cxn>
                <a:cxn ang="0">
                  <a:pos x="485" y="864"/>
                </a:cxn>
              </a:cxnLst>
              <a:rect l="0" t="0" r="r" b="b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/>
              <a:ahLst/>
              <a:cxnLst>
                <a:cxn ang="0">
                  <a:pos x="22" y="274"/>
                </a:cxn>
                <a:cxn ang="0">
                  <a:pos x="65" y="245"/>
                </a:cxn>
                <a:cxn ang="0">
                  <a:pos x="92" y="225"/>
                </a:cxn>
                <a:cxn ang="0">
                  <a:pos x="121" y="202"/>
                </a:cxn>
                <a:cxn ang="0">
                  <a:pos x="149" y="177"/>
                </a:cxn>
                <a:cxn ang="0">
                  <a:pos x="179" y="142"/>
                </a:cxn>
                <a:cxn ang="0">
                  <a:pos x="198" y="113"/>
                </a:cxn>
                <a:cxn ang="0">
                  <a:pos x="229" y="70"/>
                </a:cxn>
                <a:cxn ang="0">
                  <a:pos x="266" y="33"/>
                </a:cxn>
                <a:cxn ang="0">
                  <a:pos x="301" y="8"/>
                </a:cxn>
                <a:cxn ang="0">
                  <a:pos x="320" y="7"/>
                </a:cxn>
                <a:cxn ang="0">
                  <a:pos x="313" y="43"/>
                </a:cxn>
                <a:cxn ang="0">
                  <a:pos x="311" y="75"/>
                </a:cxn>
                <a:cxn ang="0">
                  <a:pos x="308" y="109"/>
                </a:cxn>
                <a:cxn ang="0">
                  <a:pos x="308" y="147"/>
                </a:cxn>
                <a:cxn ang="0">
                  <a:pos x="312" y="184"/>
                </a:cxn>
                <a:cxn ang="0">
                  <a:pos x="318" y="219"/>
                </a:cxn>
                <a:cxn ang="0">
                  <a:pos x="330" y="251"/>
                </a:cxn>
                <a:cxn ang="0">
                  <a:pos x="359" y="297"/>
                </a:cxn>
                <a:cxn ang="0">
                  <a:pos x="397" y="333"/>
                </a:cxn>
                <a:cxn ang="0">
                  <a:pos x="435" y="356"/>
                </a:cxn>
                <a:cxn ang="0">
                  <a:pos x="465" y="369"/>
                </a:cxn>
                <a:cxn ang="0">
                  <a:pos x="492" y="375"/>
                </a:cxn>
                <a:cxn ang="0">
                  <a:pos x="524" y="379"/>
                </a:cxn>
                <a:cxn ang="0">
                  <a:pos x="556" y="380"/>
                </a:cxn>
                <a:cxn ang="0">
                  <a:pos x="591" y="377"/>
                </a:cxn>
                <a:cxn ang="0">
                  <a:pos x="630" y="369"/>
                </a:cxn>
                <a:cxn ang="0">
                  <a:pos x="669" y="356"/>
                </a:cxn>
                <a:cxn ang="0">
                  <a:pos x="706" y="335"/>
                </a:cxn>
                <a:cxn ang="0">
                  <a:pos x="743" y="305"/>
                </a:cxn>
                <a:cxn ang="0">
                  <a:pos x="775" y="270"/>
                </a:cxn>
                <a:cxn ang="0">
                  <a:pos x="802" y="235"/>
                </a:cxn>
                <a:cxn ang="0">
                  <a:pos x="824" y="197"/>
                </a:cxn>
                <a:cxn ang="0">
                  <a:pos x="842" y="162"/>
                </a:cxn>
                <a:cxn ang="0">
                  <a:pos x="854" y="129"/>
                </a:cxn>
                <a:cxn ang="0">
                  <a:pos x="866" y="98"/>
                </a:cxn>
                <a:cxn ang="0">
                  <a:pos x="877" y="66"/>
                </a:cxn>
                <a:cxn ang="0">
                  <a:pos x="906" y="31"/>
                </a:cxn>
                <a:cxn ang="0">
                  <a:pos x="935" y="45"/>
                </a:cxn>
                <a:cxn ang="0">
                  <a:pos x="969" y="62"/>
                </a:cxn>
                <a:cxn ang="0">
                  <a:pos x="1010" y="85"/>
                </a:cxn>
                <a:cxn ang="0">
                  <a:pos x="1053" y="109"/>
                </a:cxn>
                <a:cxn ang="0">
                  <a:pos x="1097" y="135"/>
                </a:cxn>
                <a:cxn ang="0">
                  <a:pos x="1137" y="162"/>
                </a:cxn>
                <a:cxn ang="0">
                  <a:pos x="1173" y="189"/>
                </a:cxn>
                <a:cxn ang="0">
                  <a:pos x="1166" y="209"/>
                </a:cxn>
                <a:cxn ang="0">
                  <a:pos x="1136" y="237"/>
                </a:cxn>
                <a:cxn ang="0">
                  <a:pos x="1089" y="272"/>
                </a:cxn>
                <a:cxn ang="0">
                  <a:pos x="1029" y="315"/>
                </a:cxn>
                <a:cxn ang="0">
                  <a:pos x="957" y="359"/>
                </a:cxn>
                <a:cxn ang="0">
                  <a:pos x="876" y="403"/>
                </a:cxn>
                <a:cxn ang="0">
                  <a:pos x="784" y="441"/>
                </a:cxn>
                <a:cxn ang="0">
                  <a:pos x="687" y="472"/>
                </a:cxn>
                <a:cxn ang="0">
                  <a:pos x="583" y="490"/>
                </a:cxn>
                <a:cxn ang="0">
                  <a:pos x="482" y="495"/>
                </a:cxn>
                <a:cxn ang="0">
                  <a:pos x="387" y="488"/>
                </a:cxn>
                <a:cxn ang="0">
                  <a:pos x="301" y="473"/>
                </a:cxn>
                <a:cxn ang="0">
                  <a:pos x="223" y="452"/>
                </a:cxn>
                <a:cxn ang="0">
                  <a:pos x="158" y="429"/>
                </a:cxn>
                <a:cxn ang="0">
                  <a:pos x="104" y="407"/>
                </a:cxn>
                <a:cxn ang="0">
                  <a:pos x="64" y="387"/>
                </a:cxn>
                <a:cxn ang="0">
                  <a:pos x="36" y="372"/>
                </a:cxn>
              </a:cxnLst>
              <a:rect l="0" t="0" r="r" b="b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43" y="36"/>
                </a:cxn>
                <a:cxn ang="0">
                  <a:pos x="71" y="23"/>
                </a:cxn>
                <a:cxn ang="0">
                  <a:pos x="100" y="12"/>
                </a:cxn>
                <a:cxn ang="0">
                  <a:pos x="127" y="3"/>
                </a:cxn>
                <a:cxn ang="0">
                  <a:pos x="142" y="2"/>
                </a:cxn>
                <a:cxn ang="0">
                  <a:pos x="137" y="22"/>
                </a:cxn>
                <a:cxn ang="0">
                  <a:pos x="133" y="49"/>
                </a:cxn>
                <a:cxn ang="0">
                  <a:pos x="136" y="83"/>
                </a:cxn>
                <a:cxn ang="0">
                  <a:pos x="147" y="119"/>
                </a:cxn>
                <a:cxn ang="0">
                  <a:pos x="175" y="150"/>
                </a:cxn>
                <a:cxn ang="0">
                  <a:pos x="195" y="163"/>
                </a:cxn>
                <a:cxn ang="0">
                  <a:pos x="221" y="171"/>
                </a:cxn>
                <a:cxn ang="0">
                  <a:pos x="246" y="174"/>
                </a:cxn>
                <a:cxn ang="0">
                  <a:pos x="270" y="171"/>
                </a:cxn>
                <a:cxn ang="0">
                  <a:pos x="292" y="163"/>
                </a:cxn>
                <a:cxn ang="0">
                  <a:pos x="312" y="150"/>
                </a:cxn>
                <a:cxn ang="0">
                  <a:pos x="342" y="126"/>
                </a:cxn>
                <a:cxn ang="0">
                  <a:pos x="371" y="92"/>
                </a:cxn>
                <a:cxn ang="0">
                  <a:pos x="391" y="62"/>
                </a:cxn>
                <a:cxn ang="0">
                  <a:pos x="402" y="43"/>
                </a:cxn>
                <a:cxn ang="0">
                  <a:pos x="431" y="12"/>
                </a:cxn>
                <a:cxn ang="0">
                  <a:pos x="455" y="19"/>
                </a:cxn>
                <a:cxn ang="0">
                  <a:pos x="487" y="32"/>
                </a:cxn>
                <a:cxn ang="0">
                  <a:pos x="517" y="43"/>
                </a:cxn>
                <a:cxn ang="0">
                  <a:pos x="546" y="56"/>
                </a:cxn>
                <a:cxn ang="0">
                  <a:pos x="565" y="67"/>
                </a:cxn>
                <a:cxn ang="0">
                  <a:pos x="558" y="85"/>
                </a:cxn>
                <a:cxn ang="0">
                  <a:pos x="551" y="106"/>
                </a:cxn>
                <a:cxn ang="0">
                  <a:pos x="540" y="132"/>
                </a:cxn>
                <a:cxn ang="0">
                  <a:pos x="526" y="163"/>
                </a:cxn>
                <a:cxn ang="0">
                  <a:pos x="509" y="195"/>
                </a:cxn>
                <a:cxn ang="0">
                  <a:pos x="487" y="228"/>
                </a:cxn>
                <a:cxn ang="0">
                  <a:pos x="462" y="261"/>
                </a:cxn>
                <a:cxn ang="0">
                  <a:pos x="433" y="289"/>
                </a:cxn>
                <a:cxn ang="0">
                  <a:pos x="400" y="316"/>
                </a:cxn>
                <a:cxn ang="0">
                  <a:pos x="362" y="337"/>
                </a:cxn>
                <a:cxn ang="0">
                  <a:pos x="320" y="350"/>
                </a:cxn>
                <a:cxn ang="0">
                  <a:pos x="274" y="355"/>
                </a:cxn>
                <a:cxn ang="0">
                  <a:pos x="230" y="354"/>
                </a:cxn>
                <a:cxn ang="0">
                  <a:pos x="191" y="350"/>
                </a:cxn>
                <a:cxn ang="0">
                  <a:pos x="160" y="345"/>
                </a:cxn>
                <a:cxn ang="0">
                  <a:pos x="132" y="335"/>
                </a:cxn>
                <a:cxn ang="0">
                  <a:pos x="110" y="326"/>
                </a:cxn>
                <a:cxn ang="0">
                  <a:pos x="83" y="311"/>
                </a:cxn>
                <a:cxn ang="0">
                  <a:pos x="62" y="289"/>
                </a:cxn>
                <a:cxn ang="0">
                  <a:pos x="49" y="271"/>
                </a:cxn>
                <a:cxn ang="0">
                  <a:pos x="41" y="257"/>
                </a:cxn>
                <a:cxn ang="0">
                  <a:pos x="29" y="235"/>
                </a:cxn>
                <a:cxn ang="0">
                  <a:pos x="18" y="208"/>
                </a:cxn>
                <a:cxn ang="0">
                  <a:pos x="8" y="174"/>
                </a:cxn>
                <a:cxn ang="0">
                  <a:pos x="4" y="152"/>
                </a:cxn>
                <a:cxn ang="0">
                  <a:pos x="2" y="130"/>
                </a:cxn>
                <a:cxn ang="0">
                  <a:pos x="0" y="105"/>
                </a:cxn>
                <a:cxn ang="0">
                  <a:pos x="4" y="57"/>
                </a:cxn>
              </a:cxnLst>
              <a:rect l="0" t="0" r="r" b="b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13" y="59"/>
                </a:cxn>
                <a:cxn ang="0">
                  <a:pos x="28" y="50"/>
                </a:cxn>
                <a:cxn ang="0">
                  <a:pos x="47" y="39"/>
                </a:cxn>
                <a:cxn ang="0">
                  <a:pos x="63" y="33"/>
                </a:cxn>
                <a:cxn ang="0">
                  <a:pos x="76" y="26"/>
                </a:cxn>
                <a:cxn ang="0">
                  <a:pos x="89" y="21"/>
                </a:cxn>
                <a:cxn ang="0">
                  <a:pos x="104" y="16"/>
                </a:cxn>
                <a:cxn ang="0">
                  <a:pos x="119" y="11"/>
                </a:cxn>
                <a:cxn ang="0">
                  <a:pos x="136" y="8"/>
                </a:cxn>
                <a:cxn ang="0">
                  <a:pos x="155" y="5"/>
                </a:cxn>
                <a:cxn ang="0">
                  <a:pos x="172" y="1"/>
                </a:cxn>
                <a:cxn ang="0">
                  <a:pos x="191" y="0"/>
                </a:cxn>
                <a:cxn ang="0">
                  <a:pos x="212" y="0"/>
                </a:cxn>
                <a:cxn ang="0">
                  <a:pos x="234" y="1"/>
                </a:cxn>
                <a:cxn ang="0">
                  <a:pos x="255" y="4"/>
                </a:cxn>
                <a:cxn ang="0">
                  <a:pos x="278" y="6"/>
                </a:cxn>
                <a:cxn ang="0">
                  <a:pos x="299" y="9"/>
                </a:cxn>
                <a:cxn ang="0">
                  <a:pos x="320" y="14"/>
                </a:cxn>
                <a:cxn ang="0">
                  <a:pos x="342" y="18"/>
                </a:cxn>
                <a:cxn ang="0">
                  <a:pos x="362" y="23"/>
                </a:cxn>
                <a:cxn ang="0">
                  <a:pos x="382" y="28"/>
                </a:cxn>
                <a:cxn ang="0">
                  <a:pos x="402" y="33"/>
                </a:cxn>
                <a:cxn ang="0">
                  <a:pos x="421" y="38"/>
                </a:cxn>
                <a:cxn ang="0">
                  <a:pos x="438" y="43"/>
                </a:cxn>
                <a:cxn ang="0">
                  <a:pos x="455" y="48"/>
                </a:cxn>
                <a:cxn ang="0">
                  <a:pos x="472" y="54"/>
                </a:cxn>
                <a:cxn ang="0">
                  <a:pos x="486" y="59"/>
                </a:cxn>
                <a:cxn ang="0">
                  <a:pos x="500" y="64"/>
                </a:cxn>
                <a:cxn ang="0">
                  <a:pos x="512" y="68"/>
                </a:cxn>
                <a:cxn ang="0">
                  <a:pos x="525" y="73"/>
                </a:cxn>
                <a:cxn ang="0">
                  <a:pos x="542" y="80"/>
                </a:cxn>
                <a:cxn ang="0">
                  <a:pos x="556" y="87"/>
                </a:cxn>
                <a:cxn ang="0">
                  <a:pos x="551" y="190"/>
                </a:cxn>
                <a:cxn ang="0">
                  <a:pos x="542" y="184"/>
                </a:cxn>
                <a:cxn ang="0">
                  <a:pos x="529" y="176"/>
                </a:cxn>
                <a:cxn ang="0">
                  <a:pos x="515" y="168"/>
                </a:cxn>
                <a:cxn ang="0">
                  <a:pos x="498" y="160"/>
                </a:cxn>
                <a:cxn ang="0">
                  <a:pos x="477" y="150"/>
                </a:cxn>
                <a:cxn ang="0">
                  <a:pos x="455" y="140"/>
                </a:cxn>
                <a:cxn ang="0">
                  <a:pos x="429" y="129"/>
                </a:cxn>
                <a:cxn ang="0">
                  <a:pos x="403" y="121"/>
                </a:cxn>
                <a:cxn ang="0">
                  <a:pos x="374" y="111"/>
                </a:cxn>
                <a:cxn ang="0">
                  <a:pos x="344" y="103"/>
                </a:cxn>
                <a:cxn ang="0">
                  <a:pos x="311" y="96"/>
                </a:cxn>
                <a:cxn ang="0">
                  <a:pos x="279" y="90"/>
                </a:cxn>
                <a:cxn ang="0">
                  <a:pos x="245" y="87"/>
                </a:cxn>
                <a:cxn ang="0">
                  <a:pos x="210" y="85"/>
                </a:cxn>
                <a:cxn ang="0">
                  <a:pos x="175" y="87"/>
                </a:cxn>
                <a:cxn ang="0">
                  <a:pos x="140" y="92"/>
                </a:cxn>
                <a:cxn ang="0">
                  <a:pos x="104" y="99"/>
                </a:cxn>
                <a:cxn ang="0">
                  <a:pos x="69" y="112"/>
                </a:cxn>
                <a:cxn ang="0">
                  <a:pos x="34" y="128"/>
                </a:cxn>
                <a:cxn ang="0">
                  <a:pos x="1" y="150"/>
                </a:cxn>
              </a:cxnLst>
              <a:rect l="0" t="0" r="r" b="b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/>
              <a:ahLst/>
              <a:cxnLst>
                <a:cxn ang="0">
                  <a:pos x="3" y="603"/>
                </a:cxn>
                <a:cxn ang="0">
                  <a:pos x="0" y="553"/>
                </a:cxn>
                <a:cxn ang="0">
                  <a:pos x="0" y="492"/>
                </a:cxn>
                <a:cxn ang="0">
                  <a:pos x="10" y="433"/>
                </a:cxn>
                <a:cxn ang="0">
                  <a:pos x="35" y="384"/>
                </a:cxn>
                <a:cxn ang="0">
                  <a:pos x="99" y="349"/>
                </a:cxn>
                <a:cxn ang="0">
                  <a:pos x="141" y="345"/>
                </a:cxn>
                <a:cxn ang="0">
                  <a:pos x="201" y="354"/>
                </a:cxn>
                <a:cxn ang="0">
                  <a:pos x="242" y="360"/>
                </a:cxn>
                <a:cxn ang="0">
                  <a:pos x="289" y="348"/>
                </a:cxn>
                <a:cxn ang="0">
                  <a:pos x="343" y="323"/>
                </a:cxn>
                <a:cxn ang="0">
                  <a:pos x="404" y="285"/>
                </a:cxn>
                <a:cxn ang="0">
                  <a:pos x="467" y="228"/>
                </a:cxn>
                <a:cxn ang="0">
                  <a:pos x="527" y="154"/>
                </a:cxn>
                <a:cxn ang="0">
                  <a:pos x="603" y="90"/>
                </a:cxn>
                <a:cxn ang="0">
                  <a:pos x="692" y="44"/>
                </a:cxn>
                <a:cxn ang="0">
                  <a:pos x="787" y="15"/>
                </a:cxn>
                <a:cxn ang="0">
                  <a:pos x="881" y="2"/>
                </a:cxn>
                <a:cxn ang="0">
                  <a:pos x="962" y="1"/>
                </a:cxn>
                <a:cxn ang="0">
                  <a:pos x="1031" y="15"/>
                </a:cxn>
                <a:cxn ang="0">
                  <a:pos x="1110" y="38"/>
                </a:cxn>
                <a:cxn ang="0">
                  <a:pos x="1193" y="69"/>
                </a:cxn>
                <a:cxn ang="0">
                  <a:pos x="1268" y="98"/>
                </a:cxn>
                <a:cxn ang="0">
                  <a:pos x="1327" y="121"/>
                </a:cxn>
                <a:cxn ang="0">
                  <a:pos x="1366" y="139"/>
                </a:cxn>
                <a:cxn ang="0">
                  <a:pos x="1422" y="169"/>
                </a:cxn>
                <a:cxn ang="0">
                  <a:pos x="1506" y="212"/>
                </a:cxn>
                <a:cxn ang="0">
                  <a:pos x="1607" y="256"/>
                </a:cxn>
                <a:cxn ang="0">
                  <a:pos x="1706" y="292"/>
                </a:cxn>
                <a:cxn ang="0">
                  <a:pos x="1791" y="311"/>
                </a:cxn>
                <a:cxn ang="0">
                  <a:pos x="1926" y="291"/>
                </a:cxn>
                <a:cxn ang="0">
                  <a:pos x="1969" y="318"/>
                </a:cxn>
                <a:cxn ang="0">
                  <a:pos x="2017" y="354"/>
                </a:cxn>
                <a:cxn ang="0">
                  <a:pos x="2065" y="409"/>
                </a:cxn>
                <a:cxn ang="0">
                  <a:pos x="2070" y="460"/>
                </a:cxn>
                <a:cxn ang="0">
                  <a:pos x="2025" y="505"/>
                </a:cxn>
                <a:cxn ang="0">
                  <a:pos x="1947" y="550"/>
                </a:cxn>
                <a:cxn ang="0">
                  <a:pos x="1859" y="592"/>
                </a:cxn>
                <a:cxn ang="0">
                  <a:pos x="1782" y="624"/>
                </a:cxn>
                <a:cxn ang="0">
                  <a:pos x="1730" y="643"/>
                </a:cxn>
                <a:cxn ang="0">
                  <a:pos x="1693" y="598"/>
                </a:cxn>
                <a:cxn ang="0">
                  <a:pos x="1621" y="514"/>
                </a:cxn>
                <a:cxn ang="0">
                  <a:pos x="1511" y="408"/>
                </a:cxn>
                <a:cxn ang="0">
                  <a:pos x="1364" y="297"/>
                </a:cxn>
                <a:cxn ang="0">
                  <a:pos x="1189" y="202"/>
                </a:cxn>
                <a:cxn ang="0">
                  <a:pos x="993" y="139"/>
                </a:cxn>
                <a:cxn ang="0">
                  <a:pos x="841" y="118"/>
                </a:cxn>
                <a:cxn ang="0">
                  <a:pos x="736" y="126"/>
                </a:cxn>
                <a:cxn ang="0">
                  <a:pos x="670" y="154"/>
                </a:cxn>
                <a:cxn ang="0">
                  <a:pos x="625" y="204"/>
                </a:cxn>
                <a:cxn ang="0">
                  <a:pos x="596" y="247"/>
                </a:cxn>
                <a:cxn ang="0">
                  <a:pos x="549" y="320"/>
                </a:cxn>
                <a:cxn ang="0">
                  <a:pos x="515" y="388"/>
                </a:cxn>
                <a:cxn ang="0">
                  <a:pos x="457" y="456"/>
                </a:cxn>
                <a:cxn ang="0">
                  <a:pos x="413" y="494"/>
                </a:cxn>
                <a:cxn ang="0">
                  <a:pos x="368" y="525"/>
                </a:cxn>
                <a:cxn ang="0">
                  <a:pos x="324" y="553"/>
                </a:cxn>
                <a:cxn ang="0">
                  <a:pos x="275" y="553"/>
                </a:cxn>
                <a:cxn ang="0">
                  <a:pos x="227" y="576"/>
                </a:cxn>
              </a:cxnLst>
              <a:rect l="0" t="0" r="r" b="b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/>
              <a:ahLst/>
              <a:cxnLst>
                <a:cxn ang="0">
                  <a:pos x="318" y="350"/>
                </a:cxn>
                <a:cxn ang="0">
                  <a:pos x="344" y="367"/>
                </a:cxn>
                <a:cxn ang="0">
                  <a:pos x="727" y="446"/>
                </a:cxn>
                <a:cxn ang="0">
                  <a:pos x="754" y="446"/>
                </a:cxn>
                <a:cxn ang="0">
                  <a:pos x="806" y="445"/>
                </a:cxn>
                <a:cxn ang="0">
                  <a:pos x="875" y="440"/>
                </a:cxn>
                <a:cxn ang="0">
                  <a:pos x="961" y="430"/>
                </a:cxn>
                <a:cxn ang="0">
                  <a:pos x="1062" y="413"/>
                </a:cxn>
                <a:cxn ang="0">
                  <a:pos x="1175" y="388"/>
                </a:cxn>
                <a:cxn ang="0">
                  <a:pos x="1297" y="352"/>
                </a:cxn>
                <a:cxn ang="0">
                  <a:pos x="1423" y="305"/>
                </a:cxn>
                <a:cxn ang="0">
                  <a:pos x="1555" y="242"/>
                </a:cxn>
                <a:cxn ang="0">
                  <a:pos x="1688" y="167"/>
                </a:cxn>
                <a:cxn ang="0">
                  <a:pos x="1560" y="3"/>
                </a:cxn>
                <a:cxn ang="0">
                  <a:pos x="1535" y="19"/>
                </a:cxn>
                <a:cxn ang="0">
                  <a:pos x="1491" y="45"/>
                </a:cxn>
                <a:cxn ang="0">
                  <a:pos x="1433" y="75"/>
                </a:cxn>
                <a:cxn ang="0">
                  <a:pos x="1367" y="109"/>
                </a:cxn>
                <a:cxn ang="0">
                  <a:pos x="1290" y="145"/>
                </a:cxn>
                <a:cxn ang="0">
                  <a:pos x="1209" y="179"/>
                </a:cxn>
                <a:cxn ang="0">
                  <a:pos x="1125" y="210"/>
                </a:cxn>
                <a:cxn ang="0">
                  <a:pos x="1041" y="233"/>
                </a:cxn>
                <a:cxn ang="0">
                  <a:pos x="959" y="247"/>
                </a:cxn>
                <a:cxn ang="0">
                  <a:pos x="884" y="251"/>
                </a:cxn>
                <a:cxn ang="0">
                  <a:pos x="812" y="247"/>
                </a:cxn>
                <a:cxn ang="0">
                  <a:pos x="746" y="244"/>
                </a:cxn>
                <a:cxn ang="0">
                  <a:pos x="683" y="238"/>
                </a:cxn>
                <a:cxn ang="0">
                  <a:pos x="624" y="233"/>
                </a:cxn>
                <a:cxn ang="0">
                  <a:pos x="571" y="226"/>
                </a:cxn>
                <a:cxn ang="0">
                  <a:pos x="521" y="216"/>
                </a:cxn>
                <a:cxn ang="0">
                  <a:pos x="474" y="206"/>
                </a:cxn>
                <a:cxn ang="0">
                  <a:pos x="434" y="193"/>
                </a:cxn>
                <a:cxn ang="0">
                  <a:pos x="398" y="178"/>
                </a:cxn>
                <a:cxn ang="0">
                  <a:pos x="365" y="161"/>
                </a:cxn>
                <a:cxn ang="0">
                  <a:pos x="343" y="153"/>
                </a:cxn>
                <a:cxn ang="0">
                  <a:pos x="316" y="159"/>
                </a:cxn>
                <a:cxn ang="0">
                  <a:pos x="281" y="167"/>
                </a:cxn>
                <a:cxn ang="0">
                  <a:pos x="241" y="169"/>
                </a:cxn>
                <a:cxn ang="0">
                  <a:pos x="207" y="163"/>
                </a:cxn>
                <a:cxn ang="0">
                  <a:pos x="177" y="137"/>
                </a:cxn>
                <a:cxn ang="0">
                  <a:pos x="147" y="107"/>
                </a:cxn>
                <a:cxn ang="0">
                  <a:pos x="114" y="104"/>
                </a:cxn>
                <a:cxn ang="0">
                  <a:pos x="85" y="109"/>
                </a:cxn>
                <a:cxn ang="0">
                  <a:pos x="54" y="119"/>
                </a:cxn>
                <a:cxn ang="0">
                  <a:pos x="23" y="133"/>
                </a:cxn>
                <a:cxn ang="0">
                  <a:pos x="1" y="154"/>
                </a:cxn>
                <a:cxn ang="0">
                  <a:pos x="5" y="177"/>
                </a:cxn>
                <a:cxn ang="0">
                  <a:pos x="28" y="194"/>
                </a:cxn>
                <a:cxn ang="0">
                  <a:pos x="49" y="198"/>
                </a:cxn>
                <a:cxn ang="0">
                  <a:pos x="80" y="206"/>
                </a:cxn>
                <a:cxn ang="0">
                  <a:pos x="105" y="213"/>
                </a:cxn>
                <a:cxn ang="0">
                  <a:pos x="133" y="222"/>
                </a:cxn>
                <a:cxn ang="0">
                  <a:pos x="162" y="233"/>
                </a:cxn>
                <a:cxn ang="0">
                  <a:pos x="190" y="246"/>
                </a:cxn>
                <a:cxn ang="0">
                  <a:pos x="215" y="259"/>
                </a:cxn>
                <a:cxn ang="0">
                  <a:pos x="246" y="284"/>
                </a:cxn>
                <a:cxn ang="0">
                  <a:pos x="276" y="315"/>
                </a:cxn>
              </a:cxnLst>
              <a:rect l="0" t="0" r="r" b="b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/>
              <a:ahLst/>
              <a:cxnLst>
                <a:cxn ang="0">
                  <a:pos x="88" y="159"/>
                </a:cxn>
                <a:cxn ang="0">
                  <a:pos x="95" y="158"/>
                </a:cxn>
                <a:cxn ang="0">
                  <a:pos x="106" y="157"/>
                </a:cxn>
                <a:cxn ang="0">
                  <a:pos x="114" y="156"/>
                </a:cxn>
                <a:cxn ang="0">
                  <a:pos x="126" y="154"/>
                </a:cxn>
                <a:cxn ang="0">
                  <a:pos x="138" y="153"/>
                </a:cxn>
                <a:cxn ang="0">
                  <a:pos x="153" y="152"/>
                </a:cxn>
                <a:cxn ang="0">
                  <a:pos x="168" y="149"/>
                </a:cxn>
                <a:cxn ang="0">
                  <a:pos x="186" y="148"/>
                </a:cxn>
                <a:cxn ang="0">
                  <a:pos x="203" y="144"/>
                </a:cxn>
                <a:cxn ang="0">
                  <a:pos x="222" y="142"/>
                </a:cxn>
                <a:cxn ang="0">
                  <a:pos x="244" y="139"/>
                </a:cxn>
                <a:cxn ang="0">
                  <a:pos x="265" y="136"/>
                </a:cxn>
                <a:cxn ang="0">
                  <a:pos x="288" y="133"/>
                </a:cxn>
                <a:cxn ang="0">
                  <a:pos x="310" y="128"/>
                </a:cxn>
                <a:cxn ang="0">
                  <a:pos x="334" y="123"/>
                </a:cxn>
                <a:cxn ang="0">
                  <a:pos x="359" y="118"/>
                </a:cxn>
                <a:cxn ang="0">
                  <a:pos x="385" y="113"/>
                </a:cxn>
                <a:cxn ang="0">
                  <a:pos x="412" y="108"/>
                </a:cxn>
                <a:cxn ang="0">
                  <a:pos x="438" y="102"/>
                </a:cxn>
                <a:cxn ang="0">
                  <a:pos x="466" y="95"/>
                </a:cxn>
                <a:cxn ang="0">
                  <a:pos x="493" y="88"/>
                </a:cxn>
                <a:cxn ang="0">
                  <a:pos x="522" y="81"/>
                </a:cxn>
                <a:cxn ang="0">
                  <a:pos x="550" y="73"/>
                </a:cxn>
                <a:cxn ang="0">
                  <a:pos x="579" y="63"/>
                </a:cxn>
                <a:cxn ang="0">
                  <a:pos x="608" y="55"/>
                </a:cxn>
                <a:cxn ang="0">
                  <a:pos x="636" y="45"/>
                </a:cxn>
                <a:cxn ang="0">
                  <a:pos x="665" y="35"/>
                </a:cxn>
                <a:cxn ang="0">
                  <a:pos x="694" y="24"/>
                </a:cxn>
                <a:cxn ang="0">
                  <a:pos x="722" y="12"/>
                </a:cxn>
                <a:cxn ang="0">
                  <a:pos x="836" y="0"/>
                </a:cxn>
                <a:cxn ang="0">
                  <a:pos x="812" y="11"/>
                </a:cxn>
                <a:cxn ang="0">
                  <a:pos x="802" y="17"/>
                </a:cxn>
                <a:cxn ang="0">
                  <a:pos x="790" y="22"/>
                </a:cxn>
                <a:cxn ang="0">
                  <a:pos x="777" y="30"/>
                </a:cxn>
                <a:cxn ang="0">
                  <a:pos x="762" y="36"/>
                </a:cxn>
                <a:cxn ang="0">
                  <a:pos x="747" y="44"/>
                </a:cxn>
                <a:cxn ang="0">
                  <a:pos x="729" y="53"/>
                </a:cxn>
                <a:cxn ang="0">
                  <a:pos x="712" y="61"/>
                </a:cxn>
                <a:cxn ang="0">
                  <a:pos x="692" y="70"/>
                </a:cxn>
                <a:cxn ang="0">
                  <a:pos x="673" y="79"/>
                </a:cxn>
                <a:cxn ang="0">
                  <a:pos x="653" y="89"/>
                </a:cxn>
                <a:cxn ang="0">
                  <a:pos x="633" y="99"/>
                </a:cxn>
                <a:cxn ang="0">
                  <a:pos x="610" y="108"/>
                </a:cxn>
                <a:cxn ang="0">
                  <a:pos x="588" y="118"/>
                </a:cxn>
                <a:cxn ang="0">
                  <a:pos x="565" y="127"/>
                </a:cxn>
                <a:cxn ang="0">
                  <a:pos x="542" y="137"/>
                </a:cxn>
                <a:cxn ang="0">
                  <a:pos x="518" y="146"/>
                </a:cxn>
                <a:cxn ang="0">
                  <a:pos x="496" y="156"/>
                </a:cxn>
                <a:cxn ang="0">
                  <a:pos x="472" y="163"/>
                </a:cxn>
                <a:cxn ang="0">
                  <a:pos x="449" y="172"/>
                </a:cxn>
                <a:cxn ang="0">
                  <a:pos x="426" y="179"/>
                </a:cxn>
                <a:cxn ang="0">
                  <a:pos x="403" y="187"/>
                </a:cxn>
                <a:cxn ang="0">
                  <a:pos x="379" y="193"/>
                </a:cxn>
                <a:cxn ang="0">
                  <a:pos x="358" y="201"/>
                </a:cxn>
                <a:cxn ang="0">
                  <a:pos x="336" y="206"/>
                </a:cxn>
                <a:cxn ang="0">
                  <a:pos x="315" y="211"/>
                </a:cxn>
                <a:cxn ang="0">
                  <a:pos x="295" y="215"/>
                </a:cxn>
                <a:cxn ang="0">
                  <a:pos x="276" y="218"/>
                </a:cxn>
                <a:cxn ang="0">
                  <a:pos x="88" y="159"/>
                </a:cxn>
              </a:cxnLst>
              <a:rect l="0" t="0" r="r" b="b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46" y="132"/>
                </a:cxn>
                <a:cxn ang="0">
                  <a:pos x="124" y="137"/>
                </a:cxn>
                <a:cxn ang="0">
                  <a:pos x="97" y="142"/>
                </a:cxn>
                <a:cxn ang="0">
                  <a:pos x="70" y="142"/>
                </a:cxn>
                <a:cxn ang="0">
                  <a:pos x="42" y="139"/>
                </a:cxn>
                <a:cxn ang="0">
                  <a:pos x="20" y="129"/>
                </a:cxn>
                <a:cxn ang="0">
                  <a:pos x="3" y="110"/>
                </a:cxn>
                <a:cxn ang="0">
                  <a:pos x="0" y="87"/>
                </a:cxn>
                <a:cxn ang="0">
                  <a:pos x="10" y="66"/>
                </a:cxn>
                <a:cxn ang="0">
                  <a:pos x="31" y="46"/>
                </a:cxn>
                <a:cxn ang="0">
                  <a:pos x="57" y="31"/>
                </a:cxn>
                <a:cxn ang="0">
                  <a:pos x="87" y="16"/>
                </a:cxn>
                <a:cxn ang="0">
                  <a:pos x="116" y="5"/>
                </a:cxn>
                <a:cxn ang="0">
                  <a:pos x="141" y="0"/>
                </a:cxn>
                <a:cxn ang="0">
                  <a:pos x="163" y="2"/>
                </a:cxn>
                <a:cxn ang="0">
                  <a:pos x="176" y="19"/>
                </a:cxn>
                <a:cxn ang="0">
                  <a:pos x="183" y="37"/>
                </a:cxn>
                <a:cxn ang="0">
                  <a:pos x="193" y="56"/>
                </a:cxn>
                <a:cxn ang="0">
                  <a:pos x="212" y="77"/>
                </a:cxn>
                <a:cxn ang="0">
                  <a:pos x="228" y="92"/>
                </a:cxn>
                <a:cxn ang="0">
                  <a:pos x="244" y="104"/>
                </a:cxn>
                <a:cxn ang="0">
                  <a:pos x="264" y="114"/>
                </a:cxn>
                <a:cxn ang="0">
                  <a:pos x="289" y="125"/>
                </a:cxn>
                <a:cxn ang="0">
                  <a:pos x="318" y="136"/>
                </a:cxn>
                <a:cxn ang="0">
                  <a:pos x="350" y="146"/>
                </a:cxn>
                <a:cxn ang="0">
                  <a:pos x="382" y="155"/>
                </a:cxn>
                <a:cxn ang="0">
                  <a:pos x="415" y="163"/>
                </a:cxn>
                <a:cxn ang="0">
                  <a:pos x="448" y="170"/>
                </a:cxn>
                <a:cxn ang="0">
                  <a:pos x="478" y="175"/>
                </a:cxn>
                <a:cxn ang="0">
                  <a:pos x="509" y="181"/>
                </a:cxn>
                <a:cxn ang="0">
                  <a:pos x="538" y="185"/>
                </a:cxn>
                <a:cxn ang="0">
                  <a:pos x="566" y="190"/>
                </a:cxn>
                <a:cxn ang="0">
                  <a:pos x="589" y="193"/>
                </a:cxn>
                <a:cxn ang="0">
                  <a:pos x="613" y="197"/>
                </a:cxn>
                <a:cxn ang="0">
                  <a:pos x="633" y="198"/>
                </a:cxn>
                <a:cxn ang="0">
                  <a:pos x="651" y="200"/>
                </a:cxn>
                <a:cxn ang="0">
                  <a:pos x="674" y="203"/>
                </a:cxn>
                <a:cxn ang="0">
                  <a:pos x="687" y="203"/>
                </a:cxn>
                <a:cxn ang="0">
                  <a:pos x="602" y="224"/>
                </a:cxn>
                <a:cxn ang="0">
                  <a:pos x="587" y="223"/>
                </a:cxn>
                <a:cxn ang="0">
                  <a:pos x="571" y="222"/>
                </a:cxn>
                <a:cxn ang="0">
                  <a:pos x="551" y="220"/>
                </a:cxn>
                <a:cxn ang="0">
                  <a:pos x="527" y="217"/>
                </a:cxn>
                <a:cxn ang="0">
                  <a:pos x="499" y="214"/>
                </a:cxn>
                <a:cxn ang="0">
                  <a:pos x="470" y="209"/>
                </a:cxn>
                <a:cxn ang="0">
                  <a:pos x="439" y="204"/>
                </a:cxn>
                <a:cxn ang="0">
                  <a:pos x="405" y="198"/>
                </a:cxn>
                <a:cxn ang="0">
                  <a:pos x="371" y="191"/>
                </a:cxn>
                <a:cxn ang="0">
                  <a:pos x="337" y="183"/>
                </a:cxn>
                <a:cxn ang="0">
                  <a:pos x="302" y="174"/>
                </a:cxn>
                <a:cxn ang="0">
                  <a:pos x="268" y="164"/>
                </a:cxn>
                <a:cxn ang="0">
                  <a:pos x="235" y="153"/>
                </a:cxn>
                <a:cxn ang="0">
                  <a:pos x="205" y="139"/>
                </a:cxn>
                <a:cxn ang="0">
                  <a:pos x="173" y="125"/>
                </a:cxn>
              </a:cxnLst>
              <a:rect l="0" t="0" r="r" b="b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/>
              <a:ahLst/>
              <a:cxnLst>
                <a:cxn ang="0">
                  <a:pos x="17" y="398"/>
                </a:cxn>
                <a:cxn ang="0">
                  <a:pos x="49" y="372"/>
                </a:cxn>
                <a:cxn ang="0">
                  <a:pos x="91" y="332"/>
                </a:cxn>
                <a:cxn ang="0">
                  <a:pos x="116" y="305"/>
                </a:cxn>
                <a:cxn ang="0">
                  <a:pos x="137" y="279"/>
                </a:cxn>
                <a:cxn ang="0">
                  <a:pos x="155" y="252"/>
                </a:cxn>
                <a:cxn ang="0">
                  <a:pos x="170" y="225"/>
                </a:cxn>
                <a:cxn ang="0">
                  <a:pos x="183" y="195"/>
                </a:cxn>
                <a:cxn ang="0">
                  <a:pos x="201" y="162"/>
                </a:cxn>
                <a:cxn ang="0">
                  <a:pos x="226" y="128"/>
                </a:cxn>
                <a:cxn ang="0">
                  <a:pos x="254" y="95"/>
                </a:cxn>
                <a:cxn ang="0">
                  <a:pos x="289" y="64"/>
                </a:cxn>
                <a:cxn ang="0">
                  <a:pos x="330" y="39"/>
                </a:cxn>
                <a:cxn ang="0">
                  <a:pos x="379" y="17"/>
                </a:cxn>
                <a:cxn ang="0">
                  <a:pos x="433" y="4"/>
                </a:cxn>
                <a:cxn ang="0">
                  <a:pos x="496" y="0"/>
                </a:cxn>
                <a:cxn ang="0">
                  <a:pos x="568" y="5"/>
                </a:cxn>
                <a:cxn ang="0">
                  <a:pos x="645" y="24"/>
                </a:cxn>
                <a:cxn ang="0">
                  <a:pos x="723" y="48"/>
                </a:cxn>
                <a:cxn ang="0">
                  <a:pos x="793" y="73"/>
                </a:cxn>
                <a:cxn ang="0">
                  <a:pos x="860" y="100"/>
                </a:cxn>
                <a:cxn ang="0">
                  <a:pos x="923" y="129"/>
                </a:cxn>
                <a:cxn ang="0">
                  <a:pos x="982" y="162"/>
                </a:cxn>
                <a:cxn ang="0">
                  <a:pos x="1037" y="196"/>
                </a:cxn>
                <a:cxn ang="0">
                  <a:pos x="1092" y="232"/>
                </a:cxn>
                <a:cxn ang="0">
                  <a:pos x="1146" y="271"/>
                </a:cxn>
                <a:cxn ang="0">
                  <a:pos x="1199" y="312"/>
                </a:cxn>
                <a:cxn ang="0">
                  <a:pos x="1253" y="356"/>
                </a:cxn>
                <a:cxn ang="0">
                  <a:pos x="1263" y="431"/>
                </a:cxn>
                <a:cxn ang="0">
                  <a:pos x="1238" y="410"/>
                </a:cxn>
                <a:cxn ang="0">
                  <a:pos x="1210" y="387"/>
                </a:cxn>
                <a:cxn ang="0">
                  <a:pos x="1179" y="364"/>
                </a:cxn>
                <a:cxn ang="0">
                  <a:pos x="1142" y="337"/>
                </a:cxn>
                <a:cxn ang="0">
                  <a:pos x="1100" y="308"/>
                </a:cxn>
                <a:cxn ang="0">
                  <a:pos x="1056" y="279"/>
                </a:cxn>
                <a:cxn ang="0">
                  <a:pos x="1008" y="250"/>
                </a:cxn>
                <a:cxn ang="0">
                  <a:pos x="959" y="225"/>
                </a:cxn>
                <a:cxn ang="0">
                  <a:pos x="910" y="202"/>
                </a:cxn>
                <a:cxn ang="0">
                  <a:pos x="883" y="190"/>
                </a:cxn>
                <a:cxn ang="0">
                  <a:pos x="851" y="175"/>
                </a:cxn>
                <a:cxn ang="0">
                  <a:pos x="807" y="157"/>
                </a:cxn>
                <a:cxn ang="0">
                  <a:pos x="753" y="139"/>
                </a:cxn>
                <a:cxn ang="0">
                  <a:pos x="692" y="123"/>
                </a:cxn>
                <a:cxn ang="0">
                  <a:pos x="625" y="109"/>
                </a:cxn>
                <a:cxn ang="0">
                  <a:pos x="556" y="102"/>
                </a:cxn>
                <a:cxn ang="0">
                  <a:pos x="486" y="102"/>
                </a:cxn>
                <a:cxn ang="0">
                  <a:pos x="417" y="113"/>
                </a:cxn>
                <a:cxn ang="0">
                  <a:pos x="353" y="138"/>
                </a:cxn>
                <a:cxn ang="0">
                  <a:pos x="322" y="157"/>
                </a:cxn>
                <a:cxn ang="0">
                  <a:pos x="293" y="181"/>
                </a:cxn>
                <a:cxn ang="0">
                  <a:pos x="256" y="213"/>
                </a:cxn>
                <a:cxn ang="0">
                  <a:pos x="219" y="254"/>
                </a:cxn>
                <a:cxn ang="0">
                  <a:pos x="194" y="288"/>
                </a:cxn>
                <a:cxn ang="0">
                  <a:pos x="162" y="328"/>
                </a:cxn>
                <a:cxn ang="0">
                  <a:pos x="122" y="366"/>
                </a:cxn>
                <a:cxn ang="0">
                  <a:pos x="81" y="396"/>
                </a:cxn>
                <a:cxn ang="0">
                  <a:pos x="45" y="417"/>
                </a:cxn>
                <a:cxn ang="0">
                  <a:pos x="24" y="430"/>
                </a:cxn>
              </a:cxnLst>
              <a:rect l="0" t="0" r="r" b="b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10" y="39"/>
                </a:cxn>
                <a:cxn ang="0">
                  <a:pos x="19" y="37"/>
                </a:cxn>
                <a:cxn ang="0">
                  <a:pos x="32" y="35"/>
                </a:cxn>
                <a:cxn ang="0">
                  <a:pos x="42" y="34"/>
                </a:cxn>
                <a:cxn ang="0">
                  <a:pos x="49" y="34"/>
                </a:cxn>
                <a:cxn ang="0">
                  <a:pos x="57" y="32"/>
                </a:cxn>
                <a:cxn ang="0">
                  <a:pos x="64" y="31"/>
                </a:cxn>
                <a:cxn ang="0">
                  <a:pos x="73" y="31"/>
                </a:cxn>
                <a:cxn ang="0">
                  <a:pos x="82" y="29"/>
                </a:cxn>
                <a:cxn ang="0">
                  <a:pos x="91" y="27"/>
                </a:cxn>
                <a:cxn ang="0">
                  <a:pos x="99" y="26"/>
                </a:cxn>
                <a:cxn ang="0">
                  <a:pos x="108" y="24"/>
                </a:cxn>
                <a:cxn ang="0">
                  <a:pos x="117" y="22"/>
                </a:cxn>
                <a:cxn ang="0">
                  <a:pos x="126" y="21"/>
                </a:cxn>
                <a:cxn ang="0">
                  <a:pos x="134" y="20"/>
                </a:cxn>
                <a:cxn ang="0">
                  <a:pos x="142" y="17"/>
                </a:cxn>
                <a:cxn ang="0">
                  <a:pos x="151" y="16"/>
                </a:cxn>
                <a:cxn ang="0">
                  <a:pos x="163" y="15"/>
                </a:cxn>
                <a:cxn ang="0">
                  <a:pos x="178" y="10"/>
                </a:cxn>
                <a:cxn ang="0">
                  <a:pos x="191" y="6"/>
                </a:cxn>
                <a:cxn ang="0">
                  <a:pos x="202" y="1"/>
                </a:cxn>
                <a:cxn ang="0">
                  <a:pos x="241" y="6"/>
                </a:cxn>
                <a:cxn ang="0">
                  <a:pos x="237" y="10"/>
                </a:cxn>
                <a:cxn ang="0">
                  <a:pos x="225" y="20"/>
                </a:cxn>
                <a:cxn ang="0">
                  <a:pos x="216" y="26"/>
                </a:cxn>
                <a:cxn ang="0">
                  <a:pos x="206" y="34"/>
                </a:cxn>
                <a:cxn ang="0">
                  <a:pos x="193" y="42"/>
                </a:cxn>
                <a:cxn ang="0">
                  <a:pos x="181" y="51"/>
                </a:cxn>
                <a:cxn ang="0">
                  <a:pos x="166" y="59"/>
                </a:cxn>
                <a:cxn ang="0">
                  <a:pos x="158" y="62"/>
                </a:cxn>
                <a:cxn ang="0">
                  <a:pos x="150" y="66"/>
                </a:cxn>
                <a:cxn ang="0">
                  <a:pos x="142" y="70"/>
                </a:cxn>
                <a:cxn ang="0">
                  <a:pos x="133" y="73"/>
                </a:cxn>
                <a:cxn ang="0">
                  <a:pos x="124" y="76"/>
                </a:cxn>
                <a:cxn ang="0">
                  <a:pos x="116" y="80"/>
                </a:cxn>
                <a:cxn ang="0">
                  <a:pos x="106" y="83"/>
                </a:cxn>
                <a:cxn ang="0">
                  <a:pos x="96" y="84"/>
                </a:cxn>
                <a:cxn ang="0">
                  <a:pos x="86" y="85"/>
                </a:cxn>
                <a:cxn ang="0">
                  <a:pos x="77" y="88"/>
                </a:cxn>
                <a:cxn ang="0">
                  <a:pos x="67" y="89"/>
                </a:cxn>
                <a:cxn ang="0">
                  <a:pos x="55" y="89"/>
                </a:cxn>
                <a:cxn ang="0">
                  <a:pos x="45" y="89"/>
                </a:cxn>
                <a:cxn ang="0">
                  <a:pos x="35" y="89"/>
                </a:cxn>
                <a:cxn ang="0">
                  <a:pos x="0" y="40"/>
                </a:cxn>
              </a:cxnLst>
              <a:rect l="0" t="0" r="r" b="b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/>
              <a:ahLst/>
              <a:cxnLst>
                <a:cxn ang="0">
                  <a:pos x="10" y="268"/>
                </a:cxn>
                <a:cxn ang="0">
                  <a:pos x="17" y="268"/>
                </a:cxn>
                <a:cxn ang="0">
                  <a:pos x="27" y="267"/>
                </a:cxn>
                <a:cxn ang="0">
                  <a:pos x="34" y="265"/>
                </a:cxn>
                <a:cxn ang="0">
                  <a:pos x="44" y="264"/>
                </a:cxn>
                <a:cxn ang="0">
                  <a:pos x="56" y="263"/>
                </a:cxn>
                <a:cxn ang="0">
                  <a:pos x="67" y="260"/>
                </a:cxn>
                <a:cxn ang="0">
                  <a:pos x="81" y="258"/>
                </a:cxn>
                <a:cxn ang="0">
                  <a:pos x="96" y="254"/>
                </a:cxn>
                <a:cxn ang="0">
                  <a:pos x="112" y="250"/>
                </a:cxn>
                <a:cxn ang="0">
                  <a:pos x="130" y="246"/>
                </a:cxn>
                <a:cxn ang="0">
                  <a:pos x="147" y="241"/>
                </a:cxn>
                <a:cxn ang="0">
                  <a:pos x="166" y="236"/>
                </a:cxn>
                <a:cxn ang="0">
                  <a:pos x="187" y="230"/>
                </a:cxn>
                <a:cxn ang="0">
                  <a:pos x="208" y="224"/>
                </a:cxn>
                <a:cxn ang="0">
                  <a:pos x="229" y="215"/>
                </a:cxn>
                <a:cxn ang="0">
                  <a:pos x="250" y="207"/>
                </a:cxn>
                <a:cxn ang="0">
                  <a:pos x="274" y="197"/>
                </a:cxn>
                <a:cxn ang="0">
                  <a:pos x="297" y="187"/>
                </a:cxn>
                <a:cxn ang="0">
                  <a:pos x="322" y="177"/>
                </a:cxn>
                <a:cxn ang="0">
                  <a:pos x="346" y="166"/>
                </a:cxn>
                <a:cxn ang="0">
                  <a:pos x="372" y="153"/>
                </a:cxn>
                <a:cxn ang="0">
                  <a:pos x="396" y="138"/>
                </a:cxn>
                <a:cxn ang="0">
                  <a:pos x="422" y="125"/>
                </a:cxn>
                <a:cxn ang="0">
                  <a:pos x="447" y="108"/>
                </a:cxn>
                <a:cxn ang="0">
                  <a:pos x="474" y="92"/>
                </a:cxn>
                <a:cxn ang="0">
                  <a:pos x="500" y="73"/>
                </a:cxn>
                <a:cxn ang="0">
                  <a:pos x="525" y="53"/>
                </a:cxn>
                <a:cxn ang="0">
                  <a:pos x="551" y="33"/>
                </a:cxn>
                <a:cxn ang="0">
                  <a:pos x="578" y="10"/>
                </a:cxn>
                <a:cxn ang="0">
                  <a:pos x="678" y="55"/>
                </a:cxn>
                <a:cxn ang="0">
                  <a:pos x="674" y="58"/>
                </a:cxn>
                <a:cxn ang="0">
                  <a:pos x="664" y="65"/>
                </a:cxn>
                <a:cxn ang="0">
                  <a:pos x="656" y="70"/>
                </a:cxn>
                <a:cxn ang="0">
                  <a:pos x="647" y="77"/>
                </a:cxn>
                <a:cxn ang="0">
                  <a:pos x="636" y="84"/>
                </a:cxn>
                <a:cxn ang="0">
                  <a:pos x="624" y="93"/>
                </a:cxn>
                <a:cxn ang="0">
                  <a:pos x="609" y="102"/>
                </a:cxn>
                <a:cxn ang="0">
                  <a:pos x="595" y="111"/>
                </a:cxn>
                <a:cxn ang="0">
                  <a:pos x="579" y="121"/>
                </a:cxn>
                <a:cxn ang="0">
                  <a:pos x="561" y="131"/>
                </a:cxn>
                <a:cxn ang="0">
                  <a:pos x="543" y="142"/>
                </a:cxn>
                <a:cxn ang="0">
                  <a:pos x="523" y="152"/>
                </a:cxn>
                <a:cxn ang="0">
                  <a:pos x="501" y="163"/>
                </a:cxn>
                <a:cxn ang="0">
                  <a:pos x="480" y="176"/>
                </a:cxn>
                <a:cxn ang="0">
                  <a:pos x="456" y="186"/>
                </a:cxn>
                <a:cxn ang="0">
                  <a:pos x="431" y="197"/>
                </a:cxn>
                <a:cxn ang="0">
                  <a:pos x="405" y="209"/>
                </a:cxn>
                <a:cxn ang="0">
                  <a:pos x="378" y="220"/>
                </a:cxn>
                <a:cxn ang="0">
                  <a:pos x="351" y="230"/>
                </a:cxn>
                <a:cxn ang="0">
                  <a:pos x="323" y="240"/>
                </a:cxn>
                <a:cxn ang="0">
                  <a:pos x="293" y="249"/>
                </a:cxn>
                <a:cxn ang="0">
                  <a:pos x="264" y="258"/>
                </a:cxn>
                <a:cxn ang="0">
                  <a:pos x="233" y="265"/>
                </a:cxn>
                <a:cxn ang="0">
                  <a:pos x="201" y="273"/>
                </a:cxn>
                <a:cxn ang="0">
                  <a:pos x="169" y="279"/>
                </a:cxn>
                <a:cxn ang="0">
                  <a:pos x="136" y="285"/>
                </a:cxn>
                <a:cxn ang="0">
                  <a:pos x="102" y="288"/>
                </a:cxn>
                <a:cxn ang="0">
                  <a:pos x="69" y="292"/>
                </a:cxn>
                <a:cxn ang="0">
                  <a:pos x="34" y="293"/>
                </a:cxn>
                <a:cxn ang="0">
                  <a:pos x="0" y="295"/>
                </a:cxn>
                <a:cxn ang="0">
                  <a:pos x="10" y="269"/>
                </a:cxn>
              </a:cxnLst>
              <a:rect l="0" t="0" r="r" b="b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/>
              <a:ahLst/>
              <a:cxnLst>
                <a:cxn ang="0">
                  <a:pos x="32" y="14"/>
                </a:cxn>
                <a:cxn ang="0">
                  <a:pos x="29" y="35"/>
                </a:cxn>
                <a:cxn ang="0">
                  <a:pos x="25" y="62"/>
                </a:cxn>
                <a:cxn ang="0">
                  <a:pos x="25" y="94"/>
                </a:cxn>
                <a:cxn ang="0">
                  <a:pos x="25" y="128"/>
                </a:cxn>
                <a:cxn ang="0">
                  <a:pos x="31" y="166"/>
                </a:cxn>
                <a:cxn ang="0">
                  <a:pos x="42" y="201"/>
                </a:cxn>
                <a:cxn ang="0">
                  <a:pos x="61" y="236"/>
                </a:cxn>
                <a:cxn ang="0">
                  <a:pos x="86" y="268"/>
                </a:cxn>
                <a:cxn ang="0">
                  <a:pos x="121" y="295"/>
                </a:cxn>
                <a:cxn ang="0">
                  <a:pos x="168" y="317"/>
                </a:cxn>
                <a:cxn ang="0">
                  <a:pos x="226" y="331"/>
                </a:cxn>
                <a:cxn ang="0">
                  <a:pos x="285" y="331"/>
                </a:cxn>
                <a:cxn ang="0">
                  <a:pos x="339" y="322"/>
                </a:cxn>
                <a:cxn ang="0">
                  <a:pos x="385" y="303"/>
                </a:cxn>
                <a:cxn ang="0">
                  <a:pos x="426" y="277"/>
                </a:cxn>
                <a:cxn ang="0">
                  <a:pos x="460" y="243"/>
                </a:cxn>
                <a:cxn ang="0">
                  <a:pos x="489" y="206"/>
                </a:cxn>
                <a:cxn ang="0">
                  <a:pos x="513" y="169"/>
                </a:cxn>
                <a:cxn ang="0">
                  <a:pos x="533" y="132"/>
                </a:cxn>
                <a:cxn ang="0">
                  <a:pos x="548" y="97"/>
                </a:cxn>
                <a:cxn ang="0">
                  <a:pos x="559" y="67"/>
                </a:cxn>
                <a:cxn ang="0">
                  <a:pos x="566" y="44"/>
                </a:cxn>
                <a:cxn ang="0">
                  <a:pos x="572" y="26"/>
                </a:cxn>
                <a:cxn ang="0">
                  <a:pos x="592" y="47"/>
                </a:cxn>
                <a:cxn ang="0">
                  <a:pos x="586" y="65"/>
                </a:cxn>
                <a:cxn ang="0">
                  <a:pos x="578" y="91"/>
                </a:cxn>
                <a:cxn ang="0">
                  <a:pos x="566" y="122"/>
                </a:cxn>
                <a:cxn ang="0">
                  <a:pos x="551" y="156"/>
                </a:cxn>
                <a:cxn ang="0">
                  <a:pos x="532" y="191"/>
                </a:cxn>
                <a:cxn ang="0">
                  <a:pos x="508" y="228"/>
                </a:cxn>
                <a:cxn ang="0">
                  <a:pos x="479" y="262"/>
                </a:cxn>
                <a:cxn ang="0">
                  <a:pos x="446" y="294"/>
                </a:cxn>
                <a:cxn ang="0">
                  <a:pos x="405" y="321"/>
                </a:cxn>
                <a:cxn ang="0">
                  <a:pos x="361" y="342"/>
                </a:cxn>
                <a:cxn ang="0">
                  <a:pos x="310" y="355"/>
                </a:cxn>
                <a:cxn ang="0">
                  <a:pos x="257" y="358"/>
                </a:cxn>
                <a:cxn ang="0">
                  <a:pos x="209" y="355"/>
                </a:cxn>
                <a:cxn ang="0">
                  <a:pos x="168" y="344"/>
                </a:cxn>
                <a:cxn ang="0">
                  <a:pos x="130" y="331"/>
                </a:cxn>
                <a:cxn ang="0">
                  <a:pos x="101" y="313"/>
                </a:cxn>
                <a:cxn ang="0">
                  <a:pos x="74" y="290"/>
                </a:cxn>
                <a:cxn ang="0">
                  <a:pos x="54" y="268"/>
                </a:cxn>
                <a:cxn ang="0">
                  <a:pos x="35" y="244"/>
                </a:cxn>
                <a:cxn ang="0">
                  <a:pos x="22" y="220"/>
                </a:cxn>
                <a:cxn ang="0">
                  <a:pos x="12" y="197"/>
                </a:cxn>
                <a:cxn ang="0">
                  <a:pos x="6" y="177"/>
                </a:cxn>
                <a:cxn ang="0">
                  <a:pos x="1" y="153"/>
                </a:cxn>
                <a:cxn ang="0">
                  <a:pos x="0" y="133"/>
                </a:cxn>
                <a:cxn ang="0">
                  <a:pos x="0" y="107"/>
                </a:cxn>
                <a:cxn ang="0">
                  <a:pos x="0" y="81"/>
                </a:cxn>
                <a:cxn ang="0">
                  <a:pos x="0" y="55"/>
                </a:cxn>
                <a:cxn ang="0">
                  <a:pos x="1" y="37"/>
                </a:cxn>
                <a:cxn ang="0">
                  <a:pos x="1" y="23"/>
                </a:cxn>
              </a:cxnLst>
              <a:rect l="0" t="0" r="r" b="b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/>
              <a:ahLst/>
              <a:cxnLst>
                <a:cxn ang="0">
                  <a:pos x="11" y="328"/>
                </a:cxn>
                <a:cxn ang="0">
                  <a:pos x="36" y="299"/>
                </a:cxn>
                <a:cxn ang="0">
                  <a:pos x="69" y="257"/>
                </a:cxn>
                <a:cxn ang="0">
                  <a:pos x="113" y="210"/>
                </a:cxn>
                <a:cxn ang="0">
                  <a:pos x="159" y="160"/>
                </a:cxn>
                <a:cxn ang="0">
                  <a:pos x="209" y="112"/>
                </a:cxn>
                <a:cxn ang="0">
                  <a:pos x="258" y="68"/>
                </a:cxn>
                <a:cxn ang="0">
                  <a:pos x="306" y="37"/>
                </a:cxn>
                <a:cxn ang="0">
                  <a:pos x="348" y="20"/>
                </a:cxn>
                <a:cxn ang="0">
                  <a:pos x="393" y="10"/>
                </a:cxn>
                <a:cxn ang="0">
                  <a:pos x="444" y="4"/>
                </a:cxn>
                <a:cxn ang="0">
                  <a:pos x="501" y="1"/>
                </a:cxn>
                <a:cxn ang="0">
                  <a:pos x="556" y="0"/>
                </a:cxn>
                <a:cxn ang="0">
                  <a:pos x="610" y="1"/>
                </a:cxn>
                <a:cxn ang="0">
                  <a:pos x="656" y="1"/>
                </a:cxn>
                <a:cxn ang="0">
                  <a:pos x="694" y="4"/>
                </a:cxn>
                <a:cxn ang="0">
                  <a:pos x="722" y="6"/>
                </a:cxn>
                <a:cxn ang="0">
                  <a:pos x="739" y="10"/>
                </a:cxn>
                <a:cxn ang="0">
                  <a:pos x="777" y="22"/>
                </a:cxn>
                <a:cxn ang="0">
                  <a:pos x="838" y="40"/>
                </a:cxn>
                <a:cxn ang="0">
                  <a:pos x="919" y="68"/>
                </a:cxn>
                <a:cxn ang="0">
                  <a:pos x="1017" y="102"/>
                </a:cxn>
                <a:cxn ang="0">
                  <a:pos x="1125" y="145"/>
                </a:cxn>
                <a:cxn ang="0">
                  <a:pos x="1241" y="194"/>
                </a:cxn>
                <a:cxn ang="0">
                  <a:pos x="1362" y="249"/>
                </a:cxn>
                <a:cxn ang="0">
                  <a:pos x="1481" y="311"/>
                </a:cxn>
                <a:cxn ang="0">
                  <a:pos x="1500" y="341"/>
                </a:cxn>
                <a:cxn ang="0">
                  <a:pos x="1468" y="361"/>
                </a:cxn>
                <a:cxn ang="0">
                  <a:pos x="1431" y="377"/>
                </a:cxn>
                <a:cxn ang="0">
                  <a:pos x="1384" y="389"/>
                </a:cxn>
                <a:cxn ang="0">
                  <a:pos x="1358" y="382"/>
                </a:cxn>
                <a:cxn ang="0">
                  <a:pos x="1324" y="376"/>
                </a:cxn>
                <a:cxn ang="0">
                  <a:pos x="1286" y="366"/>
                </a:cxn>
                <a:cxn ang="0">
                  <a:pos x="1241" y="353"/>
                </a:cxn>
                <a:cxn ang="0">
                  <a:pos x="1191" y="334"/>
                </a:cxn>
                <a:cxn ang="0">
                  <a:pos x="1138" y="314"/>
                </a:cxn>
                <a:cxn ang="0">
                  <a:pos x="1083" y="289"/>
                </a:cxn>
                <a:cxn ang="0">
                  <a:pos x="1028" y="262"/>
                </a:cxn>
                <a:cxn ang="0">
                  <a:pos x="969" y="229"/>
                </a:cxn>
                <a:cxn ang="0">
                  <a:pos x="907" y="200"/>
                </a:cxn>
                <a:cxn ang="0">
                  <a:pos x="842" y="171"/>
                </a:cxn>
                <a:cxn ang="0">
                  <a:pos x="777" y="146"/>
                </a:cxn>
                <a:cxn ang="0">
                  <a:pos x="713" y="123"/>
                </a:cxn>
                <a:cxn ang="0">
                  <a:pos x="653" y="106"/>
                </a:cxn>
                <a:cxn ang="0">
                  <a:pos x="595" y="93"/>
                </a:cxn>
                <a:cxn ang="0">
                  <a:pos x="545" y="86"/>
                </a:cxn>
                <a:cxn ang="0">
                  <a:pos x="502" y="84"/>
                </a:cxn>
                <a:cxn ang="0">
                  <a:pos x="466" y="88"/>
                </a:cxn>
                <a:cxn ang="0">
                  <a:pos x="432" y="94"/>
                </a:cxn>
                <a:cxn ang="0">
                  <a:pos x="399" y="101"/>
                </a:cxn>
                <a:cxn ang="0">
                  <a:pos x="369" y="109"/>
                </a:cxn>
                <a:cxn ang="0">
                  <a:pos x="340" y="121"/>
                </a:cxn>
                <a:cxn ang="0">
                  <a:pos x="304" y="137"/>
                </a:cxn>
                <a:cxn ang="0">
                  <a:pos x="258" y="165"/>
                </a:cxn>
                <a:cxn ang="0">
                  <a:pos x="213" y="199"/>
                </a:cxn>
                <a:cxn ang="0">
                  <a:pos x="181" y="223"/>
                </a:cxn>
                <a:cxn ang="0">
                  <a:pos x="152" y="245"/>
                </a:cxn>
                <a:cxn ang="0">
                  <a:pos x="123" y="269"/>
                </a:cxn>
                <a:cxn ang="0">
                  <a:pos x="94" y="291"/>
                </a:cxn>
                <a:cxn ang="0">
                  <a:pos x="51" y="324"/>
                </a:cxn>
                <a:cxn ang="0">
                  <a:pos x="29" y="342"/>
                </a:cxn>
              </a:cxnLst>
              <a:rect l="0" t="0" r="r" b="b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1" y="35"/>
                </a:cxn>
                <a:cxn ang="0">
                  <a:pos x="91" y="0"/>
                </a:cxn>
                <a:cxn ang="0">
                  <a:pos x="95" y="17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15"/>
                </a:cxn>
                <a:cxn ang="0">
                  <a:pos x="7" y="118"/>
                </a:cxn>
                <a:cxn ang="0">
                  <a:pos x="0" y="113"/>
                </a:cxn>
                <a:cxn ang="0">
                  <a:pos x="74" y="8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4" y="8"/>
                </a:cxn>
                <a:cxn ang="0">
                  <a:pos x="6" y="137"/>
                </a:cxn>
                <a:cxn ang="0">
                  <a:pos x="0" y="130"/>
                </a:cxn>
                <a:cxn ang="0">
                  <a:pos x="52" y="1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1"/>
                </a:cxn>
                <a:cxn ang="0">
                  <a:pos x="91" y="80"/>
                </a:cxn>
                <a:cxn ang="0">
                  <a:pos x="86" y="9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8"/>
                </a:cxn>
                <a:cxn ang="0">
                  <a:pos x="70" y="49"/>
                </a:cxn>
                <a:cxn ang="0">
                  <a:pos x="70" y="68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0"/>
                </a:cxn>
                <a:cxn ang="0">
                  <a:pos x="21" y="135"/>
                </a:cxn>
                <a:cxn ang="0">
                  <a:pos x="16" y="141"/>
                </a:cxn>
                <a:cxn ang="0">
                  <a:pos x="4" y="1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26" y="7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70" y="2"/>
                </a:cxn>
                <a:cxn ang="0">
                  <a:pos x="87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6" y="3"/>
                </a:cxn>
                <a:cxn ang="0">
                  <a:pos x="131" y="83"/>
                </a:cxn>
                <a:cxn ang="0">
                  <a:pos x="196" y="15"/>
                </a:cxn>
                <a:cxn ang="0">
                  <a:pos x="208" y="17"/>
                </a:cxn>
                <a:cxn ang="0">
                  <a:pos x="222" y="20"/>
                </a:cxn>
                <a:cxn ang="0">
                  <a:pos x="235" y="23"/>
                </a:cxn>
                <a:cxn ang="0">
                  <a:pos x="247" y="27"/>
                </a:cxn>
                <a:cxn ang="0">
                  <a:pos x="261" y="32"/>
                </a:cxn>
                <a:cxn ang="0">
                  <a:pos x="274" y="37"/>
                </a:cxn>
                <a:cxn ang="0">
                  <a:pos x="286" y="44"/>
                </a:cxn>
                <a:cxn ang="0">
                  <a:pos x="299" y="52"/>
                </a:cxn>
                <a:cxn ang="0">
                  <a:pos x="293" y="63"/>
                </a:cxn>
                <a:cxn ang="0">
                  <a:pos x="286" y="80"/>
                </a:cxn>
                <a:cxn ang="0">
                  <a:pos x="275" y="98"/>
                </a:cxn>
                <a:cxn ang="0">
                  <a:pos x="261" y="121"/>
                </a:cxn>
                <a:cxn ang="0">
                  <a:pos x="254" y="134"/>
                </a:cxn>
                <a:cxn ang="0">
                  <a:pos x="237" y="151"/>
                </a:cxn>
                <a:cxn ang="0">
                  <a:pos x="220" y="169"/>
                </a:cxn>
                <a:cxn ang="0">
                  <a:pos x="206" y="178"/>
                </a:cxn>
                <a:cxn ang="0">
                  <a:pos x="193" y="185"/>
                </a:cxn>
                <a:cxn ang="0">
                  <a:pos x="180" y="191"/>
                </a:cxn>
                <a:cxn ang="0">
                  <a:pos x="164" y="195"/>
                </a:cxn>
                <a:cxn ang="0">
                  <a:pos x="148" y="199"/>
                </a:cxn>
                <a:cxn ang="0">
                  <a:pos x="131" y="199"/>
                </a:cxn>
                <a:cxn ang="0">
                  <a:pos x="113" y="196"/>
                </a:cxn>
                <a:cxn ang="0">
                  <a:pos x="93" y="191"/>
                </a:cxn>
                <a:cxn ang="0">
                  <a:pos x="75" y="185"/>
                </a:cxn>
                <a:cxn ang="0">
                  <a:pos x="60" y="178"/>
                </a:cxn>
                <a:cxn ang="0">
                  <a:pos x="47" y="169"/>
                </a:cxn>
                <a:cxn ang="0">
                  <a:pos x="31" y="156"/>
                </a:cxn>
                <a:cxn ang="0">
                  <a:pos x="20" y="141"/>
                </a:cxn>
                <a:cxn ang="0">
                  <a:pos x="11" y="126"/>
                </a:cxn>
                <a:cxn ang="0">
                  <a:pos x="6" y="111"/>
                </a:cxn>
                <a:cxn ang="0">
                  <a:pos x="3" y="96"/>
                </a:cxn>
                <a:cxn ang="0">
                  <a:pos x="1" y="80"/>
                </a:cxn>
                <a:cxn ang="0">
                  <a:pos x="0" y="64"/>
                </a:cxn>
                <a:cxn ang="0">
                  <a:pos x="1" y="44"/>
                </a:cxn>
                <a:cxn ang="0">
                  <a:pos x="4" y="28"/>
                </a:cxn>
                <a:cxn ang="0">
                  <a:pos x="8" y="17"/>
                </a:cxn>
                <a:cxn ang="0">
                  <a:pos x="10" y="10"/>
                </a:cxn>
              </a:cxnLst>
              <a:rect l="0" t="0" r="r" b="b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72" y="64"/>
                </a:cxn>
                <a:cxn ang="0">
                  <a:pos x="170" y="64"/>
                </a:cxn>
                <a:cxn ang="0">
                  <a:pos x="166" y="65"/>
                </a:cxn>
                <a:cxn ang="0">
                  <a:pos x="162" y="66"/>
                </a:cxn>
                <a:cxn ang="0">
                  <a:pos x="160" y="68"/>
                </a:cxn>
                <a:cxn ang="0">
                  <a:pos x="156" y="70"/>
                </a:cxn>
                <a:cxn ang="0">
                  <a:pos x="152" y="71"/>
                </a:cxn>
                <a:cxn ang="0">
                  <a:pos x="146" y="74"/>
                </a:cxn>
                <a:cxn ang="0">
                  <a:pos x="141" y="75"/>
                </a:cxn>
                <a:cxn ang="0">
                  <a:pos x="136" y="78"/>
                </a:cxn>
                <a:cxn ang="0">
                  <a:pos x="130" y="80"/>
                </a:cxn>
                <a:cxn ang="0">
                  <a:pos x="123" y="81"/>
                </a:cxn>
                <a:cxn ang="0">
                  <a:pos x="116" y="84"/>
                </a:cxn>
                <a:cxn ang="0">
                  <a:pos x="109" y="86"/>
                </a:cxn>
                <a:cxn ang="0">
                  <a:pos x="103" y="89"/>
                </a:cxn>
                <a:cxn ang="0">
                  <a:pos x="96" y="90"/>
                </a:cxn>
                <a:cxn ang="0">
                  <a:pos x="89" y="93"/>
                </a:cxn>
                <a:cxn ang="0">
                  <a:pos x="82" y="94"/>
                </a:cxn>
                <a:cxn ang="0">
                  <a:pos x="76" y="97"/>
                </a:cxn>
                <a:cxn ang="0">
                  <a:pos x="68" y="98"/>
                </a:cxn>
                <a:cxn ang="0">
                  <a:pos x="62" y="100"/>
                </a:cxn>
                <a:cxn ang="0">
                  <a:pos x="56" y="102"/>
                </a:cxn>
                <a:cxn ang="0">
                  <a:pos x="49" y="103"/>
                </a:cxn>
                <a:cxn ang="0">
                  <a:pos x="43" y="104"/>
                </a:cxn>
                <a:cxn ang="0">
                  <a:pos x="37" y="104"/>
                </a:cxn>
                <a:cxn ang="0">
                  <a:pos x="30" y="105"/>
                </a:cxn>
                <a:cxn ang="0">
                  <a:pos x="25" y="105"/>
                </a:cxn>
                <a:cxn ang="0">
                  <a:pos x="20" y="105"/>
                </a:cxn>
                <a:cxn ang="0">
                  <a:pos x="17" y="105"/>
                </a:cxn>
                <a:cxn ang="0">
                  <a:pos x="12" y="104"/>
                </a:cxn>
                <a:cxn ang="0">
                  <a:pos x="9" y="104"/>
                </a:cxn>
                <a:cxn ang="0">
                  <a:pos x="3" y="99"/>
                </a:cxn>
                <a:cxn ang="0">
                  <a:pos x="0" y="97"/>
                </a:cxn>
                <a:cxn ang="0">
                  <a:pos x="0" y="90"/>
                </a:cxn>
                <a:cxn ang="0">
                  <a:pos x="3" y="85"/>
                </a:cxn>
                <a:cxn ang="0">
                  <a:pos x="7" y="79"/>
                </a:cxn>
                <a:cxn ang="0">
                  <a:pos x="13" y="73"/>
                </a:cxn>
                <a:cxn ang="0">
                  <a:pos x="19" y="66"/>
                </a:cxn>
                <a:cxn ang="0">
                  <a:pos x="27" y="60"/>
                </a:cxn>
                <a:cxn ang="0">
                  <a:pos x="34" y="54"/>
                </a:cxn>
                <a:cxn ang="0">
                  <a:pos x="42" y="47"/>
                </a:cxn>
                <a:cxn ang="0">
                  <a:pos x="45" y="45"/>
                </a:cxn>
                <a:cxn ang="0">
                  <a:pos x="49" y="42"/>
                </a:cxn>
                <a:cxn ang="0">
                  <a:pos x="53" y="40"/>
                </a:cxn>
                <a:cxn ang="0">
                  <a:pos x="57" y="37"/>
                </a:cxn>
                <a:cxn ang="0">
                  <a:pos x="63" y="32"/>
                </a:cxn>
                <a:cxn ang="0">
                  <a:pos x="68" y="30"/>
                </a:cxn>
                <a:cxn ang="0">
                  <a:pos x="71" y="27"/>
                </a:cxn>
                <a:cxn ang="0">
                  <a:pos x="73" y="27"/>
                </a:cxn>
                <a:cxn ang="0">
                  <a:pos x="118" y="7"/>
                </a:cxn>
                <a:cxn ang="0">
                  <a:pos x="157" y="0"/>
                </a:cxn>
                <a:cxn ang="0">
                  <a:pos x="157" y="0"/>
                </a:cxn>
              </a:cxnLst>
              <a:rect l="0" t="0" r="r" b="b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59" y="47"/>
                </a:cxn>
                <a:cxn ang="0">
                  <a:pos x="143" y="0"/>
                </a:cxn>
                <a:cxn ang="0">
                  <a:pos x="180" y="26"/>
                </a:cxn>
                <a:cxn ang="0">
                  <a:pos x="58" y="91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34" name="Straight Arrow Connector 107"/>
          <p:cNvCxnSpPr/>
          <p:nvPr/>
        </p:nvCxnSpPr>
        <p:spPr bwMode="auto">
          <a:xfrm flipH="1">
            <a:off x="6580824" y="3078738"/>
            <a:ext cx="1620844" cy="713415"/>
          </a:xfrm>
          <a:prstGeom prst="straightConnector1">
            <a:avLst/>
          </a:prstGeom>
          <a:solidFill>
            <a:srgbClr val="3333FF"/>
          </a:solidFill>
          <a:ln w="38100" cap="flat" cmpd="sng" algn="ctr">
            <a:solidFill>
              <a:srgbClr val="3333FF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6367463" y="3898833"/>
            <a:ext cx="40216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98639" y="3564648"/>
            <a:ext cx="40216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645262" y="4218873"/>
            <a:ext cx="384208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334000" y="2710113"/>
            <a:ext cx="67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48200" y="2024313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eye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0" name="Straight Arrow Connector 113"/>
          <p:cNvCxnSpPr>
            <a:stCxn id="138" idx="2"/>
          </p:cNvCxnSpPr>
          <p:nvPr/>
        </p:nvCxnSpPr>
        <p:spPr bwMode="auto">
          <a:xfrm rot="16200000" flipH="1">
            <a:off x="5903364" y="3127077"/>
            <a:ext cx="420470" cy="879204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30" t="35336" r="24677" b="7637"/>
          <a:stretch>
            <a:fillRect/>
          </a:stretch>
        </p:blipFill>
        <p:spPr bwMode="auto">
          <a:xfrm>
            <a:off x="5867400" y="3472113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2" name="Straight Arrow Connector 119"/>
          <p:cNvCxnSpPr/>
          <p:nvPr/>
        </p:nvCxnSpPr>
        <p:spPr bwMode="auto">
          <a:xfrm rot="10800000" flipV="1">
            <a:off x="3962401" y="3356441"/>
            <a:ext cx="1676401" cy="1487274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21"/>
          <p:cNvCxnSpPr>
            <a:stCxn id="139" idx="1"/>
            <a:endCxn id="92" idx="26"/>
          </p:cNvCxnSpPr>
          <p:nvPr/>
        </p:nvCxnSpPr>
        <p:spPr bwMode="auto">
          <a:xfrm rot="10800000" flipV="1">
            <a:off x="1995918" y="2347478"/>
            <a:ext cx="2652283" cy="2039375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23"/>
          <p:cNvCxnSpPr>
            <a:stCxn id="139" idx="3"/>
          </p:cNvCxnSpPr>
          <p:nvPr/>
        </p:nvCxnSpPr>
        <p:spPr bwMode="auto">
          <a:xfrm>
            <a:off x="5307355" y="2347479"/>
            <a:ext cx="2693647" cy="667434"/>
          </a:xfrm>
          <a:prstGeom prst="straightConnector1">
            <a:avLst/>
          </a:prstGeom>
          <a:solidFill>
            <a:srgbClr val="3333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762000" y="2057400"/>
            <a:ext cx="205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Eye Space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58000" y="1447800"/>
            <a:ext cx="134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World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9" name="Straight Arrow Connector 36"/>
          <p:cNvCxnSpPr/>
          <p:nvPr/>
        </p:nvCxnSpPr>
        <p:spPr bwMode="auto">
          <a:xfrm rot="5400000" flipH="1" flipV="1">
            <a:off x="1066800" y="3733800"/>
            <a:ext cx="1525588" cy="1588"/>
          </a:xfrm>
          <a:prstGeom prst="straightConnector1">
            <a:avLst/>
          </a:prstGeom>
          <a:solidFill>
            <a:srgbClr val="3333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905000" y="3429000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 smtClean="0">
                <a:solidFill>
                  <a:sysClr val="windowText" lastClr="000000"/>
                </a:solidFill>
              </a:rPr>
              <a:t>up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gluLookAt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gluLookAt</a:t>
            </a:r>
            <a:r>
              <a:rPr lang="en-US" dirty="0" smtClean="0"/>
              <a:t>(</a:t>
            </a:r>
            <a:r>
              <a:rPr lang="en-US" dirty="0" err="1" smtClean="0"/>
              <a:t>eyeX</a:t>
            </a:r>
            <a:r>
              <a:rPr lang="en-US" dirty="0" smtClean="0"/>
              <a:t>, </a:t>
            </a:r>
            <a:r>
              <a:rPr lang="en-US" dirty="0" err="1" smtClean="0"/>
              <a:t>eyeY</a:t>
            </a:r>
            <a:r>
              <a:rPr lang="en-US" dirty="0" smtClean="0"/>
              <a:t>, </a:t>
            </a:r>
            <a:r>
              <a:rPr lang="en-US" dirty="0" err="1" smtClean="0"/>
              <a:t>eyeZ</a:t>
            </a:r>
            <a:r>
              <a:rPr lang="en-US" dirty="0" smtClean="0"/>
              <a:t>, </a:t>
            </a:r>
            <a:r>
              <a:rPr lang="en-US" dirty="0" err="1" smtClean="0"/>
              <a:t>atX</a:t>
            </a:r>
            <a:r>
              <a:rPr lang="en-US" dirty="0" smtClean="0"/>
              <a:t>, </a:t>
            </a:r>
            <a:r>
              <a:rPr lang="en-US" dirty="0" err="1" smtClean="0"/>
              <a:t>atY</a:t>
            </a:r>
            <a:r>
              <a:rPr lang="en-US" dirty="0" smtClean="0"/>
              <a:t>, </a:t>
            </a:r>
            <a:r>
              <a:rPr lang="en-US" dirty="0" err="1" smtClean="0"/>
              <a:t>atZ</a:t>
            </a:r>
            <a:r>
              <a:rPr lang="en-US" dirty="0" smtClean="0"/>
              <a:t>, </a:t>
            </a:r>
            <a:r>
              <a:rPr lang="en-US" dirty="0" err="1" smtClean="0"/>
              <a:t>upX</a:t>
            </a:r>
            <a:r>
              <a:rPr lang="en-US" dirty="0" smtClean="0"/>
              <a:t>, </a:t>
            </a:r>
            <a:r>
              <a:rPr lang="en-US" dirty="0" err="1" smtClean="0"/>
              <a:t>upY</a:t>
            </a:r>
            <a:r>
              <a:rPr lang="en-US" dirty="0" smtClean="0"/>
              <a:t>, </a:t>
            </a:r>
            <a:r>
              <a:rPr lang="en-US" dirty="0" err="1" smtClean="0"/>
              <a:t>upZ</a:t>
            </a:r>
            <a:r>
              <a:rPr lang="en-US" dirty="0" smtClean="0"/>
              <a:t>)</a:t>
            </a:r>
            <a:endParaRPr lang="th-TH" dirty="0" smtClean="0"/>
          </a:p>
          <a:p>
            <a:pPr lvl="1"/>
            <a:r>
              <a:rPr lang="th-TH" dirty="0" smtClean="0"/>
              <a:t>คูณ </a:t>
            </a:r>
            <a:r>
              <a:rPr lang="en-US" dirty="0" smtClean="0"/>
              <a:t>matrix </a:t>
            </a:r>
            <a:r>
              <a:rPr lang="th-TH" dirty="0" smtClean="0"/>
              <a:t>ของ </a:t>
            </a:r>
            <a:r>
              <a:rPr lang="en-US" dirty="0" smtClean="0"/>
              <a:t>mode </a:t>
            </a:r>
            <a:r>
              <a:rPr lang="th-TH" dirty="0" smtClean="0"/>
              <a:t>ปัจจุบันด้วย </a:t>
            </a:r>
            <a:r>
              <a:rPr lang="en-US" dirty="0" smtClean="0"/>
              <a:t>matrix </a:t>
            </a:r>
            <a:r>
              <a:rPr lang="th-TH" dirty="0" smtClean="0"/>
              <a:t>ที่ </a:t>
            </a:r>
            <a:r>
              <a:rPr lang="en-US" dirty="0" smtClean="0"/>
              <a:t>transform </a:t>
            </a:r>
            <a:r>
              <a:rPr lang="th-TH" dirty="0" smtClean="0"/>
              <a:t>ระบบพิกัดโดยทำให้</a:t>
            </a:r>
          </a:p>
          <a:p>
            <a:pPr lvl="2"/>
            <a:r>
              <a:rPr lang="th-TH" dirty="0" smtClean="0"/>
              <a:t>จุด</a:t>
            </a:r>
            <a:r>
              <a:rPr lang="en-US" dirty="0" smtClean="0"/>
              <a:t> (0,0,0) </a:t>
            </a:r>
            <a:r>
              <a:rPr lang="th-TH" dirty="0" smtClean="0"/>
              <a:t>ในระบบพิกัดใหม่คือจุด </a:t>
            </a:r>
            <a:r>
              <a:rPr lang="en-US" dirty="0" smtClean="0"/>
              <a:t>eye</a:t>
            </a:r>
          </a:p>
          <a:p>
            <a:pPr lvl="2"/>
            <a:r>
              <a:rPr lang="th-TH" dirty="0" smtClean="0"/>
              <a:t>ทิศทาง </a:t>
            </a:r>
            <a:r>
              <a:rPr lang="en-US" dirty="0" smtClean="0"/>
              <a:t>–z </a:t>
            </a:r>
            <a:r>
              <a:rPr lang="th-TH" dirty="0" smtClean="0"/>
              <a:t>ของระบบพิกัดใหม่คือทิศทางจากจุด </a:t>
            </a:r>
            <a:r>
              <a:rPr lang="en-US" dirty="0" smtClean="0"/>
              <a:t>eye</a:t>
            </a:r>
            <a:r>
              <a:rPr lang="th-TH" dirty="0" smtClean="0"/>
              <a:t> ไปยังจุด </a:t>
            </a:r>
            <a:r>
              <a:rPr lang="en-US" dirty="0" smtClean="0"/>
              <a:t>at</a:t>
            </a:r>
            <a:endParaRPr lang="th-TH" dirty="0" smtClean="0"/>
          </a:p>
          <a:p>
            <a:pPr lvl="3"/>
            <a:r>
              <a:rPr lang="th-TH" dirty="0" smtClean="0"/>
              <a:t>กล่าวคือแกน </a:t>
            </a:r>
            <a:r>
              <a:rPr lang="en-US" dirty="0" smtClean="0"/>
              <a:t>z </a:t>
            </a:r>
            <a:r>
              <a:rPr lang="th-TH" dirty="0" smtClean="0"/>
              <a:t>มีทิศทางเดียวกับเวกเตอร์ </a:t>
            </a:r>
            <a:r>
              <a:rPr lang="en-US" dirty="0" smtClean="0"/>
              <a:t>eye – at</a:t>
            </a:r>
          </a:p>
          <a:p>
            <a:pPr lvl="2"/>
            <a:r>
              <a:rPr lang="th-TH" dirty="0" smtClean="0"/>
              <a:t>ทิศทางของแกน </a:t>
            </a:r>
            <a:r>
              <a:rPr lang="en-US" dirty="0" smtClean="0"/>
              <a:t>y </a:t>
            </a:r>
            <a:r>
              <a:rPr lang="th-TH" dirty="0" smtClean="0"/>
              <a:t>จะคล้ายๆ กับทิศทาง </a:t>
            </a:r>
            <a:r>
              <a:rPr lang="en-US" dirty="0" smtClean="0"/>
              <a:t>up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ต้องการเซตมุมกล้องให้กล้องอยู่ที่จุด </a:t>
            </a:r>
            <a:r>
              <a:rPr lang="en-US" dirty="0" smtClean="0"/>
              <a:t>(-5,-5,-5) </a:t>
            </a:r>
            <a:r>
              <a:rPr lang="th-TH" dirty="0" smtClean="0"/>
              <a:t>แล้วมองไปที่จุด </a:t>
            </a:r>
            <a:r>
              <a:rPr lang="en-US" dirty="0" smtClean="0"/>
              <a:t>(0,0,0)</a:t>
            </a:r>
            <a:r>
              <a:rPr lang="th-TH" dirty="0" smtClean="0"/>
              <a:t> และมีเวกเตอร์ </a:t>
            </a:r>
            <a:r>
              <a:rPr lang="en-US" dirty="0" smtClean="0"/>
              <a:t>(1,-1,0) </a:t>
            </a:r>
            <a:r>
              <a:rPr lang="th-TH" dirty="0" smtClean="0"/>
              <a:t>เป็นด้านบน</a:t>
            </a:r>
          </a:p>
          <a:p>
            <a:endParaRPr lang="th-TH" dirty="0"/>
          </a:p>
          <a:p>
            <a:pPr>
              <a:buNone/>
            </a:pPr>
            <a:r>
              <a:rPr lang="en-US" dirty="0" err="1" smtClean="0"/>
              <a:t>glMatrixMode</a:t>
            </a:r>
            <a:r>
              <a:rPr lang="en-US" dirty="0" smtClean="0"/>
              <a:t>(GL_MODELVIEW);</a:t>
            </a:r>
          </a:p>
          <a:p>
            <a:pPr>
              <a:buNone/>
            </a:pPr>
            <a:r>
              <a:rPr lang="en-US" dirty="0" err="1" smtClean="0"/>
              <a:t>glLoadIdentity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err="1" smtClean="0"/>
              <a:t>gluLookAt</a:t>
            </a:r>
            <a:r>
              <a:rPr lang="en-US" dirty="0" smtClean="0"/>
              <a:t>(-5,-5,-5,0,0,0,1,-1,0);</a:t>
            </a:r>
          </a:p>
          <a:p>
            <a:pPr>
              <a:buNone/>
            </a:pPr>
            <a:r>
              <a:rPr lang="th-TH" dirty="0"/>
              <a:t>(</a:t>
            </a:r>
            <a:r>
              <a:rPr lang="th-TH" dirty="0" smtClean="0"/>
              <a:t>วาดรูปอะไรอย่างอื่นต่อไป)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Transformation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เปลี่ยน </a:t>
            </a:r>
            <a:r>
              <a:rPr lang="en-US" dirty="0" smtClean="0"/>
              <a:t>eye space </a:t>
            </a:r>
            <a:r>
              <a:rPr lang="th-TH" dirty="0" smtClean="0"/>
              <a:t>เป็น </a:t>
            </a:r>
            <a:r>
              <a:rPr lang="en-US" dirty="0" smtClean="0"/>
              <a:t>clip space</a:t>
            </a:r>
          </a:p>
          <a:p>
            <a:r>
              <a:rPr lang="th-TH" dirty="0" smtClean="0"/>
              <a:t>พิกัดใน </a:t>
            </a:r>
            <a:r>
              <a:rPr lang="en-US" dirty="0" smtClean="0"/>
              <a:t>clip space </a:t>
            </a:r>
            <a:r>
              <a:rPr lang="th-TH" dirty="0" smtClean="0"/>
              <a:t>จะใช้เป็นตัวบอกว่าเราจะเห็น </a:t>
            </a:r>
            <a:r>
              <a:rPr lang="en-US" dirty="0" smtClean="0"/>
              <a:t>vertex </a:t>
            </a:r>
            <a:r>
              <a:rPr lang="th-TH" dirty="0" smtClean="0"/>
              <a:t>ใดหรือไม่เห็น </a:t>
            </a:r>
            <a:r>
              <a:rPr lang="en-US" dirty="0" smtClean="0"/>
              <a:t>vertex </a:t>
            </a:r>
            <a:r>
              <a:rPr lang="th-TH" dirty="0" smtClean="0"/>
              <a:t>ใด</a:t>
            </a:r>
          </a:p>
          <a:p>
            <a:r>
              <a:rPr lang="th-TH" dirty="0" smtClean="0"/>
              <a:t>กระบวนการตัดสินใจ</a:t>
            </a:r>
            <a:r>
              <a:rPr lang="en-US" dirty="0" smtClean="0"/>
              <a:t>: vertex </a:t>
            </a:r>
            <a:r>
              <a:rPr lang="th-TH" dirty="0" smtClean="0"/>
              <a:t>ที่เห็นจะต้องมี</a:t>
            </a:r>
          </a:p>
          <a:p>
            <a:pPr lvl="1"/>
            <a:r>
              <a:rPr lang="en-US" dirty="0" smtClean="0"/>
              <a:t>-1 ≤ x ≤ 1</a:t>
            </a:r>
          </a:p>
          <a:p>
            <a:pPr lvl="1"/>
            <a:r>
              <a:rPr lang="en-US" dirty="0" smtClean="0"/>
              <a:t>-1 ≤ y ≤ 1</a:t>
            </a:r>
          </a:p>
          <a:p>
            <a:pPr lvl="1"/>
            <a:r>
              <a:rPr lang="en-US" dirty="0" smtClean="0"/>
              <a:t>-1 ≤ z ≤ 1</a:t>
            </a:r>
            <a:endParaRPr lang="th-TH" dirty="0" smtClean="0"/>
          </a:p>
          <a:p>
            <a:r>
              <a:rPr lang="en-US" dirty="0" smtClean="0"/>
              <a:t>Projection transform </a:t>
            </a:r>
            <a:r>
              <a:rPr lang="th-TH" dirty="0" smtClean="0"/>
              <a:t>ยังมีผลต่อลักษณะภาพที่เราเห็นอีกด้วย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Transform </a:t>
            </a:r>
            <a:r>
              <a:rPr lang="th-TH" dirty="0" smtClean="0"/>
              <a:t>ใน </a:t>
            </a:r>
            <a:r>
              <a:rPr lang="en-US" dirty="0" smtClean="0"/>
              <a:t>OpenGL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OpenGL </a:t>
            </a:r>
            <a:r>
              <a:rPr lang="th-TH" dirty="0" smtClean="0"/>
              <a:t>จะจำ </a:t>
            </a:r>
            <a:r>
              <a:rPr lang="en-US" dirty="0" smtClean="0"/>
              <a:t>matrix </a:t>
            </a:r>
            <a:r>
              <a:rPr lang="th-TH" dirty="0" smtClean="0"/>
              <a:t>ของ </a:t>
            </a:r>
            <a:r>
              <a:rPr lang="en-US" dirty="0" smtClean="0"/>
              <a:t>projection transform </a:t>
            </a:r>
            <a:r>
              <a:rPr lang="th-TH" dirty="0" smtClean="0"/>
              <a:t>เอาไว้</a:t>
            </a:r>
          </a:p>
          <a:p>
            <a:r>
              <a:rPr lang="th-TH" dirty="0" smtClean="0"/>
              <a:t>เวลาต้องการเปลี่ยนแปลง </a:t>
            </a:r>
            <a:r>
              <a:rPr lang="en-US" dirty="0" smtClean="0"/>
              <a:t>projection matrix </a:t>
            </a:r>
            <a:r>
              <a:rPr lang="th-TH" dirty="0" smtClean="0"/>
              <a:t>ให้เปลี่ยน </a:t>
            </a:r>
            <a:r>
              <a:rPr lang="en-US" dirty="0" smtClean="0"/>
              <a:t>mode </a:t>
            </a:r>
            <a:r>
              <a:rPr lang="th-TH" dirty="0" smtClean="0"/>
              <a:t>ของ </a:t>
            </a:r>
            <a:r>
              <a:rPr lang="en-US" dirty="0" smtClean="0"/>
              <a:t>matrix </a:t>
            </a:r>
            <a:r>
              <a:rPr lang="th-TH" dirty="0" smtClean="0"/>
              <a:t>เป็น </a:t>
            </a:r>
            <a:r>
              <a:rPr lang="en-US" dirty="0" smtClean="0"/>
              <a:t>GL_PROJECTION </a:t>
            </a:r>
            <a:r>
              <a:rPr lang="th-TH" dirty="0" smtClean="0"/>
              <a:t>ด้วยคำสั่ง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en-US" dirty="0" err="1" smtClean="0"/>
              <a:t>glMatrixMode</a:t>
            </a:r>
            <a:r>
              <a:rPr lang="en-US" dirty="0" smtClean="0"/>
              <a:t>(GL_PROJECTION);</a:t>
            </a:r>
          </a:p>
          <a:p>
            <a:r>
              <a:rPr lang="th-TH" dirty="0" smtClean="0"/>
              <a:t>หลังจากนั้นใช้คำสั่งในการเปลี่ยนแปลง </a:t>
            </a:r>
            <a:r>
              <a:rPr lang="en-US" dirty="0" smtClean="0"/>
              <a:t>matrix </a:t>
            </a:r>
            <a:r>
              <a:rPr lang="th-TH" dirty="0" smtClean="0"/>
              <a:t>อื่นแบบเดิม เช่น </a:t>
            </a:r>
            <a:r>
              <a:rPr lang="en-US" dirty="0" err="1" smtClean="0"/>
              <a:t>glLoadIdentity</a:t>
            </a:r>
            <a:r>
              <a:rPr lang="en-US" dirty="0" smtClean="0"/>
              <a:t>(), </a:t>
            </a:r>
            <a:r>
              <a:rPr lang="en-US" dirty="0" err="1" smtClean="0"/>
              <a:t>glMultMatrix</a:t>
            </a:r>
            <a:r>
              <a:rPr lang="en-US" dirty="0" smtClean="0"/>
              <a:t>(…), </a:t>
            </a:r>
            <a:r>
              <a:rPr lang="th-TH" dirty="0" smtClean="0"/>
              <a:t>ฯลฯ</a:t>
            </a:r>
          </a:p>
          <a:p>
            <a:r>
              <a:rPr lang="th-TH" dirty="0" smtClean="0"/>
              <a:t>ส่วนมากเราจะสั่ง </a:t>
            </a:r>
            <a:r>
              <a:rPr lang="en-US" dirty="0" err="1" smtClean="0"/>
              <a:t>glLoadIdentity</a:t>
            </a:r>
            <a:r>
              <a:rPr lang="en-US" dirty="0" smtClean="0"/>
              <a:t>() </a:t>
            </a:r>
            <a:r>
              <a:rPr lang="th-TH" dirty="0" smtClean="0"/>
              <a:t>ทันทีหลังจากสั่ง </a:t>
            </a:r>
            <a:r>
              <a:rPr lang="en-US" dirty="0" err="1" smtClean="0"/>
              <a:t>glMatrixMode</a:t>
            </a:r>
            <a:r>
              <a:rPr lang="en-US" dirty="0" smtClean="0"/>
              <a:t>(GL_PROJECTION) </a:t>
            </a:r>
            <a:r>
              <a:rPr lang="th-TH" dirty="0" smtClean="0"/>
              <a:t>เสร็จแล้ว เพื่อเคลียร์ค่า </a:t>
            </a:r>
            <a:r>
              <a:rPr lang="en-US" dirty="0" smtClean="0"/>
              <a:t>projection matrix </a:t>
            </a:r>
            <a:r>
              <a:rPr lang="th-TH" dirty="0" smtClean="0"/>
              <a:t>ก่อนใส่ค่าใหม่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Projection Transformation </a:t>
            </a:r>
            <a:r>
              <a:rPr lang="th-TH" dirty="0" smtClean="0"/>
              <a:t>ที่สำคัญ </a:t>
            </a:r>
            <a:r>
              <a:rPr lang="en-US" dirty="0" smtClean="0"/>
              <a:t>2 </a:t>
            </a:r>
            <a:r>
              <a:rPr lang="th-TH" dirty="0" smtClean="0"/>
              <a:t>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Orthographic Projection</a:t>
            </a:r>
          </a:p>
          <a:p>
            <a:r>
              <a:rPr lang="en-US" dirty="0" smtClean="0"/>
              <a:t>Perspective Projection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Projection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ปริมาตรของบริเวณที่เห็นเป็นปริซึม</a:t>
            </a:r>
          </a:p>
          <a:p>
            <a:r>
              <a:rPr lang="th-TH" dirty="0" smtClean="0"/>
              <a:t>ไม่มี </a:t>
            </a:r>
            <a:r>
              <a:rPr lang="en-US" dirty="0" smtClean="0"/>
              <a:t>foreshortening</a:t>
            </a:r>
            <a:r>
              <a:rPr lang="th-TH" dirty="0" smtClean="0"/>
              <a:t> กล่าวคือ ไม่ว่าวัตถุจะอยู่ใกล้ไกลก็เห็นขนาดเท่ากันหมด</a:t>
            </a:r>
          </a:p>
          <a:p>
            <a:r>
              <a:rPr lang="th-TH" dirty="0" smtClean="0"/>
              <a:t>หลังจากฉาก เส้นขนานยังเป็นเส้นขนานอยู่</a:t>
            </a:r>
            <a:endParaRPr lang="th-TH" dirty="0"/>
          </a:p>
          <a:p>
            <a:r>
              <a:rPr lang="th-TH" dirty="0" smtClean="0"/>
              <a:t>ใช้ในโปรแกรมช่วยเขียนแบบ</a:t>
            </a:r>
            <a:r>
              <a:rPr lang="en-US" dirty="0" smtClean="0"/>
              <a:t>/CAD </a:t>
            </a:r>
            <a:r>
              <a:rPr lang="th-TH" dirty="0" smtClean="0"/>
              <a:t>เนื่องจากขนาดของวัตถุเป็นเรื่องสำคัญ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Projection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86050" y="1805781"/>
            <a:ext cx="377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1066800" y="60198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http://www2.arts.ubc.ca/TheatreDesign/crslib/drft_1/orthint.htm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Projection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64069" y="1600200"/>
            <a:ext cx="58158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914400" y="61722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http://www2.arts.ubc.ca/TheatreDesign/crslib/drft_1/cad/wdstv.htm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Orthographic Projection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นิยามได้โดยการนิยามปริซึมของปริมาตรที่เราต้องการมองเห็น</a:t>
            </a:r>
          </a:p>
          <a:p>
            <a:r>
              <a:rPr lang="th-TH" dirty="0" smtClean="0"/>
              <a:t>ปริซึมนี้สามารถนิยามได้ด้วยตัวเลข </a:t>
            </a:r>
            <a:r>
              <a:rPr lang="th-TH" dirty="0"/>
              <a:t>3</a:t>
            </a:r>
            <a:r>
              <a:rPr lang="en-US" dirty="0" smtClean="0"/>
              <a:t> </a:t>
            </a:r>
            <a:r>
              <a:rPr lang="th-TH" dirty="0" smtClean="0"/>
              <a:t>คู่</a:t>
            </a:r>
          </a:p>
          <a:p>
            <a:pPr lvl="1"/>
            <a:r>
              <a:rPr lang="en-US" dirty="0" smtClean="0"/>
              <a:t>left </a:t>
            </a:r>
            <a:r>
              <a:rPr lang="th-TH" dirty="0" smtClean="0"/>
              <a:t>และ </a:t>
            </a:r>
            <a:r>
              <a:rPr lang="en-US" dirty="0" smtClean="0"/>
              <a:t>right --- </a:t>
            </a:r>
            <a:r>
              <a:rPr lang="th-TH" dirty="0" smtClean="0"/>
              <a:t>ขอบเขตในแนวแกน </a:t>
            </a:r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top </a:t>
            </a:r>
            <a:r>
              <a:rPr lang="th-TH" dirty="0" smtClean="0"/>
              <a:t>และ </a:t>
            </a:r>
            <a:r>
              <a:rPr lang="en-US" dirty="0" smtClean="0"/>
              <a:t>bottom --- </a:t>
            </a:r>
            <a:r>
              <a:rPr lang="th-TH" dirty="0" smtClean="0"/>
              <a:t>ขอบเขตในแนวแกน </a:t>
            </a:r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near </a:t>
            </a:r>
            <a:r>
              <a:rPr lang="th-TH" dirty="0" smtClean="0"/>
              <a:t>และ </a:t>
            </a:r>
            <a:r>
              <a:rPr lang="en-US" dirty="0" smtClean="0"/>
              <a:t>far --- </a:t>
            </a:r>
            <a:r>
              <a:rPr lang="th-TH" dirty="0" smtClean="0"/>
              <a:t>ขอบเขตในแนวแกน </a:t>
            </a:r>
            <a:r>
              <a:rPr lang="en-US" dirty="0" smtClean="0"/>
              <a:t>-z </a:t>
            </a:r>
            <a:r>
              <a:rPr lang="th-TH" dirty="0" smtClean="0"/>
              <a:t>(เพราะเรามองในแนว </a:t>
            </a:r>
            <a:r>
              <a:rPr lang="en-US" dirty="0" smtClean="0"/>
              <a:t>-z</a:t>
            </a:r>
            <a:r>
              <a:rPr lang="th-TH" dirty="0" smtClean="0"/>
              <a:t>)</a:t>
            </a:r>
            <a:endParaRPr lang="en-US" dirty="0" smtClean="0"/>
          </a:p>
          <a:p>
            <a:r>
              <a:rPr lang="th-TH" dirty="0" smtClean="0"/>
              <a:t>ค่าทั้งหกเป็นพิกัดใน </a:t>
            </a:r>
            <a:r>
              <a:rPr lang="en-US" dirty="0" smtClean="0"/>
              <a:t>eye space</a:t>
            </a:r>
          </a:p>
          <a:p>
            <a:r>
              <a:rPr lang="th-TH" dirty="0" smtClean="0"/>
              <a:t>ปริซึมที่นิยามคือ 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en-US" dirty="0" smtClean="0"/>
              <a:t>{(</a:t>
            </a:r>
            <a:r>
              <a:rPr lang="en-US" dirty="0" err="1" smtClean="0"/>
              <a:t>x,y,z</a:t>
            </a:r>
            <a:r>
              <a:rPr lang="en-US" dirty="0" smtClean="0"/>
              <a:t>) : left ≤ x ≤ right, top ≤ y ≤ bottom,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       near ≤</a:t>
            </a:r>
            <a:r>
              <a:rPr lang="en-US" b="1" dirty="0" smtClean="0"/>
              <a:t> </a:t>
            </a:r>
            <a:r>
              <a:rPr lang="en-US" dirty="0" smtClean="0"/>
              <a:t>-z ≤ far}</a:t>
            </a:r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การเลื่อนแกนขนาน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สัญลักษณ์</a:t>
            </a:r>
          </a:p>
          <a:p>
            <a:r>
              <a:rPr lang="th-TH" dirty="0" smtClean="0"/>
              <a:t>ส่งพิกัด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th-TH" dirty="0" smtClean="0"/>
              <a:t>ไปยังพิกัด </a:t>
            </a:r>
            <a:r>
              <a:rPr lang="en-US" dirty="0" smtClean="0"/>
              <a:t>(</a:t>
            </a:r>
            <a:r>
              <a:rPr lang="en-US" dirty="0" err="1" smtClean="0"/>
              <a:t>x+a</a:t>
            </a:r>
            <a:r>
              <a:rPr lang="en-US" dirty="0" smtClean="0"/>
              <a:t>, </a:t>
            </a:r>
            <a:r>
              <a:rPr lang="en-US" dirty="0" err="1" smtClean="0"/>
              <a:t>y+b</a:t>
            </a:r>
            <a:r>
              <a:rPr lang="en-US" dirty="0" smtClean="0"/>
              <a:t>, </a:t>
            </a:r>
            <a:r>
              <a:rPr lang="en-US" dirty="0" err="1" smtClean="0"/>
              <a:t>z+c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มี </a:t>
            </a:r>
            <a:r>
              <a:rPr lang="en-US" dirty="0" smtClean="0"/>
              <a:t>matrix </a:t>
            </a:r>
            <a:r>
              <a:rPr lang="th-TH" dirty="0" smtClean="0"/>
              <a:t>เป็น</a:t>
            </a:r>
            <a:endParaRPr lang="en-US" dirty="0" smtClean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2227263" y="1524000"/>
          <a:ext cx="884237" cy="700088"/>
        </p:xfrm>
        <a:graphic>
          <a:graphicData uri="http://schemas.openxmlformats.org/presentationml/2006/ole">
            <p:oleObj spid="_x0000_s3074" name="Equation" r:id="rId4" imgW="304560" imgH="241200" progId="Equation.3">
              <p:embed/>
            </p:oleObj>
          </a:graphicData>
        </a:graphic>
      </p:graphicFrame>
      <p:graphicFrame>
        <p:nvGraphicFramePr>
          <p:cNvPr id="5" name="วัตถุ 4"/>
          <p:cNvGraphicFramePr>
            <a:graphicFrameLocks noChangeAspect="1"/>
          </p:cNvGraphicFramePr>
          <p:nvPr/>
        </p:nvGraphicFramePr>
        <p:xfrm>
          <a:off x="3200400" y="3429000"/>
          <a:ext cx="2743200" cy="2743200"/>
        </p:xfrm>
        <a:graphic>
          <a:graphicData uri="http://schemas.openxmlformats.org/presentationml/2006/ole">
            <p:oleObj spid="_x0000_s3075" name="Equation" r:id="rId5" imgW="9144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ปริซึมปริมาตรที่มองเห็น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620000" cy="4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Orthographic Projection </a:t>
            </a:r>
            <a:r>
              <a:rPr lang="th-TH" dirty="0" smtClean="0"/>
              <a:t>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th-TH" dirty="0" smtClean="0"/>
              <a:t>ของ </a:t>
            </a:r>
            <a:r>
              <a:rPr lang="en-US" dirty="0" smtClean="0"/>
              <a:t>orthographic projection </a:t>
            </a:r>
            <a:r>
              <a:rPr lang="th-TH" dirty="0" smtClean="0"/>
              <a:t>ต้องทำอะไรบ้า</a:t>
            </a:r>
          </a:p>
          <a:p>
            <a:pPr lvl="1"/>
            <a:r>
              <a:rPr lang="th-TH" dirty="0" smtClean="0"/>
              <a:t>ส่ง </a:t>
            </a:r>
            <a:r>
              <a:rPr lang="en-US" dirty="0" smtClean="0"/>
              <a:t>x = left </a:t>
            </a:r>
            <a:r>
              <a:rPr lang="th-TH" dirty="0" smtClean="0"/>
              <a:t>ไป </a:t>
            </a:r>
            <a:r>
              <a:rPr lang="en-US" dirty="0" smtClean="0"/>
              <a:t>x = -1</a:t>
            </a:r>
            <a:endParaRPr lang="th-TH" dirty="0" smtClean="0"/>
          </a:p>
          <a:p>
            <a:pPr lvl="1"/>
            <a:r>
              <a:rPr lang="th-TH" dirty="0" smtClean="0"/>
              <a:t>ส่ง </a:t>
            </a:r>
            <a:r>
              <a:rPr lang="en-US" dirty="0" smtClean="0"/>
              <a:t>x =</a:t>
            </a:r>
            <a:r>
              <a:rPr lang="th-TH" dirty="0" smtClean="0"/>
              <a:t> </a:t>
            </a:r>
            <a:r>
              <a:rPr lang="en-US" dirty="0" smtClean="0"/>
              <a:t>right </a:t>
            </a:r>
            <a:r>
              <a:rPr lang="th-TH" dirty="0" smtClean="0"/>
              <a:t>ไป </a:t>
            </a:r>
            <a:r>
              <a:rPr lang="en-US" dirty="0" smtClean="0"/>
              <a:t>x = 1</a:t>
            </a:r>
            <a:endParaRPr lang="th-TH" dirty="0" smtClean="0"/>
          </a:p>
          <a:p>
            <a:pPr lvl="1"/>
            <a:r>
              <a:rPr lang="th-TH" dirty="0" smtClean="0"/>
              <a:t>ส่ง </a:t>
            </a:r>
            <a:r>
              <a:rPr lang="en-US" dirty="0" smtClean="0"/>
              <a:t>y = bottom </a:t>
            </a:r>
            <a:r>
              <a:rPr lang="th-TH" dirty="0" smtClean="0"/>
              <a:t>ไป </a:t>
            </a:r>
            <a:r>
              <a:rPr lang="en-US" dirty="0"/>
              <a:t>y</a:t>
            </a:r>
            <a:r>
              <a:rPr lang="en-US" dirty="0" smtClean="0"/>
              <a:t> = -1</a:t>
            </a:r>
            <a:endParaRPr lang="th-TH" dirty="0" smtClean="0"/>
          </a:p>
          <a:p>
            <a:pPr lvl="1"/>
            <a:r>
              <a:rPr lang="th-TH" dirty="0" smtClean="0"/>
              <a:t>ส่ง </a:t>
            </a:r>
            <a:r>
              <a:rPr lang="en-US" dirty="0"/>
              <a:t>y</a:t>
            </a:r>
            <a:r>
              <a:rPr lang="en-US" dirty="0" smtClean="0"/>
              <a:t> =</a:t>
            </a:r>
            <a:r>
              <a:rPr lang="th-TH" dirty="0" smtClean="0"/>
              <a:t> </a:t>
            </a:r>
            <a:r>
              <a:rPr lang="en-US" dirty="0" smtClean="0"/>
              <a:t>top </a:t>
            </a:r>
            <a:r>
              <a:rPr lang="th-TH" dirty="0" smtClean="0"/>
              <a:t>ไป </a:t>
            </a:r>
            <a:r>
              <a:rPr lang="en-US" dirty="0"/>
              <a:t>y</a:t>
            </a:r>
            <a:r>
              <a:rPr lang="en-US" dirty="0" smtClean="0"/>
              <a:t> = 1</a:t>
            </a:r>
          </a:p>
          <a:p>
            <a:pPr lvl="1"/>
            <a:r>
              <a:rPr lang="th-TH" dirty="0" smtClean="0"/>
              <a:t>ส่ง </a:t>
            </a:r>
            <a:r>
              <a:rPr lang="en-US" dirty="0" smtClean="0"/>
              <a:t>z = -far </a:t>
            </a:r>
            <a:r>
              <a:rPr lang="th-TH" dirty="0" smtClean="0"/>
              <a:t>ไป </a:t>
            </a:r>
            <a:r>
              <a:rPr lang="en-US" dirty="0" smtClean="0"/>
              <a:t>z = 1</a:t>
            </a:r>
          </a:p>
          <a:p>
            <a:pPr lvl="1"/>
            <a:r>
              <a:rPr lang="th-TH" dirty="0" smtClean="0"/>
              <a:t>ส่ง </a:t>
            </a:r>
            <a:r>
              <a:rPr lang="en-US" dirty="0" smtClean="0"/>
              <a:t>z = -near </a:t>
            </a:r>
            <a:r>
              <a:rPr lang="th-TH" dirty="0" smtClean="0"/>
              <a:t>ไป </a:t>
            </a:r>
            <a:r>
              <a:rPr lang="en-US" dirty="0" smtClean="0"/>
              <a:t>z = -1</a:t>
            </a:r>
          </a:p>
          <a:p>
            <a:pPr lvl="1"/>
            <a:endParaRPr lang="th-TH" dirty="0" smtClean="0"/>
          </a:p>
          <a:p>
            <a:pPr lvl="1"/>
            <a:endParaRPr lang="th-TH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th-TH" dirty="0" smtClean="0"/>
              <a:t>ของ </a:t>
            </a:r>
            <a:r>
              <a:rPr lang="en-US" dirty="0" smtClean="0"/>
              <a:t>Orthographic Projection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ChangeAspect="1"/>
          </p:cNvGraphicFramePr>
          <p:nvPr>
            <p:ph idx="1"/>
          </p:nvPr>
        </p:nvGraphicFramePr>
        <p:xfrm>
          <a:off x="1695450" y="1895475"/>
          <a:ext cx="5751513" cy="3933825"/>
        </p:xfrm>
        <a:graphic>
          <a:graphicData uri="http://schemas.openxmlformats.org/presentationml/2006/ole">
            <p:oleObj spid="_x0000_s249858" name="สมการ" r:id="rId4" imgW="196848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คำสั่ง </a:t>
            </a:r>
            <a:r>
              <a:rPr lang="en-US" dirty="0" smtClean="0"/>
              <a:t>OpenGL </a:t>
            </a:r>
            <a:r>
              <a:rPr lang="th-TH" dirty="0" smtClean="0"/>
              <a:t>เกี่ยวกับ </a:t>
            </a:r>
            <a:br>
              <a:rPr lang="th-TH" dirty="0" smtClean="0"/>
            </a:br>
            <a:r>
              <a:rPr lang="en-US" dirty="0" smtClean="0"/>
              <a:t>Orthographic Projection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glOrtho</a:t>
            </a:r>
            <a:r>
              <a:rPr lang="en-US" dirty="0" smtClean="0"/>
              <a:t>(left, right, bottom, top, near, far)</a:t>
            </a:r>
          </a:p>
          <a:p>
            <a:pPr lvl="1"/>
            <a:r>
              <a:rPr lang="th-TH" dirty="0" smtClean="0"/>
              <a:t>คูณ </a:t>
            </a:r>
            <a:r>
              <a:rPr lang="en-US" dirty="0" smtClean="0"/>
              <a:t>matrix </a:t>
            </a:r>
            <a:r>
              <a:rPr lang="th-TH" dirty="0" smtClean="0"/>
              <a:t>ปัจจุบันด้วย </a:t>
            </a:r>
            <a:r>
              <a:rPr lang="en-US" dirty="0" smtClean="0"/>
              <a:t>matrix</a:t>
            </a:r>
            <a:r>
              <a:rPr lang="th-TH" dirty="0" smtClean="0"/>
              <a:t> ของ </a:t>
            </a:r>
            <a:r>
              <a:rPr lang="en-US" dirty="0" smtClean="0"/>
              <a:t>orthographic projection </a:t>
            </a:r>
            <a:r>
              <a:rPr lang="th-TH" dirty="0" smtClean="0"/>
              <a:t>ในหน้าก่อน</a:t>
            </a:r>
          </a:p>
          <a:p>
            <a:pPr lvl="1"/>
            <a:r>
              <a:rPr lang="th-TH" dirty="0" smtClean="0"/>
              <a:t>ก่อนใช้ควรเรียก 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glMatrixMode</a:t>
            </a:r>
            <a:r>
              <a:rPr lang="en-US" dirty="0" smtClean="0"/>
              <a:t>(GL_PROJECTION)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glLoadIdentity</a:t>
            </a:r>
            <a:r>
              <a:rPr lang="en-US" dirty="0" smtClean="0"/>
              <a:t>()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th-TH" dirty="0" smtClean="0"/>
              <a:t>ก่อนเพื่อเปลี่ยน </a:t>
            </a:r>
            <a:r>
              <a:rPr lang="en-US" dirty="0" smtClean="0"/>
              <a:t>mode </a:t>
            </a:r>
            <a:r>
              <a:rPr lang="th-TH" dirty="0" smtClean="0"/>
              <a:t>และเคลียร์ค่า </a:t>
            </a:r>
            <a:r>
              <a:rPr lang="en-US" dirty="0" smtClean="0"/>
              <a:t>projection matrix </a:t>
            </a:r>
            <a:r>
              <a:rPr lang="th-TH" dirty="0" smtClean="0"/>
              <a:t>เดิม</a:t>
            </a:r>
          </a:p>
          <a:p>
            <a:r>
              <a:rPr lang="en-US" dirty="0" smtClean="0"/>
              <a:t>glOrtho2D(left, right, bottom, top)</a:t>
            </a:r>
          </a:p>
          <a:p>
            <a:pPr lvl="1"/>
            <a:r>
              <a:rPr lang="th-TH" dirty="0" smtClean="0"/>
              <a:t>เหมือนกับ </a:t>
            </a:r>
            <a:r>
              <a:rPr lang="en-US" dirty="0" err="1" smtClean="0"/>
              <a:t>glOrtho</a:t>
            </a:r>
            <a:r>
              <a:rPr lang="en-US" dirty="0" smtClean="0"/>
              <a:t> </a:t>
            </a:r>
            <a:r>
              <a:rPr lang="th-TH" dirty="0" smtClean="0"/>
              <a:t>แต่ให้ค่า </a:t>
            </a:r>
            <a:r>
              <a:rPr lang="en-US" dirty="0" smtClean="0"/>
              <a:t>near </a:t>
            </a:r>
            <a:r>
              <a:rPr lang="th-TH" dirty="0" smtClean="0"/>
              <a:t>เป็น </a:t>
            </a:r>
            <a:r>
              <a:rPr lang="en-US" dirty="0" smtClean="0"/>
              <a:t>0 </a:t>
            </a:r>
            <a:r>
              <a:rPr lang="th-TH" dirty="0" smtClean="0"/>
              <a:t>และ ค่า </a:t>
            </a:r>
            <a:r>
              <a:rPr lang="en-US" dirty="0" smtClean="0"/>
              <a:t>far </a:t>
            </a:r>
            <a:r>
              <a:rPr lang="th-TH" dirty="0" smtClean="0"/>
              <a:t>เป็น </a:t>
            </a:r>
            <a:r>
              <a:rPr lang="en-US" dirty="0"/>
              <a:t>1</a:t>
            </a:r>
            <a:endParaRPr lang="en-US" dirty="0" smtClean="0"/>
          </a:p>
          <a:p>
            <a:endParaRPr lang="th-TH" dirty="0" smtClean="0"/>
          </a:p>
          <a:p>
            <a:pPr lvl="1"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ปริมาตรของบริเวณที่เห็นเป็น </a:t>
            </a:r>
            <a:r>
              <a:rPr lang="en-US" dirty="0" smtClean="0"/>
              <a:t>frustum </a:t>
            </a:r>
            <a:r>
              <a:rPr lang="th-TH" dirty="0" smtClean="0"/>
              <a:t>(ปีระมิดยอดตัด)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foreshortening </a:t>
            </a:r>
            <a:r>
              <a:rPr lang="th-TH" dirty="0" smtClean="0"/>
              <a:t>กล่าวคือ อะไรที่อยู่ใกล้จะเห็นใหญ่กว่า</a:t>
            </a:r>
          </a:p>
          <a:p>
            <a:r>
              <a:rPr lang="th-TH" dirty="0" smtClean="0"/>
              <a:t>หลังจากฉายแล้ว เส้นขนานอาจจะไม่ขนานกันเหมือนเดิม</a:t>
            </a:r>
          </a:p>
          <a:p>
            <a:r>
              <a:rPr lang="th-TH" dirty="0" smtClean="0"/>
              <a:t>ให้ความเป็นสามมิติ เพราะเหมือนกับที่ตาคนทำงาน ทำให้เหมือนเข้าไปอยู่ในฉากจริงๆ</a:t>
            </a:r>
          </a:p>
          <a:p>
            <a:r>
              <a:rPr lang="th-TH" dirty="0" smtClean="0"/>
              <a:t>ใช้กับโปรแกรมทางความบันเทิง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6" name="Picture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0510" y="1600200"/>
            <a:ext cx="546297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(cont.)</a:t>
            </a:r>
            <a:endParaRPr lang="th-TH" dirty="0"/>
          </a:p>
        </p:txBody>
      </p:sp>
      <p:pic>
        <p:nvPicPr>
          <p:cNvPr id="11" name="Picture 4" descr="06F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2415253" cy="4829175"/>
          </a:xfrm>
          <a:prstGeom prst="rect">
            <a:avLst/>
          </a:prstGeom>
          <a:noFill/>
        </p:spPr>
      </p:pic>
      <p:pic>
        <p:nvPicPr>
          <p:cNvPr id="12" name="Picture 5" descr="06F0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3850" y="1371600"/>
            <a:ext cx="2415253" cy="48291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00200" y="6172200"/>
            <a:ext cx="206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rthographic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6172200"/>
            <a:ext cx="1869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perspective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นิยามด้วยเลข 6 ตัวเหมือนกับ </a:t>
            </a:r>
            <a:r>
              <a:rPr lang="en-US" dirty="0" smtClean="0"/>
              <a:t>orthographic projection </a:t>
            </a:r>
            <a:endParaRPr lang="th-TH" dirty="0"/>
          </a:p>
        </p:txBody>
      </p:sp>
      <p:pic>
        <p:nvPicPr>
          <p:cNvPr id="4" name="Picture 2" descr="[IMAGE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7950995" cy="359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ปริมาตรที่มองเห็นคือปีระมิดยอดตัดที่มียอดเป็นสี่เหลี่ยม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en-US" dirty="0" smtClean="0"/>
              <a:t>{(</a:t>
            </a:r>
            <a:r>
              <a:rPr lang="en-US" dirty="0" err="1" smtClean="0"/>
              <a:t>x,y,z</a:t>
            </a:r>
            <a:r>
              <a:rPr lang="en-US" dirty="0" smtClean="0"/>
              <a:t>) : left ≤ x ≤ right, bottom ≤ y ≤ top, </a:t>
            </a:r>
            <a:endParaRPr lang="th-TH" dirty="0" smtClean="0"/>
          </a:p>
          <a:p>
            <a:pPr>
              <a:buNone/>
            </a:pPr>
            <a:r>
              <a:rPr lang="th-TH" dirty="0"/>
              <a:t>	</a:t>
            </a:r>
            <a:r>
              <a:rPr lang="th-TH" dirty="0" smtClean="0"/>
              <a:t>		</a:t>
            </a:r>
            <a:r>
              <a:rPr lang="en-US" dirty="0" smtClean="0"/>
              <a:t>z = -near}</a:t>
            </a:r>
            <a:endParaRPr lang="th-TH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th-TH" dirty="0" smtClean="0"/>
              <a:t>ซึ่งยอดของมันถูกฉายต่อไปจนถึง </a:t>
            </a:r>
            <a:r>
              <a:rPr lang="en-US" dirty="0" smtClean="0"/>
              <a:t>z = -far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ให้จุด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th-TH" dirty="0" smtClean="0"/>
              <a:t>มาใน </a:t>
            </a:r>
            <a:r>
              <a:rPr lang="en-US" dirty="0" smtClean="0"/>
              <a:t>eye space </a:t>
            </a:r>
            <a:r>
              <a:rPr lang="th-TH" dirty="0" smtClean="0"/>
              <a:t>แล้วมันจะถูกแปลงเป็นอะไรใน </a:t>
            </a:r>
            <a:r>
              <a:rPr lang="en-US" dirty="0" smtClean="0"/>
              <a:t>clip space?</a:t>
            </a:r>
          </a:p>
        </p:txBody>
      </p:sp>
      <p:sp>
        <p:nvSpPr>
          <p:cNvPr id="4" name="วงรี 3"/>
          <p:cNvSpPr/>
          <p:nvPr/>
        </p:nvSpPr>
        <p:spPr>
          <a:xfrm flipH="1">
            <a:off x="3886199" y="624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ตัวเชื่อมต่อตรง 5"/>
          <p:cNvCxnSpPr>
            <a:stCxn id="4" idx="7"/>
          </p:cNvCxnSpPr>
          <p:nvPr/>
        </p:nvCxnSpPr>
        <p:spPr>
          <a:xfrm rot="16200000" flipV="1">
            <a:off x="1828800" y="4191001"/>
            <a:ext cx="3287759" cy="8493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>
            <a:stCxn id="4" idx="1"/>
          </p:cNvCxnSpPr>
          <p:nvPr/>
        </p:nvCxnSpPr>
        <p:spPr>
          <a:xfrm rot="5400000" flipH="1" flipV="1">
            <a:off x="3265441" y="3657600"/>
            <a:ext cx="3287759" cy="191616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10800000">
            <a:off x="1066800" y="33528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rot="10800000">
            <a:off x="990600" y="4800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วัตถุ 18"/>
          <p:cNvGraphicFramePr>
            <a:graphicFrameLocks noChangeAspect="1"/>
          </p:cNvGraphicFramePr>
          <p:nvPr/>
        </p:nvGraphicFramePr>
        <p:xfrm>
          <a:off x="7391400" y="4572000"/>
          <a:ext cx="1260764" cy="533400"/>
        </p:xfrm>
        <a:graphic>
          <a:graphicData uri="http://schemas.openxmlformats.org/presentationml/2006/ole">
            <p:oleObj spid="_x0000_s250882" name="สมการ" r:id="rId4" imgW="571320" imgH="2412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7467600" y="3124200"/>
          <a:ext cx="1318071" cy="533400"/>
        </p:xfrm>
        <a:graphic>
          <a:graphicData uri="http://schemas.openxmlformats.org/presentationml/2006/ole">
            <p:oleObj spid="_x0000_s250883" name="สมการ" r:id="rId5" imgW="596880" imgH="241200" progId="Equation.3">
              <p:embed/>
            </p:oleObj>
          </a:graphicData>
        </a:graphic>
      </p:graphicFrame>
      <p:sp>
        <p:nvSpPr>
          <p:cNvPr id="25" name="วงรี 24"/>
          <p:cNvSpPr/>
          <p:nvPr/>
        </p:nvSpPr>
        <p:spPr>
          <a:xfrm>
            <a:off x="45720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6" name="ตัวเชื่อมต่อตรง 25"/>
          <p:cNvCxnSpPr>
            <a:stCxn id="4" idx="1"/>
          </p:cNvCxnSpPr>
          <p:nvPr/>
        </p:nvCxnSpPr>
        <p:spPr>
          <a:xfrm rot="5400000" flipH="1" flipV="1">
            <a:off x="2732042" y="3962399"/>
            <a:ext cx="3516359" cy="107796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410200" y="2438400"/>
          <a:ext cx="1038225" cy="533400"/>
        </p:xfrm>
        <a:graphic>
          <a:graphicData uri="http://schemas.openxmlformats.org/presentationml/2006/ole">
            <p:oleObj spid="_x0000_s250884" name="สมการ" r:id="rId6" imgW="469800" imgH="24120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362200" y="5257800"/>
          <a:ext cx="1008062" cy="533400"/>
        </p:xfrm>
        <a:graphic>
          <a:graphicData uri="http://schemas.openxmlformats.org/presentationml/2006/ole">
            <p:oleObj spid="_x0000_s250885" name="สมการ" r:id="rId7" imgW="457200" imgH="241200" progId="Equation.3">
              <p:embed/>
            </p:oleObj>
          </a:graphicData>
        </a:graphic>
      </p:graphicFrame>
      <p:cxnSp>
        <p:nvCxnSpPr>
          <p:cNvPr id="35" name="ตัวเชื่อมต่อตรง 34"/>
          <p:cNvCxnSpPr/>
          <p:nvPr/>
        </p:nvCxnSpPr>
        <p:spPr>
          <a:xfrm rot="16200000" flipV="1">
            <a:off x="4800603" y="4800603"/>
            <a:ext cx="533399" cy="533396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flipV="1">
            <a:off x="2819402" y="4800601"/>
            <a:ext cx="685799" cy="533399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 rot="10800000">
            <a:off x="1066800" y="4038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7467600" y="3733800"/>
          <a:ext cx="1062038" cy="534988"/>
        </p:xfrm>
        <a:graphic>
          <a:graphicData uri="http://schemas.openxmlformats.org/presentationml/2006/ole">
            <p:oleObj spid="_x0000_s250886" name="สมการ" r:id="rId8" imgW="482400" imgH="241200" progId="Equation.3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505200" y="632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(0,0,0)</a:t>
            </a:r>
            <a:endParaRPr lang="th-TH" sz="1800" dirty="0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181600" y="5334000"/>
          <a:ext cx="1065213" cy="533400"/>
        </p:xfrm>
        <a:graphic>
          <a:graphicData uri="http://schemas.openxmlformats.org/presentationml/2006/ole">
            <p:oleObj spid="_x0000_s250887" name="สมการ" r:id="rId9" imgW="482400" imgH="24120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2479675" y="2514600"/>
          <a:ext cx="1262063" cy="533400"/>
        </p:xfrm>
        <a:graphic>
          <a:graphicData uri="http://schemas.openxmlformats.org/presentationml/2006/ole">
            <p:oleObj spid="_x0000_s250888" name="สมการ" r:id="rId10" imgW="571320" imgH="241200" progId="Equation.3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3886200" y="3581400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การย่อขยายขนาด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สัญลักษณ์ </a:t>
            </a:r>
          </a:p>
          <a:p>
            <a:r>
              <a:rPr lang="th-TH" dirty="0" smtClean="0"/>
              <a:t>ส่งพิกัด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th-TH" dirty="0" smtClean="0"/>
              <a:t>ไปยังพิกัด </a:t>
            </a:r>
            <a:r>
              <a:rPr lang="en-US" dirty="0" smtClean="0"/>
              <a:t>(ax, by, </a:t>
            </a:r>
            <a:r>
              <a:rPr lang="en-US" dirty="0" err="1" smtClean="0"/>
              <a:t>cz</a:t>
            </a:r>
            <a:r>
              <a:rPr lang="en-US" dirty="0" smtClean="0"/>
              <a:t>)</a:t>
            </a:r>
          </a:p>
          <a:p>
            <a:r>
              <a:rPr lang="th-TH" dirty="0" smtClean="0"/>
              <a:t>นี่เป็นการย่อขยายรอบพิกัด </a:t>
            </a:r>
            <a:r>
              <a:rPr lang="en-US" dirty="0" smtClean="0"/>
              <a:t>(0,0,0) </a:t>
            </a:r>
            <a:r>
              <a:rPr lang="th-TH" dirty="0" smtClean="0"/>
              <a:t>เนื่องจากพิกัด </a:t>
            </a:r>
            <a:r>
              <a:rPr lang="en-US" dirty="0" smtClean="0"/>
              <a:t>(0,0,0) </a:t>
            </a:r>
            <a:r>
              <a:rPr lang="th-TH" dirty="0" smtClean="0"/>
              <a:t>ไม่เปลี่ยนแปลง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matrix </a:t>
            </a:r>
            <a:r>
              <a:rPr lang="th-TH" dirty="0" smtClean="0"/>
              <a:t>เป็น</a:t>
            </a:r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2209800" y="1524000"/>
          <a:ext cx="927100" cy="677496"/>
        </p:xfrm>
        <a:graphic>
          <a:graphicData uri="http://schemas.openxmlformats.org/presentationml/2006/ole">
            <p:oleObj spid="_x0000_s4098" name="Equation" r:id="rId4" imgW="33012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00400" y="3886200"/>
          <a:ext cx="2743200" cy="2743200"/>
        </p:xfrm>
        <a:graphic>
          <a:graphicData uri="http://schemas.openxmlformats.org/presentationml/2006/ole">
            <p:oleObj spid="_x0000_s4099" name="Equation" r:id="rId5" imgW="9144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หา </a:t>
            </a:r>
            <a:r>
              <a:rPr lang="en-US" dirty="0" smtClean="0"/>
              <a:t>x </a:t>
            </a:r>
            <a:r>
              <a:rPr lang="th-TH" dirty="0" smtClean="0"/>
              <a:t>ใน </a:t>
            </a:r>
            <a:r>
              <a:rPr lang="en-US" dirty="0" smtClean="0"/>
              <a:t>clip space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 flipH="1">
            <a:off x="3886199" y="624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>
            <a:stCxn id="4" idx="7"/>
          </p:cNvCxnSpPr>
          <p:nvPr/>
        </p:nvCxnSpPr>
        <p:spPr>
          <a:xfrm rot="16200000" flipV="1">
            <a:off x="1828800" y="4191001"/>
            <a:ext cx="3287759" cy="8493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>
            <a:stCxn id="4" idx="1"/>
          </p:cNvCxnSpPr>
          <p:nvPr/>
        </p:nvCxnSpPr>
        <p:spPr>
          <a:xfrm rot="5400000" flipH="1" flipV="1">
            <a:off x="3265441" y="3657600"/>
            <a:ext cx="3287759" cy="191616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rot="10800000">
            <a:off x="1066800" y="33528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 rot="10800000">
            <a:off x="990600" y="4800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วัตถุ 8"/>
          <p:cNvGraphicFramePr>
            <a:graphicFrameLocks noChangeAspect="1"/>
          </p:cNvGraphicFramePr>
          <p:nvPr/>
        </p:nvGraphicFramePr>
        <p:xfrm>
          <a:off x="7391400" y="4572000"/>
          <a:ext cx="1260764" cy="533400"/>
        </p:xfrm>
        <a:graphic>
          <a:graphicData uri="http://schemas.openxmlformats.org/presentationml/2006/ole">
            <p:oleObj spid="_x0000_s251906" name="สมการ" r:id="rId4" imgW="571320" imgH="24120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7467600" y="3124200"/>
          <a:ext cx="1318071" cy="533400"/>
        </p:xfrm>
        <a:graphic>
          <a:graphicData uri="http://schemas.openxmlformats.org/presentationml/2006/ole">
            <p:oleObj spid="_x0000_s251907" name="สมการ" r:id="rId5" imgW="596880" imgH="241200" progId="Equation.3">
              <p:embed/>
            </p:oleObj>
          </a:graphicData>
        </a:graphic>
      </p:graphicFrame>
      <p:sp>
        <p:nvSpPr>
          <p:cNvPr id="11" name="วงรี 10"/>
          <p:cNvSpPr/>
          <p:nvPr/>
        </p:nvSpPr>
        <p:spPr>
          <a:xfrm>
            <a:off x="45720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/>
          <p:cNvCxnSpPr>
            <a:stCxn id="4" idx="1"/>
          </p:cNvCxnSpPr>
          <p:nvPr/>
        </p:nvCxnSpPr>
        <p:spPr>
          <a:xfrm rot="5400000" flipH="1" flipV="1">
            <a:off x="2732042" y="3962399"/>
            <a:ext cx="3516359" cy="107796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638800" y="2438400"/>
          <a:ext cx="1038225" cy="533400"/>
        </p:xfrm>
        <a:graphic>
          <a:graphicData uri="http://schemas.openxmlformats.org/presentationml/2006/ole">
            <p:oleObj spid="_x0000_s251908" name="สมการ" r:id="rId6" imgW="469800" imgH="241200" progId="Equation.3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362200" y="5257800"/>
          <a:ext cx="1008062" cy="533400"/>
        </p:xfrm>
        <a:graphic>
          <a:graphicData uri="http://schemas.openxmlformats.org/presentationml/2006/ole">
            <p:oleObj spid="_x0000_s251909" name="สมการ" r:id="rId7" imgW="457200" imgH="241200" progId="Equation.3">
              <p:embed/>
            </p:oleObj>
          </a:graphicData>
        </a:graphic>
      </p:graphicFrame>
      <p:cxnSp>
        <p:nvCxnSpPr>
          <p:cNvPr id="15" name="ตัวเชื่อมต่อตรง 14"/>
          <p:cNvCxnSpPr/>
          <p:nvPr/>
        </p:nvCxnSpPr>
        <p:spPr>
          <a:xfrm rot="16200000" flipV="1">
            <a:off x="4800603" y="4800603"/>
            <a:ext cx="533399" cy="533396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V="1">
            <a:off x="2819402" y="4800601"/>
            <a:ext cx="685799" cy="533399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10800000">
            <a:off x="1066800" y="4038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467600" y="3733800"/>
          <a:ext cx="1062038" cy="534988"/>
        </p:xfrm>
        <a:graphic>
          <a:graphicData uri="http://schemas.openxmlformats.org/presentationml/2006/ole">
            <p:oleObj spid="_x0000_s251910" name="สมการ" r:id="rId8" imgW="48240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05200" y="632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(0,0,0)</a:t>
            </a:r>
            <a:endParaRPr lang="th-TH" sz="1800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5181600" y="5334000"/>
          <a:ext cx="1065213" cy="533400"/>
        </p:xfrm>
        <a:graphic>
          <a:graphicData uri="http://schemas.openxmlformats.org/presentationml/2006/ole">
            <p:oleObj spid="_x0000_s251911" name="สมการ" r:id="rId9" imgW="482400" imgH="241200" progId="Equation.3">
              <p:embed/>
            </p:oleObj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2479675" y="2514600"/>
          <a:ext cx="1262063" cy="533400"/>
        </p:xfrm>
        <a:graphic>
          <a:graphicData uri="http://schemas.openxmlformats.org/presentationml/2006/ole">
            <p:oleObj spid="_x0000_s251912" name="สมการ" r:id="rId10" imgW="57132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86200" y="3581400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</a:t>
            </a:r>
            <a:endParaRPr lang="th-TH" sz="1800" dirty="0"/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098925" y="2286000"/>
          <a:ext cx="1374775" cy="533400"/>
        </p:xfrm>
        <a:graphic>
          <a:graphicData uri="http://schemas.openxmlformats.org/presentationml/2006/ole">
            <p:oleObj spid="_x0000_s251913" name="สมการ" r:id="rId11" imgW="6220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เริ่มจากการหา </a:t>
            </a:r>
            <a:r>
              <a:rPr lang="en-US" dirty="0" smtClean="0"/>
              <a:t>x </a:t>
            </a:r>
            <a:r>
              <a:rPr lang="th-TH" dirty="0" smtClean="0"/>
              <a:t>ใน </a:t>
            </a:r>
            <a:r>
              <a:rPr lang="en-US" dirty="0" smtClean="0"/>
              <a:t>eye space </a:t>
            </a:r>
            <a:r>
              <a:rPr lang="th-TH" dirty="0" smtClean="0"/>
              <a:t>ของจุดปลายสองจุด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 flipH="1">
            <a:off x="3886199" y="624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>
            <a:stCxn id="4" idx="7"/>
          </p:cNvCxnSpPr>
          <p:nvPr/>
        </p:nvCxnSpPr>
        <p:spPr>
          <a:xfrm rot="16200000" flipV="1">
            <a:off x="1828800" y="4191001"/>
            <a:ext cx="3287759" cy="8493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>
            <a:stCxn id="4" idx="1"/>
          </p:cNvCxnSpPr>
          <p:nvPr/>
        </p:nvCxnSpPr>
        <p:spPr>
          <a:xfrm rot="5400000" flipH="1" flipV="1">
            <a:off x="3265441" y="3657600"/>
            <a:ext cx="3287759" cy="191616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rot="10800000">
            <a:off x="1066800" y="33528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 rot="10800000">
            <a:off x="990600" y="4800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วัตถุ 8"/>
          <p:cNvGraphicFramePr>
            <a:graphicFrameLocks noChangeAspect="1"/>
          </p:cNvGraphicFramePr>
          <p:nvPr/>
        </p:nvGraphicFramePr>
        <p:xfrm>
          <a:off x="7391400" y="4572000"/>
          <a:ext cx="1260764" cy="533400"/>
        </p:xfrm>
        <a:graphic>
          <a:graphicData uri="http://schemas.openxmlformats.org/presentationml/2006/ole">
            <p:oleObj spid="_x0000_s252930" name="สมการ" r:id="rId4" imgW="571320" imgH="24120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7467600" y="2971800"/>
          <a:ext cx="1318071" cy="533400"/>
        </p:xfrm>
        <a:graphic>
          <a:graphicData uri="http://schemas.openxmlformats.org/presentationml/2006/ole">
            <p:oleObj spid="_x0000_s252931" name="สมการ" r:id="rId5" imgW="596880" imgH="241200" progId="Equation.3">
              <p:embed/>
            </p:oleObj>
          </a:graphicData>
        </a:graphic>
      </p:graphicFrame>
      <p:sp>
        <p:nvSpPr>
          <p:cNvPr id="11" name="วงรี 10"/>
          <p:cNvSpPr/>
          <p:nvPr/>
        </p:nvSpPr>
        <p:spPr>
          <a:xfrm>
            <a:off x="45720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/>
          <p:cNvCxnSpPr>
            <a:stCxn id="4" idx="1"/>
          </p:cNvCxnSpPr>
          <p:nvPr/>
        </p:nvCxnSpPr>
        <p:spPr>
          <a:xfrm rot="5400000" flipH="1" flipV="1">
            <a:off x="2732042" y="3962399"/>
            <a:ext cx="3516359" cy="107796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638800" y="2438400"/>
          <a:ext cx="1038225" cy="533400"/>
        </p:xfrm>
        <a:graphic>
          <a:graphicData uri="http://schemas.openxmlformats.org/presentationml/2006/ole">
            <p:oleObj spid="_x0000_s252932" name="สมการ" r:id="rId6" imgW="469800" imgH="241200" progId="Equation.3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362200" y="5257800"/>
          <a:ext cx="1008062" cy="533400"/>
        </p:xfrm>
        <a:graphic>
          <a:graphicData uri="http://schemas.openxmlformats.org/presentationml/2006/ole">
            <p:oleObj spid="_x0000_s252933" name="สมการ" r:id="rId7" imgW="457200" imgH="241200" progId="Equation.3">
              <p:embed/>
            </p:oleObj>
          </a:graphicData>
        </a:graphic>
      </p:graphicFrame>
      <p:cxnSp>
        <p:nvCxnSpPr>
          <p:cNvPr id="15" name="ตัวเชื่อมต่อตรง 14"/>
          <p:cNvCxnSpPr/>
          <p:nvPr/>
        </p:nvCxnSpPr>
        <p:spPr>
          <a:xfrm rot="16200000" flipV="1">
            <a:off x="4800603" y="4800603"/>
            <a:ext cx="533399" cy="533396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V="1">
            <a:off x="2819402" y="4800601"/>
            <a:ext cx="685799" cy="533399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10800000">
            <a:off x="1066800" y="4038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467600" y="3733800"/>
          <a:ext cx="1062038" cy="534988"/>
        </p:xfrm>
        <a:graphic>
          <a:graphicData uri="http://schemas.openxmlformats.org/presentationml/2006/ole">
            <p:oleObj spid="_x0000_s252934" name="สมการ" r:id="rId8" imgW="48240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05200" y="632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(0,0,0)</a:t>
            </a:r>
            <a:endParaRPr lang="th-TH" sz="1800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5181600" y="5334000"/>
          <a:ext cx="1065213" cy="533400"/>
        </p:xfrm>
        <a:graphic>
          <a:graphicData uri="http://schemas.openxmlformats.org/presentationml/2006/ole">
            <p:oleObj spid="_x0000_s252935" name="สมการ" r:id="rId9" imgW="482400" imgH="241200" progId="Equation.3">
              <p:embed/>
            </p:oleObj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2479675" y="2514600"/>
          <a:ext cx="1262063" cy="533400"/>
        </p:xfrm>
        <a:graphic>
          <a:graphicData uri="http://schemas.openxmlformats.org/presentationml/2006/ole">
            <p:oleObj spid="_x0000_s252936" name="สมการ" r:id="rId10" imgW="57132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86200" y="3581400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</a:t>
            </a:r>
            <a:endParaRPr lang="th-TH" sz="1800" dirty="0"/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098925" y="2286000"/>
          <a:ext cx="1374775" cy="533400"/>
        </p:xfrm>
        <a:graphic>
          <a:graphicData uri="http://schemas.openxmlformats.org/presentationml/2006/ole">
            <p:oleObj spid="_x0000_s252937" name="สมการ" r:id="rId11" imgW="622080" imgH="241200" progId="Equation.3">
              <p:embed/>
            </p:oleObj>
          </a:graphicData>
        </a:graphic>
      </p:graphicFrame>
      <p:cxnSp>
        <p:nvCxnSpPr>
          <p:cNvPr id="24" name="ตัวเชื่อมต่อตรง 23"/>
          <p:cNvCxnSpPr/>
          <p:nvPr/>
        </p:nvCxnSpPr>
        <p:spPr>
          <a:xfrm rot="10800000" flipV="1">
            <a:off x="5334000" y="3657600"/>
            <a:ext cx="533400" cy="304802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5943600" y="3429000"/>
          <a:ext cx="1793875" cy="533400"/>
        </p:xfrm>
        <a:graphic>
          <a:graphicData uri="http://schemas.openxmlformats.org/presentationml/2006/ole">
            <p:oleObj spid="_x0000_s252938" name="สมการ" r:id="rId12" imgW="812520" imgH="24120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1143000" y="3429000"/>
          <a:ext cx="1654175" cy="533400"/>
        </p:xfrm>
        <a:graphic>
          <a:graphicData uri="http://schemas.openxmlformats.org/presentationml/2006/ole">
            <p:oleObj spid="_x0000_s252939" name="สมการ" r:id="rId13" imgW="749160" imgH="241200" progId="Equation.3">
              <p:embed/>
            </p:oleObj>
          </a:graphicData>
        </a:graphic>
      </p:graphicFrame>
      <p:cxnSp>
        <p:nvCxnSpPr>
          <p:cNvPr id="30" name="ตัวเชื่อมต่อตรง 29"/>
          <p:cNvCxnSpPr/>
          <p:nvPr/>
        </p:nvCxnSpPr>
        <p:spPr>
          <a:xfrm>
            <a:off x="2819400" y="3657600"/>
            <a:ext cx="457200" cy="304800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อาศัยความรู้เรื่องสามเหลี่ยมคล้าย ได้ว่า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th-TH" dirty="0" smtClean="0"/>
              <a:t>ดังนั้น</a:t>
            </a:r>
            <a:endParaRPr lang="en-US" dirty="0" smtClean="0"/>
          </a:p>
        </p:txBody>
      </p:sp>
      <p:sp>
        <p:nvSpPr>
          <p:cNvPr id="4" name="วงรี 3"/>
          <p:cNvSpPr/>
          <p:nvPr/>
        </p:nvSpPr>
        <p:spPr>
          <a:xfrm flipH="1">
            <a:off x="3886200" y="6172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>
            <a:stCxn id="4" idx="0"/>
          </p:cNvCxnSpPr>
          <p:nvPr/>
        </p:nvCxnSpPr>
        <p:spPr>
          <a:xfrm rot="5400000" flipH="1" flipV="1">
            <a:off x="3333751" y="3867149"/>
            <a:ext cx="2895600" cy="171450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rot="10800000">
            <a:off x="990599" y="4724399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 rot="10800000">
            <a:off x="1066799" y="3962399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10800000" flipV="1">
            <a:off x="5333999" y="3581399"/>
            <a:ext cx="533400" cy="304802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43599" y="3352799"/>
          <a:ext cx="1793875" cy="533400"/>
        </p:xfrm>
        <a:graphic>
          <a:graphicData uri="http://schemas.openxmlformats.org/presentationml/2006/ole">
            <p:oleObj spid="_x0000_s253954" name="สมการ" r:id="rId4" imgW="812520" imgH="241200" progId="Equation.3">
              <p:embed/>
            </p:oleObj>
          </a:graphicData>
        </a:graphic>
      </p:graphicFrame>
      <p:cxnSp>
        <p:nvCxnSpPr>
          <p:cNvPr id="12" name="ตัวเชื่อมต่อตรง 11"/>
          <p:cNvCxnSpPr>
            <a:stCxn id="4" idx="0"/>
          </p:cNvCxnSpPr>
          <p:nvPr/>
        </p:nvCxnSpPr>
        <p:spPr>
          <a:xfrm rot="16200000" flipV="1">
            <a:off x="2457450" y="4705350"/>
            <a:ext cx="2895600" cy="381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16200000" flipV="1">
            <a:off x="4800602" y="4724402"/>
            <a:ext cx="533399" cy="533396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181599" y="5257799"/>
          <a:ext cx="1065213" cy="533400"/>
        </p:xfrm>
        <a:graphic>
          <a:graphicData uri="http://schemas.openxmlformats.org/presentationml/2006/ole">
            <p:oleObj spid="_x0000_s253955" name="สมการ" r:id="rId5" imgW="482400" imgH="2412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391399" y="4495799"/>
          <a:ext cx="1260475" cy="533400"/>
        </p:xfrm>
        <a:graphic>
          <a:graphicData uri="http://schemas.openxmlformats.org/presentationml/2006/ole">
            <p:oleObj spid="_x0000_s253956" name="สมการ" r:id="rId6" imgW="571320" imgH="24120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7467599" y="3657599"/>
          <a:ext cx="1062038" cy="534988"/>
        </p:xfrm>
        <a:graphic>
          <a:graphicData uri="http://schemas.openxmlformats.org/presentationml/2006/ole">
            <p:oleObj spid="_x0000_s253957" name="สมการ" r:id="rId7" imgW="482400" imgH="2412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0" y="5943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(0,0,0)</a:t>
            </a:r>
            <a:endParaRPr lang="th-TH" sz="1800" dirty="0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368925" y="1327150"/>
          <a:ext cx="1878013" cy="927100"/>
        </p:xfrm>
        <a:graphic>
          <a:graphicData uri="http://schemas.openxmlformats.org/presentationml/2006/ole">
            <p:oleObj spid="_x0000_s253958" name="สมการ" r:id="rId8" imgW="850680" imgH="41904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676400" y="1981200"/>
          <a:ext cx="1962150" cy="871537"/>
        </p:xfrm>
        <a:graphic>
          <a:graphicData uri="http://schemas.openxmlformats.org/presentationml/2006/ole">
            <p:oleObj spid="_x0000_s253959" name="สมการ" r:id="rId9" imgW="888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ทำนองเดียวกัน                              ดังนั้น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 flipH="1">
            <a:off x="3886199" y="624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>
            <a:stCxn id="4" idx="7"/>
          </p:cNvCxnSpPr>
          <p:nvPr/>
        </p:nvCxnSpPr>
        <p:spPr>
          <a:xfrm rot="16200000" flipV="1">
            <a:off x="2068514" y="4430715"/>
            <a:ext cx="2906759" cy="75093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 rot="10800000">
            <a:off x="990600" y="4800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วัตถุ 8"/>
          <p:cNvGraphicFramePr>
            <a:graphicFrameLocks noChangeAspect="1"/>
          </p:cNvGraphicFramePr>
          <p:nvPr/>
        </p:nvGraphicFramePr>
        <p:xfrm>
          <a:off x="7391400" y="4572000"/>
          <a:ext cx="1260764" cy="533400"/>
        </p:xfrm>
        <a:graphic>
          <a:graphicData uri="http://schemas.openxmlformats.org/presentationml/2006/ole">
            <p:oleObj spid="_x0000_s254978" name="สมการ" r:id="rId4" imgW="571320" imgH="241200" progId="Equation.3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362200" y="5257800"/>
          <a:ext cx="1008062" cy="533400"/>
        </p:xfrm>
        <a:graphic>
          <a:graphicData uri="http://schemas.openxmlformats.org/presentationml/2006/ole">
            <p:oleObj spid="_x0000_s254979" name="สมการ" r:id="rId5" imgW="457200" imgH="241200" progId="Equation.3">
              <p:embed/>
            </p:oleObj>
          </a:graphicData>
        </a:graphic>
      </p:graphicFrame>
      <p:cxnSp>
        <p:nvCxnSpPr>
          <p:cNvPr id="16" name="ตัวเชื่อมต่อตรง 15"/>
          <p:cNvCxnSpPr/>
          <p:nvPr/>
        </p:nvCxnSpPr>
        <p:spPr>
          <a:xfrm flipV="1">
            <a:off x="2819402" y="4800601"/>
            <a:ext cx="685799" cy="533399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10800000">
            <a:off x="1066800" y="4038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467600" y="3733800"/>
          <a:ext cx="1062038" cy="534988"/>
        </p:xfrm>
        <a:graphic>
          <a:graphicData uri="http://schemas.openxmlformats.org/presentationml/2006/ole">
            <p:oleObj spid="_x0000_s254980" name="สมการ" r:id="rId6" imgW="48240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05200" y="632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(0,0,0)</a:t>
            </a:r>
            <a:endParaRPr lang="th-TH" sz="1800" dirty="0"/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1143000" y="3429000"/>
          <a:ext cx="1654175" cy="533400"/>
        </p:xfrm>
        <a:graphic>
          <a:graphicData uri="http://schemas.openxmlformats.org/presentationml/2006/ole">
            <p:oleObj spid="_x0000_s254981" name="สมการ" r:id="rId7" imgW="749160" imgH="241200" progId="Equation.3">
              <p:embed/>
            </p:oleObj>
          </a:graphicData>
        </a:graphic>
      </p:graphicFrame>
      <p:cxnSp>
        <p:nvCxnSpPr>
          <p:cNvPr id="30" name="ตัวเชื่อมต่อตรง 29"/>
          <p:cNvCxnSpPr/>
          <p:nvPr/>
        </p:nvCxnSpPr>
        <p:spPr>
          <a:xfrm>
            <a:off x="2819400" y="3657600"/>
            <a:ext cx="457200" cy="304800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>
            <a:stCxn id="4" idx="0"/>
          </p:cNvCxnSpPr>
          <p:nvPr/>
        </p:nvCxnSpPr>
        <p:spPr>
          <a:xfrm rot="5400000" flipH="1" flipV="1">
            <a:off x="2495549" y="4781550"/>
            <a:ext cx="2895600" cy="3810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2798763" y="1447800"/>
          <a:ext cx="1765300" cy="927100"/>
        </p:xfrm>
        <a:graphic>
          <a:graphicData uri="http://schemas.openxmlformats.org/presentationml/2006/ole">
            <p:oleObj spid="_x0000_s254982" name="สมการ" r:id="rId8" imgW="799920" imgH="41904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5813425" y="1447800"/>
          <a:ext cx="1765300" cy="871538"/>
        </p:xfrm>
        <a:graphic>
          <a:graphicData uri="http://schemas.openxmlformats.org/presentationml/2006/ole">
            <p:oleObj spid="_x0000_s254983" name="สมการ" r:id="rId9" imgW="799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เรารู้ว่า                          สำหรับค่าคงที่ </a:t>
            </a:r>
            <a:r>
              <a:rPr lang="en-US" dirty="0" smtClean="0"/>
              <a:t>a </a:t>
            </a:r>
            <a:r>
              <a:rPr lang="th-TH" dirty="0" smtClean="0"/>
              <a:t>และ </a:t>
            </a:r>
            <a:r>
              <a:rPr lang="en-US" dirty="0" smtClean="0"/>
              <a:t>b </a:t>
            </a:r>
            <a:r>
              <a:rPr lang="th-TH" dirty="0" smtClean="0"/>
              <a:t>บางตัว 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 flipH="1">
            <a:off x="3886199" y="624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>
            <a:stCxn id="4" idx="7"/>
          </p:cNvCxnSpPr>
          <p:nvPr/>
        </p:nvCxnSpPr>
        <p:spPr>
          <a:xfrm rot="16200000" flipV="1">
            <a:off x="2133600" y="4495801"/>
            <a:ext cx="2830559" cy="6969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>
            <a:stCxn id="4" idx="1"/>
          </p:cNvCxnSpPr>
          <p:nvPr/>
        </p:nvCxnSpPr>
        <p:spPr>
          <a:xfrm rot="5400000" flipH="1" flipV="1">
            <a:off x="3341642" y="4038599"/>
            <a:ext cx="2830559" cy="161136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45720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/>
          <p:cNvCxnSpPr>
            <a:stCxn id="4" idx="1"/>
          </p:cNvCxnSpPr>
          <p:nvPr/>
        </p:nvCxnSpPr>
        <p:spPr>
          <a:xfrm rot="5400000" flipH="1" flipV="1">
            <a:off x="2960642" y="4419599"/>
            <a:ext cx="2830559" cy="84936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486400" y="2895600"/>
          <a:ext cx="1038225" cy="533400"/>
        </p:xfrm>
        <a:graphic>
          <a:graphicData uri="http://schemas.openxmlformats.org/presentationml/2006/ole">
            <p:oleObj spid="_x0000_s256002" name="สมการ" r:id="rId4" imgW="469800" imgH="241200" progId="Equation.3">
              <p:embed/>
            </p:oleObj>
          </a:graphicData>
        </a:graphic>
      </p:graphicFrame>
      <p:cxnSp>
        <p:nvCxnSpPr>
          <p:cNvPr id="17" name="ตัวเชื่อมต่อตรง 16"/>
          <p:cNvCxnSpPr/>
          <p:nvPr/>
        </p:nvCxnSpPr>
        <p:spPr>
          <a:xfrm rot="10800000">
            <a:off x="1066800" y="4038600"/>
            <a:ext cx="632460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467600" y="3733800"/>
          <a:ext cx="1062038" cy="534988"/>
        </p:xfrm>
        <a:graphic>
          <a:graphicData uri="http://schemas.openxmlformats.org/presentationml/2006/ole">
            <p:oleObj spid="_x0000_s256003" name="สมการ" r:id="rId5" imgW="48240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05200" y="632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(0,0,0)</a:t>
            </a:r>
            <a:endParaRPr lang="th-TH" sz="1800" dirty="0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2514600" y="2819400"/>
          <a:ext cx="1262063" cy="533400"/>
        </p:xfrm>
        <a:graphic>
          <a:graphicData uri="http://schemas.openxmlformats.org/presentationml/2006/ole">
            <p:oleObj spid="_x0000_s256004" name="สมการ" r:id="rId6" imgW="57132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86200" y="3581400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</a:t>
            </a:r>
            <a:endParaRPr lang="th-TH" sz="1800" dirty="0"/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038600" y="2819400"/>
          <a:ext cx="1374775" cy="533400"/>
        </p:xfrm>
        <a:graphic>
          <a:graphicData uri="http://schemas.openxmlformats.org/presentationml/2006/ole">
            <p:oleObj spid="_x0000_s256005" name="สมการ" r:id="rId7" imgW="622080" imgH="241200" progId="Equation.3">
              <p:embed/>
            </p:oleObj>
          </a:graphicData>
        </a:graphic>
      </p:graphicFrame>
      <p:cxnSp>
        <p:nvCxnSpPr>
          <p:cNvPr id="24" name="ตัวเชื่อมต่อตรง 23"/>
          <p:cNvCxnSpPr/>
          <p:nvPr/>
        </p:nvCxnSpPr>
        <p:spPr>
          <a:xfrm rot="10800000">
            <a:off x="5257800" y="4114800"/>
            <a:ext cx="457200" cy="381000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5229225" y="4267200"/>
          <a:ext cx="1963738" cy="869950"/>
        </p:xfrm>
        <a:graphic>
          <a:graphicData uri="http://schemas.openxmlformats.org/presentationml/2006/ole">
            <p:oleObj spid="_x0000_s256006" name="Equation" r:id="rId8" imgW="888840" imgH="39348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935038" y="4403725"/>
          <a:ext cx="1766887" cy="869950"/>
        </p:xfrm>
        <a:graphic>
          <a:graphicData uri="http://schemas.openxmlformats.org/presentationml/2006/ole">
            <p:oleObj spid="_x0000_s256007" name="สมการ" r:id="rId9" imgW="799920" imgH="393480" progId="Equation.3">
              <p:embed/>
            </p:oleObj>
          </a:graphicData>
        </a:graphic>
      </p:graphicFrame>
      <p:cxnSp>
        <p:nvCxnSpPr>
          <p:cNvPr id="30" name="ตัวเชื่อมต่อตรง 29"/>
          <p:cNvCxnSpPr/>
          <p:nvPr/>
        </p:nvCxnSpPr>
        <p:spPr>
          <a:xfrm flipV="1">
            <a:off x="2667000" y="4114800"/>
            <a:ext cx="609600" cy="533400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1765300" y="1600200"/>
          <a:ext cx="1739900" cy="533400"/>
        </p:xfrm>
        <a:graphic>
          <a:graphicData uri="http://schemas.openxmlformats.org/presentationml/2006/ole">
            <p:oleObj spid="_x0000_s256008" name="สมการ" r:id="rId10" imgW="7873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เนื่องจากถ้า </a:t>
            </a:r>
            <a:r>
              <a:rPr lang="en-US" dirty="0" smtClean="0"/>
              <a:t>x = -</a:t>
            </a:r>
            <a:r>
              <a:rPr lang="en-US" dirty="0" err="1" smtClean="0"/>
              <a:t>zl</a:t>
            </a:r>
            <a:r>
              <a:rPr lang="en-US" dirty="0" smtClean="0"/>
              <a:t>/n </a:t>
            </a:r>
            <a:r>
              <a:rPr lang="th-TH" dirty="0" smtClean="0"/>
              <a:t>แล้ว </a:t>
            </a:r>
            <a:r>
              <a:rPr lang="en-US" dirty="0" smtClean="0"/>
              <a:t>x</a:t>
            </a:r>
            <a:r>
              <a:rPr lang="en-US" baseline="-25000" dirty="0" smtClean="0"/>
              <a:t>clip</a:t>
            </a:r>
            <a:r>
              <a:rPr lang="en-US" dirty="0" smtClean="0"/>
              <a:t> = -1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th-TH" dirty="0" smtClean="0"/>
              <a:t>และถ้า </a:t>
            </a:r>
            <a:r>
              <a:rPr lang="en-US" dirty="0" smtClean="0"/>
              <a:t>x = -</a:t>
            </a:r>
            <a:r>
              <a:rPr lang="en-US" dirty="0" err="1" smtClean="0"/>
              <a:t>zr</a:t>
            </a:r>
            <a:r>
              <a:rPr lang="en-US" dirty="0" smtClean="0"/>
              <a:t>/n </a:t>
            </a:r>
            <a:r>
              <a:rPr lang="th-TH" dirty="0" smtClean="0"/>
              <a:t>แล้ว </a:t>
            </a:r>
            <a:r>
              <a:rPr lang="en-US" dirty="0" smtClean="0"/>
              <a:t>x</a:t>
            </a:r>
            <a:r>
              <a:rPr lang="en-US" baseline="-25000" dirty="0" smtClean="0"/>
              <a:t>clip</a:t>
            </a:r>
            <a:r>
              <a:rPr lang="en-US" dirty="0" smtClean="0"/>
              <a:t> = 1</a:t>
            </a:r>
          </a:p>
          <a:p>
            <a:r>
              <a:rPr lang="th-TH" dirty="0" smtClean="0"/>
              <a:t>ได้ว่า</a:t>
            </a:r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เมื่อแก้สมการออกมาจะได้ว่า</a:t>
            </a:r>
            <a:endParaRPr lang="th-TH" dirty="0"/>
          </a:p>
        </p:txBody>
      </p:sp>
      <p:graphicFrame>
        <p:nvGraphicFramePr>
          <p:cNvPr id="23" name="วัตถุ 22"/>
          <p:cNvGraphicFramePr>
            <a:graphicFrameLocks noChangeAspect="1"/>
          </p:cNvGraphicFramePr>
          <p:nvPr/>
        </p:nvGraphicFramePr>
        <p:xfrm>
          <a:off x="3503613" y="2971800"/>
          <a:ext cx="1754187" cy="1557338"/>
        </p:xfrm>
        <a:graphic>
          <a:graphicData uri="http://schemas.openxmlformats.org/presentationml/2006/ole">
            <p:oleObj spid="_x0000_s257026" name="สมการ" r:id="rId4" imgW="914400" imgH="812520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656013" y="5005388"/>
          <a:ext cx="1608137" cy="1606550"/>
        </p:xfrm>
        <a:graphic>
          <a:graphicData uri="http://schemas.openxmlformats.org/presentationml/2006/ole">
            <p:oleObj spid="_x0000_s257027" name="สมการ" r:id="rId5" imgW="83808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กล่าวคือ</a:t>
            </a:r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ในทำนองเดียวกันเราก็จะได้ว่า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th-TH" dirty="0"/>
          </a:p>
        </p:txBody>
      </p:sp>
      <p:graphicFrame>
        <p:nvGraphicFramePr>
          <p:cNvPr id="23" name="วัตถุ 22"/>
          <p:cNvGraphicFramePr>
            <a:graphicFrameLocks noChangeAspect="1"/>
          </p:cNvGraphicFramePr>
          <p:nvPr/>
        </p:nvGraphicFramePr>
        <p:xfrm>
          <a:off x="2919413" y="2133600"/>
          <a:ext cx="3817937" cy="1066800"/>
        </p:xfrm>
        <a:graphic>
          <a:graphicData uri="http://schemas.openxmlformats.org/presentationml/2006/ole">
            <p:oleObj spid="_x0000_s258050" name="สมการ" r:id="rId4" imgW="1498320" imgH="41904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963863" y="4038600"/>
          <a:ext cx="3883025" cy="1066800"/>
        </p:xfrm>
        <a:graphic>
          <a:graphicData uri="http://schemas.openxmlformats.org/presentationml/2006/ole">
            <p:oleObj spid="_x0000_s258051" name="สมการ" r:id="rId5" imgW="1523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แล้ว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baseline="-25000" dirty="0" err="1" smtClean="0"/>
              <a:t>clip</a:t>
            </a:r>
            <a:r>
              <a:rPr lang="th-TH" dirty="0" smtClean="0"/>
              <a:t> ควรจะมีค่าเท่าไหร่</a:t>
            </a:r>
            <a:r>
              <a:rPr lang="en-US" dirty="0" smtClean="0"/>
              <a:t>?</a:t>
            </a:r>
            <a:endParaRPr lang="th-TH" dirty="0" smtClean="0"/>
          </a:p>
          <a:p>
            <a:r>
              <a:rPr lang="th-TH" dirty="0" smtClean="0"/>
              <a:t>ค่า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th-TH" dirty="0" smtClean="0"/>
              <a:t> จะถูกใช้เป็น “ความลึก” ของ </a:t>
            </a:r>
            <a:r>
              <a:rPr lang="en-US" dirty="0" smtClean="0"/>
              <a:t>fragment </a:t>
            </a:r>
            <a:endParaRPr lang="th-TH" dirty="0" smtClean="0"/>
          </a:p>
          <a:p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th-TH" baseline="-25000" dirty="0" smtClean="0"/>
              <a:t> </a:t>
            </a:r>
            <a:r>
              <a:rPr lang="th-TH" dirty="0" smtClean="0"/>
              <a:t>จะต้องมีคุณสมบัติสองประการ</a:t>
            </a:r>
          </a:p>
          <a:p>
            <a:pPr lvl="1"/>
            <a:r>
              <a:rPr lang="th-TH" dirty="0" smtClean="0"/>
              <a:t>ถ้า </a:t>
            </a:r>
            <a:r>
              <a:rPr lang="en-US" dirty="0" smtClean="0"/>
              <a:t>z </a:t>
            </a:r>
            <a:r>
              <a:rPr lang="th-TH" dirty="0" smtClean="0"/>
              <a:t>น้อย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th-TH" baseline="-25000" dirty="0" smtClean="0"/>
              <a:t> </a:t>
            </a:r>
            <a:r>
              <a:rPr lang="th-TH" dirty="0" smtClean="0"/>
              <a:t>ก็ต้องน้อยตามไปด้วย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erspective matrix </a:t>
            </a:r>
            <a:r>
              <a:rPr lang="th-TH" dirty="0" smtClean="0"/>
              <a:t>จะต้องส่งเส้นตรงไปยังเส้นตรง</a:t>
            </a:r>
          </a:p>
          <a:p>
            <a:r>
              <a:rPr lang="th-TH" dirty="0" smtClean="0"/>
              <a:t>ตัวอย่าง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th-TH" baseline="-25000" dirty="0" smtClean="0"/>
              <a:t> </a:t>
            </a:r>
            <a:r>
              <a:rPr lang="th-TH" dirty="0" smtClean="0"/>
              <a:t>ที่ใช้ไม่ได้</a:t>
            </a:r>
          </a:p>
          <a:p>
            <a:pPr lvl="1"/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en-US" dirty="0" smtClean="0"/>
              <a:t>=z</a:t>
            </a:r>
            <a:endParaRPr lang="th-TH" dirty="0" smtClean="0"/>
          </a:p>
          <a:p>
            <a:pPr lvl="1"/>
            <a:r>
              <a:rPr lang="th-TH" dirty="0"/>
              <a:t> </a:t>
            </a:r>
            <a:endParaRPr lang="th-TH" dirty="0" smtClean="0"/>
          </a:p>
          <a:p>
            <a:pPr lvl="1"/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1219200" y="5257800"/>
          <a:ext cx="3200400" cy="817880"/>
        </p:xfrm>
        <a:graphic>
          <a:graphicData uri="http://schemas.openxmlformats.org/presentationml/2006/ole">
            <p:oleObj spid="_x0000_s259074" name="สมการ" r:id="rId4" imgW="125712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th-TH" dirty="0" smtClean="0"/>
              <a:t> ที่ </a:t>
            </a:r>
            <a:r>
              <a:rPr lang="en-US" dirty="0" smtClean="0"/>
              <a:t>OpenGL </a:t>
            </a:r>
            <a:r>
              <a:rPr lang="th-TH" dirty="0" smtClean="0"/>
              <a:t>ใช้มีรูป</a:t>
            </a:r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เนื่องจาก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en-US" dirty="0" smtClean="0"/>
              <a:t>=</a:t>
            </a:r>
            <a:r>
              <a:rPr lang="th-TH" dirty="0" smtClean="0"/>
              <a:t> </a:t>
            </a:r>
            <a:r>
              <a:rPr lang="en-US" dirty="0" smtClean="0"/>
              <a:t>-1 </a:t>
            </a:r>
            <a:r>
              <a:rPr lang="th-TH" dirty="0" smtClean="0"/>
              <a:t>ถ้า </a:t>
            </a:r>
            <a:r>
              <a:rPr lang="en-US" dirty="0" smtClean="0"/>
              <a:t>z = -n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th-TH" dirty="0" smtClean="0"/>
              <a:t>และ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clip</a:t>
            </a:r>
            <a:r>
              <a:rPr lang="en-US" dirty="0" smtClean="0"/>
              <a:t>=</a:t>
            </a:r>
            <a:r>
              <a:rPr lang="th-TH" dirty="0" smtClean="0"/>
              <a:t> </a:t>
            </a:r>
            <a:r>
              <a:rPr lang="en-US" dirty="0" smtClean="0"/>
              <a:t>1 </a:t>
            </a:r>
            <a:r>
              <a:rPr lang="th-TH" dirty="0" smtClean="0"/>
              <a:t>ถ้า </a:t>
            </a:r>
            <a:r>
              <a:rPr lang="en-US" dirty="0" smtClean="0"/>
              <a:t>z = -f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th-TH" dirty="0" smtClean="0"/>
              <a:t>จะได้ว่า</a:t>
            </a:r>
            <a:endParaRPr lang="en-US" dirty="0" smtClean="0"/>
          </a:p>
          <a:p>
            <a:pPr>
              <a:buNone/>
            </a:pPr>
            <a:endParaRPr lang="th-TH" dirty="0" smtClean="0"/>
          </a:p>
          <a:p>
            <a:endParaRPr lang="th-TH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810000" y="2209800"/>
          <a:ext cx="1752600" cy="875454"/>
        </p:xfrm>
        <a:graphic>
          <a:graphicData uri="http://schemas.openxmlformats.org/presentationml/2006/ole">
            <p:oleObj spid="_x0000_s260098" name="สมการ" r:id="rId4" imgW="787320" imgH="39348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038600" y="4648200"/>
          <a:ext cx="1611313" cy="1862137"/>
        </p:xfrm>
        <a:graphic>
          <a:graphicData uri="http://schemas.openxmlformats.org/presentationml/2006/ole">
            <p:oleObj spid="_x0000_s260099" name="สมการ" r:id="rId5" imgW="72360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เมื่อแก้สมการออกมาแล้วจะได้ว่า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กล่าวคือ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122738" y="2106613"/>
          <a:ext cx="1441450" cy="1917700"/>
        </p:xfrm>
        <a:graphic>
          <a:graphicData uri="http://schemas.openxmlformats.org/presentationml/2006/ole">
            <p:oleObj spid="_x0000_s261122" name="สมการ" r:id="rId4" imgW="647640" imgH="86328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768600" y="4495800"/>
          <a:ext cx="3662363" cy="1066800"/>
        </p:xfrm>
        <a:graphic>
          <a:graphicData uri="http://schemas.openxmlformats.org/presentationml/2006/ole">
            <p:oleObj spid="_x0000_s261123" name="สมการ" r:id="rId5" imgW="14349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เวลาหมุนจะต้องบอกสองอย่าง</a:t>
            </a:r>
          </a:p>
          <a:p>
            <a:pPr lvl="1"/>
            <a:r>
              <a:rPr lang="th-TH" b="1" dirty="0" smtClean="0"/>
              <a:t>แกน</a:t>
            </a:r>
            <a:r>
              <a:rPr lang="th-TH" dirty="0" smtClean="0"/>
              <a:t>ที่จะใช้หมุน</a:t>
            </a:r>
          </a:p>
          <a:p>
            <a:pPr lvl="1"/>
            <a:r>
              <a:rPr lang="th-TH" dirty="0" smtClean="0"/>
              <a:t>มุมที่จะใช้หมุน</a:t>
            </a:r>
          </a:p>
          <a:p>
            <a:r>
              <a:rPr lang="th-TH" dirty="0" smtClean="0"/>
              <a:t>เวลาระบุแกนเราจะระบุด้วยเวกเตอร์ </a:t>
            </a:r>
            <a:r>
              <a:rPr lang="en-US" dirty="0" smtClean="0"/>
              <a:t>(</a:t>
            </a:r>
            <a:r>
              <a:rPr lang="en-US" dirty="0" err="1" smtClean="0"/>
              <a:t>a,b,c</a:t>
            </a:r>
            <a:r>
              <a:rPr lang="en-US" dirty="0" smtClean="0"/>
              <a:t>)</a:t>
            </a:r>
          </a:p>
          <a:p>
            <a:r>
              <a:rPr lang="th-TH" b="1" dirty="0" smtClean="0"/>
              <a:t>แกน</a:t>
            </a:r>
            <a:r>
              <a:rPr lang="th-TH" dirty="0" smtClean="0"/>
              <a:t>คือเส้นตรงที่เกิดจากจุดทั้งหมดที่อยู่ในรูป </a:t>
            </a:r>
            <a:r>
              <a:rPr lang="en-US" dirty="0" smtClean="0"/>
              <a:t>(at, </a:t>
            </a:r>
            <a:r>
              <a:rPr lang="en-US" dirty="0" err="1" smtClean="0"/>
              <a:t>bt</a:t>
            </a:r>
            <a:r>
              <a:rPr lang="en-US" dirty="0" smtClean="0"/>
              <a:t>, ct) </a:t>
            </a:r>
            <a:r>
              <a:rPr lang="th-TH" dirty="0" smtClean="0"/>
              <a:t>เมื่อ </a:t>
            </a:r>
            <a:r>
              <a:rPr lang="en-US" dirty="0" smtClean="0"/>
              <a:t>t </a:t>
            </a:r>
            <a:r>
              <a:rPr lang="th-TH" dirty="0" smtClean="0"/>
              <a:t>เป็นจำนวนจริงใดๆ</a:t>
            </a:r>
          </a:p>
          <a:p>
            <a:r>
              <a:rPr lang="th-TH" dirty="0" smtClean="0"/>
              <a:t>แกนจะผ่านจุด </a:t>
            </a:r>
            <a:r>
              <a:rPr lang="en-US" dirty="0" smtClean="0"/>
              <a:t>(0,0,0) </a:t>
            </a:r>
            <a:r>
              <a:rPr lang="th-TH" dirty="0" smtClean="0"/>
              <a:t>เสมอ</a:t>
            </a:r>
          </a:p>
          <a:p>
            <a:r>
              <a:rPr lang="th-TH" dirty="0" smtClean="0"/>
              <a:t>เวลาทำการหมุน จุดที่อยู่บนแกนจะไม่เคลื่อนที่</a:t>
            </a:r>
          </a:p>
          <a:p>
            <a:r>
              <a:rPr lang="th-TH" dirty="0" smtClean="0"/>
              <a:t>มุมที่จะใช้หมุนส่วนใหญ่จะใช้สัญลักษณ์ </a:t>
            </a:r>
            <a:r>
              <a:rPr lang="en-US" dirty="0"/>
              <a:t>θ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การนิยาม </a:t>
            </a: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กล่าวคือ </a:t>
            </a:r>
            <a:r>
              <a:rPr lang="en-US" dirty="0" smtClean="0"/>
              <a:t>perspective projection matrix </a:t>
            </a:r>
            <a:r>
              <a:rPr lang="th-TH" dirty="0" smtClean="0"/>
              <a:t>จะต้องส่ง</a:t>
            </a:r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914400" y="2514599"/>
          <a:ext cx="838200" cy="2873829"/>
        </p:xfrm>
        <a:graphic>
          <a:graphicData uri="http://schemas.openxmlformats.org/presentationml/2006/ole">
            <p:oleObj spid="_x0000_s262146" name="สมการ" r:id="rId4" imgW="266400" imgH="91440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895600" y="2514600"/>
          <a:ext cx="5207000" cy="2819400"/>
        </p:xfrm>
        <a:graphic>
          <a:graphicData uri="http://schemas.openxmlformats.org/presentationml/2006/ole">
            <p:oleObj spid="_x0000_s262147" name="สมการ" r:id="rId5" imgW="2577960" imgH="1396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36576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ไปยัง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th-TH" dirty="0" smtClean="0"/>
              <a:t>ของ </a:t>
            </a:r>
            <a:r>
              <a:rPr lang="en-US" dirty="0" smtClean="0"/>
              <a:t>Perspective Projection</a:t>
            </a:r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1447799" y="1752600"/>
          <a:ext cx="6327475" cy="4114800"/>
        </p:xfrm>
        <a:graphic>
          <a:graphicData uri="http://schemas.openxmlformats.org/presentationml/2006/ole">
            <p:oleObj spid="_x0000_s263170" name="สมการ" r:id="rId4" imgW="207000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คำสั่ง </a:t>
            </a:r>
            <a:r>
              <a:rPr lang="en-US" dirty="0" smtClean="0"/>
              <a:t>OpenGL </a:t>
            </a:r>
            <a:r>
              <a:rPr lang="th-TH" dirty="0" smtClean="0"/>
              <a:t>เกี่ยวกับ </a:t>
            </a:r>
            <a:br>
              <a:rPr lang="th-TH" dirty="0" smtClean="0"/>
            </a:br>
            <a:r>
              <a:rPr lang="en-US" dirty="0" smtClean="0"/>
              <a:t>Perspective Projection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glFrustum</a:t>
            </a:r>
            <a:r>
              <a:rPr lang="en-US" dirty="0" smtClean="0"/>
              <a:t>(left, right, bottom, top, near, far)</a:t>
            </a:r>
          </a:p>
          <a:p>
            <a:pPr lvl="1"/>
            <a:r>
              <a:rPr lang="th-TH" dirty="0" smtClean="0"/>
              <a:t>คูณ </a:t>
            </a:r>
            <a:r>
              <a:rPr lang="en-US" dirty="0" smtClean="0"/>
              <a:t>matrix </a:t>
            </a:r>
            <a:r>
              <a:rPr lang="th-TH" dirty="0" smtClean="0"/>
              <a:t>ปัจจุบันด้วย </a:t>
            </a:r>
            <a:r>
              <a:rPr lang="en-US" dirty="0" smtClean="0"/>
              <a:t>matrix</a:t>
            </a:r>
            <a:r>
              <a:rPr lang="th-TH" dirty="0" smtClean="0"/>
              <a:t> ของ </a:t>
            </a:r>
            <a:r>
              <a:rPr lang="en-US" dirty="0" smtClean="0"/>
              <a:t>perspective projection </a:t>
            </a:r>
            <a:r>
              <a:rPr lang="th-TH" dirty="0" smtClean="0"/>
              <a:t>ในหน้าก่อน</a:t>
            </a:r>
          </a:p>
          <a:p>
            <a:pPr lvl="1"/>
            <a:r>
              <a:rPr lang="th-TH" dirty="0" smtClean="0"/>
              <a:t>ก่อนใช้ควรเรียก 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glMatrixMode</a:t>
            </a:r>
            <a:r>
              <a:rPr lang="en-US" dirty="0" smtClean="0"/>
              <a:t>(GL_PROJECTION)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glLoadIdentity</a:t>
            </a:r>
            <a:r>
              <a:rPr lang="en-US" dirty="0" smtClean="0"/>
              <a:t>()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th-TH" dirty="0" smtClean="0"/>
              <a:t>ก่อนเพื่อเปลี่ยน </a:t>
            </a:r>
            <a:r>
              <a:rPr lang="en-US" dirty="0" smtClean="0"/>
              <a:t>mode </a:t>
            </a:r>
            <a:r>
              <a:rPr lang="th-TH" dirty="0" smtClean="0"/>
              <a:t>และเคลียร์ค่า </a:t>
            </a:r>
            <a:r>
              <a:rPr lang="en-US" dirty="0" smtClean="0"/>
              <a:t>projection matrix </a:t>
            </a:r>
            <a:r>
              <a:rPr lang="th-TH" dirty="0" smtClean="0"/>
              <a:t>เดิม</a:t>
            </a:r>
          </a:p>
          <a:p>
            <a:pPr lvl="1"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คำสั่ง </a:t>
            </a:r>
            <a:r>
              <a:rPr lang="en-US" dirty="0" smtClean="0"/>
              <a:t>OpenGL </a:t>
            </a:r>
            <a:r>
              <a:rPr lang="th-TH" dirty="0" smtClean="0"/>
              <a:t>เกี่ยวกับ </a:t>
            </a:r>
            <a:br>
              <a:rPr lang="th-TH" dirty="0" smtClean="0"/>
            </a:b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gluPerspective</a:t>
            </a:r>
            <a:r>
              <a:rPr lang="en-US" dirty="0" smtClean="0"/>
              <a:t>(</a:t>
            </a:r>
            <a:r>
              <a:rPr lang="en-US" dirty="0" err="1" smtClean="0"/>
              <a:t>fovy</a:t>
            </a:r>
            <a:r>
              <a:rPr lang="en-US" dirty="0" smtClean="0"/>
              <a:t>, aspect, near, far)</a:t>
            </a:r>
          </a:p>
          <a:p>
            <a:pPr lvl="1"/>
            <a:r>
              <a:rPr lang="th-TH" dirty="0" smtClean="0"/>
              <a:t>คูณ </a:t>
            </a:r>
            <a:r>
              <a:rPr lang="en-US" dirty="0" smtClean="0"/>
              <a:t>matrix </a:t>
            </a:r>
            <a:r>
              <a:rPr lang="th-TH" dirty="0" smtClean="0"/>
              <a:t>ปัจจุบันด้วย </a:t>
            </a:r>
            <a:r>
              <a:rPr lang="en-US" dirty="0" smtClean="0"/>
              <a:t>perspective projection matrix</a:t>
            </a:r>
            <a:r>
              <a:rPr lang="th-TH" dirty="0" smtClean="0"/>
              <a:t> เช่นเดียวกับ </a:t>
            </a:r>
            <a:r>
              <a:rPr lang="en-US" dirty="0" err="1" smtClean="0"/>
              <a:t>glFrustrum</a:t>
            </a:r>
            <a:endParaRPr lang="en-US" dirty="0" smtClean="0"/>
          </a:p>
          <a:p>
            <a:pPr lvl="1"/>
            <a:r>
              <a:rPr lang="th-TH" dirty="0" smtClean="0"/>
              <a:t>มีผลเหมือนกับสั่ง </a:t>
            </a:r>
            <a:r>
              <a:rPr lang="en-US" dirty="0" err="1" smtClean="0"/>
              <a:t>glFrustum</a:t>
            </a:r>
            <a:r>
              <a:rPr lang="en-US" dirty="0" smtClean="0"/>
              <a:t> </a:t>
            </a:r>
            <a:r>
              <a:rPr lang="th-TH" dirty="0" smtClean="0"/>
              <a:t>โดยได้</a:t>
            </a:r>
            <a:endParaRPr lang="th-TH" dirty="0"/>
          </a:p>
          <a:p>
            <a:pPr lvl="2"/>
            <a:r>
              <a:rPr lang="en-US" dirty="0" smtClean="0"/>
              <a:t>top = near * tan(</a:t>
            </a:r>
            <a:r>
              <a:rPr lang="en-US" dirty="0" err="1" smtClean="0"/>
              <a:t>fovy</a:t>
            </a:r>
            <a:r>
              <a:rPr lang="en-US" dirty="0" smtClean="0"/>
              <a:t> / 2)</a:t>
            </a:r>
          </a:p>
          <a:p>
            <a:pPr lvl="2"/>
            <a:r>
              <a:rPr lang="en-US" dirty="0" smtClean="0"/>
              <a:t>bottom = -top</a:t>
            </a:r>
          </a:p>
          <a:p>
            <a:pPr lvl="2"/>
            <a:r>
              <a:rPr lang="en-US" dirty="0" smtClean="0"/>
              <a:t>right = aspect * top</a:t>
            </a:r>
          </a:p>
          <a:p>
            <a:pPr lvl="2"/>
            <a:r>
              <a:rPr lang="en-US" dirty="0" smtClean="0"/>
              <a:t>left = -right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คำสั่ง </a:t>
            </a:r>
            <a:r>
              <a:rPr lang="en-US" dirty="0" smtClean="0"/>
              <a:t>OpenGL </a:t>
            </a:r>
            <a:r>
              <a:rPr lang="th-TH" dirty="0" smtClean="0"/>
              <a:t>เกี่ยวกับ </a:t>
            </a:r>
            <a:br>
              <a:rPr lang="th-TH" dirty="0" smtClean="0"/>
            </a:b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fovy</a:t>
            </a:r>
            <a:r>
              <a:rPr lang="en-US" dirty="0" smtClean="0"/>
              <a:t> </a:t>
            </a:r>
            <a:r>
              <a:rPr lang="th-TH" dirty="0" smtClean="0"/>
              <a:t>ย่อมาจาก </a:t>
            </a:r>
            <a:r>
              <a:rPr lang="en-US" dirty="0" smtClean="0"/>
              <a:t>field of view Y </a:t>
            </a:r>
            <a:r>
              <a:rPr lang="th-TH" dirty="0" smtClean="0"/>
              <a:t>หมายถึงความกว้างของมุมมองตามแนวแกน </a:t>
            </a:r>
            <a:r>
              <a:rPr lang="en-US" dirty="0" smtClean="0"/>
              <a:t>y </a:t>
            </a:r>
            <a:r>
              <a:rPr lang="th-TH" dirty="0" smtClean="0"/>
              <a:t>(มีหน่วยเป็นองศา)</a:t>
            </a:r>
          </a:p>
          <a:p>
            <a:pPr lvl="1"/>
            <a:r>
              <a:rPr lang="en-US" dirty="0" smtClean="0"/>
              <a:t>aspect </a:t>
            </a:r>
            <a:r>
              <a:rPr lang="th-TH" dirty="0" smtClean="0"/>
              <a:t>คือ </a:t>
            </a:r>
            <a:r>
              <a:rPr lang="en-US" dirty="0" smtClean="0"/>
              <a:t>aspect ratio </a:t>
            </a:r>
            <a:r>
              <a:rPr lang="th-TH" dirty="0" smtClean="0"/>
              <a:t>ของหน้าตัดของปีระมิด</a:t>
            </a:r>
          </a:p>
          <a:p>
            <a:pPr lvl="1"/>
            <a:r>
              <a:rPr lang="th-TH" dirty="0" smtClean="0"/>
              <a:t>ปีระมิดที่ </a:t>
            </a:r>
            <a:r>
              <a:rPr lang="en-US" dirty="0" err="1" smtClean="0"/>
              <a:t>gluPerspective</a:t>
            </a:r>
            <a:r>
              <a:rPr lang="en-US" dirty="0" smtClean="0"/>
              <a:t> </a:t>
            </a:r>
            <a:r>
              <a:rPr lang="th-TH" dirty="0" smtClean="0"/>
              <a:t>สร้างมีหน้าตาเป็นดังข้างล่าง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0"/>
            <a:ext cx="60945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คำสั่ง </a:t>
            </a:r>
            <a:r>
              <a:rPr lang="en-US" dirty="0" smtClean="0"/>
              <a:t>OpenGL </a:t>
            </a:r>
            <a:r>
              <a:rPr lang="th-TH" dirty="0" smtClean="0"/>
              <a:t>เกี่ยวกับ </a:t>
            </a:r>
            <a:br>
              <a:rPr lang="th-TH" dirty="0" smtClean="0"/>
            </a:br>
            <a:r>
              <a:rPr lang="en-US" dirty="0" smtClean="0"/>
              <a:t>Perspective Projection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สังเกตว่าคำสั่ง </a:t>
            </a:r>
            <a:r>
              <a:rPr lang="en-US" dirty="0" err="1" smtClean="0"/>
              <a:t>glFrustum</a:t>
            </a:r>
            <a:r>
              <a:rPr lang="en-US" dirty="0" smtClean="0"/>
              <a:t> </a:t>
            </a:r>
            <a:r>
              <a:rPr lang="th-TH" dirty="0" smtClean="0"/>
              <a:t>สามารถสร้างปีระมิดที่ไม่สมมาตรรอบแกน </a:t>
            </a:r>
            <a:r>
              <a:rPr lang="en-US" dirty="0" smtClean="0"/>
              <a:t>z </a:t>
            </a:r>
            <a:r>
              <a:rPr lang="th-TH" dirty="0" smtClean="0"/>
              <a:t>ได้</a:t>
            </a:r>
          </a:p>
          <a:p>
            <a:r>
              <a:rPr lang="th-TH" dirty="0" smtClean="0"/>
              <a:t>แต่ปีระมิดที่สร้างด้วย </a:t>
            </a:r>
            <a:r>
              <a:rPr lang="en-US" dirty="0" err="1" smtClean="0"/>
              <a:t>gluPerspective</a:t>
            </a:r>
            <a:r>
              <a:rPr lang="en-US" dirty="0" smtClean="0"/>
              <a:t> </a:t>
            </a:r>
            <a:r>
              <a:rPr lang="th-TH" dirty="0" smtClean="0"/>
              <a:t>จะเป็นปีระมิดที่สมมาตรรอบแกน </a:t>
            </a:r>
            <a:r>
              <a:rPr lang="en-US" dirty="0" smtClean="0"/>
              <a:t>z </a:t>
            </a:r>
            <a:r>
              <a:rPr lang="th-TH" dirty="0" smtClean="0"/>
              <a:t>เสมอ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การหมุนรอบแกน </a:t>
            </a:r>
            <a:r>
              <a:rPr lang="en-US" dirty="0" smtClean="0"/>
              <a:t>z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แกน </a:t>
            </a:r>
            <a:r>
              <a:rPr lang="en-US" dirty="0" smtClean="0"/>
              <a:t>z </a:t>
            </a:r>
            <a:r>
              <a:rPr lang="th-TH" dirty="0" smtClean="0"/>
              <a:t>คือเซตของพิกัดต่างๆ ที่อยู่ในรูป </a:t>
            </a:r>
            <a:r>
              <a:rPr lang="en-US" dirty="0" smtClean="0"/>
              <a:t>(0, 0, t)</a:t>
            </a:r>
          </a:p>
          <a:p>
            <a:r>
              <a:rPr lang="th-TH" dirty="0" smtClean="0"/>
              <a:t>สามารถระบุได้ด้วยเวกเตอร์ </a:t>
            </a:r>
            <a:r>
              <a:rPr lang="en-US" dirty="0" smtClean="0"/>
              <a:t>(0,0,1)</a:t>
            </a:r>
          </a:p>
          <a:p>
            <a:r>
              <a:rPr lang="th-TH" dirty="0" smtClean="0"/>
              <a:t>สัญลักษณ์</a:t>
            </a:r>
          </a:p>
          <a:p>
            <a:r>
              <a:rPr lang="th-TH" dirty="0" smtClean="0"/>
              <a:t>ส่งพิกัด              ไปยังพิกัด </a:t>
            </a:r>
            <a:endParaRPr lang="th-TH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800" y="2667000"/>
          <a:ext cx="1179512" cy="700088"/>
        </p:xfrm>
        <a:graphic>
          <a:graphicData uri="http://schemas.openxmlformats.org/presentationml/2006/ole">
            <p:oleObj spid="_x0000_s5122" name="Equation" r:id="rId4" imgW="406080" imgH="241200" progId="Equation.3">
              <p:embed/>
            </p:oleObj>
          </a:graphicData>
        </a:graphic>
      </p:graphicFrame>
      <p:graphicFrame>
        <p:nvGraphicFramePr>
          <p:cNvPr id="7" name="วัตถุ 6"/>
          <p:cNvGraphicFramePr>
            <a:graphicFrameLocks noChangeAspect="1"/>
          </p:cNvGraphicFramePr>
          <p:nvPr/>
        </p:nvGraphicFramePr>
        <p:xfrm>
          <a:off x="1905000" y="3352800"/>
          <a:ext cx="742950" cy="2547257"/>
        </p:xfrm>
        <a:graphic>
          <a:graphicData uri="http://schemas.openxmlformats.org/presentationml/2006/ole">
            <p:oleObj spid="_x0000_s5123" name="Equation" r:id="rId5" imgW="266400" imgH="91440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962400" y="3352800"/>
          <a:ext cx="3113088" cy="2547938"/>
        </p:xfrm>
        <a:graphic>
          <a:graphicData uri="http://schemas.openxmlformats.org/presentationml/2006/ole">
            <p:oleObj spid="_x0000_s5124" name="Equation" r:id="rId6" imgW="11174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AMOOK20KHUNGURN@JWAPLXWP77GICQKJ" val="31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2505</Words>
  <Application>Microsoft Office PowerPoint</Application>
  <PresentationFormat>On-screen Show (4:3)</PresentationFormat>
  <Paragraphs>500</Paragraphs>
  <Slides>85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106" baseType="lpstr">
      <vt:lpstr>Arial</vt:lpstr>
      <vt:lpstr>Calibri</vt:lpstr>
      <vt:lpstr>Angsana New</vt:lpstr>
      <vt:lpstr>Cordia New</vt:lpstr>
      <vt:lpstr>MSBM10</vt:lpstr>
      <vt:lpstr>CMR7</vt:lpstr>
      <vt:lpstr>CMMI10</vt:lpstr>
      <vt:lpstr>CMR10</vt:lpstr>
      <vt:lpstr>CMSY10ORIG</vt:lpstr>
      <vt:lpstr>CMMI7</vt:lpstr>
      <vt:lpstr>CMBX10</vt:lpstr>
      <vt:lpstr>CMEX10</vt:lpstr>
      <vt:lpstr>CMMI5</vt:lpstr>
      <vt:lpstr>CMR5</vt:lpstr>
      <vt:lpstr>CMBX7</vt:lpstr>
      <vt:lpstr>CMSY10</vt:lpstr>
      <vt:lpstr>CMSY7</vt:lpstr>
      <vt:lpstr>Times New Roman</vt:lpstr>
      <vt:lpstr>Office Theme</vt:lpstr>
      <vt:lpstr>Equation</vt:lpstr>
      <vt:lpstr>สมการ</vt:lpstr>
      <vt:lpstr>การแปลงในสามมิติ</vt:lpstr>
      <vt:lpstr>418341: สภาพแวดล้อมการทำงานคอมพิวเตอร์กราฟิกส์ การบรรยายครั้งที่ 6</vt:lpstr>
      <vt:lpstr>ในปริภูมิสามมิติ</vt:lpstr>
      <vt:lpstr>ในปริภูมิสามมิติ (ต่อ)</vt:lpstr>
      <vt:lpstr>การแปลงในปริภูมิสามมิติ</vt:lpstr>
      <vt:lpstr>การเลื่อนแกนขนาน</vt:lpstr>
      <vt:lpstr>การย่อขยายขนาด</vt:lpstr>
      <vt:lpstr>การหมุน</vt:lpstr>
      <vt:lpstr>การหมุนรอบแกน z</vt:lpstr>
      <vt:lpstr>การหมุนรอบแกน z (ต่อ)</vt:lpstr>
      <vt:lpstr>การหมุนรอบแกน x</vt:lpstr>
      <vt:lpstr>การหมุนรอบแกน x (ต่อ)</vt:lpstr>
      <vt:lpstr>การหมุนรอบแกน y</vt:lpstr>
      <vt:lpstr>การหมุนรอบแกน y (ต่อ)</vt:lpstr>
      <vt:lpstr>การหมุนรอบแกนใดๆ</vt:lpstr>
      <vt:lpstr>การแปลง affine</vt:lpstr>
      <vt:lpstr>ระบบพิกัด</vt:lpstr>
      <vt:lpstr>ระบบพิกัด (ต่อ)</vt:lpstr>
      <vt:lpstr>ระบบพิกัด</vt:lpstr>
      <vt:lpstr>ระบบพิกัดกับการแปลง</vt:lpstr>
      <vt:lpstr>ระบบพิกัดกับการแปลง (ต่อ)</vt:lpstr>
      <vt:lpstr>ระบบพิกัดกับการแปลง (ต่อ)</vt:lpstr>
      <vt:lpstr>ระบบพิกัดกับการแปลง (ต่อ)</vt:lpstr>
      <vt:lpstr>ระบบพิกัดกับการแปลง (ต่อ)</vt:lpstr>
      <vt:lpstr>ระบบพิกัดกับการแปลง (ต่อ)</vt:lpstr>
      <vt:lpstr>ระบบพิกัดกับการแปลง (ต่อ)</vt:lpstr>
      <vt:lpstr>ระบบพิกัดกับการแปลง (ต่อ)</vt:lpstr>
      <vt:lpstr>ระบบพิกัดกับการแปลง (ต่อ)</vt:lpstr>
      <vt:lpstr>ระบบพิกัดกับการแปลง (ต่อ)</vt:lpstr>
      <vt:lpstr>Homogeneous Coordinate กับเวกเตอร์</vt:lpstr>
      <vt:lpstr>จุดกับเวกเตอร์</vt:lpstr>
      <vt:lpstr>จุดกับเวกเตอร์ (ต่อ)</vt:lpstr>
      <vt:lpstr>จุดกับเวกเตอร์ (ต่อ)</vt:lpstr>
      <vt:lpstr>จุดกับเวกเตอร์ (ต่อ)</vt:lpstr>
      <vt:lpstr>จุดกับเวกเตอร์ (ต่อ)</vt:lpstr>
      <vt:lpstr>Transformations in the graphics pipeline</vt:lpstr>
      <vt:lpstr>OpenGL Vertex Transformations</vt:lpstr>
      <vt:lpstr>OpenGL Vertex Transformation (ต่อ)</vt:lpstr>
      <vt:lpstr>Modeling Transform</vt:lpstr>
      <vt:lpstr>Modeling Transform (ต่อ)</vt:lpstr>
      <vt:lpstr>View Transform</vt:lpstr>
      <vt:lpstr>View Transform (ต่อ)</vt:lpstr>
      <vt:lpstr>View Transform (ต่อ)</vt:lpstr>
      <vt:lpstr>Modelview Matrix</vt:lpstr>
      <vt:lpstr>การจัดการกับ Modelview Matrix</vt:lpstr>
      <vt:lpstr>คำสั่งเกี่ยวกับ matrix</vt:lpstr>
      <vt:lpstr>คำสั่งเกี่ยวกับ matrix (ต่อ)</vt:lpstr>
      <vt:lpstr>คำสั่งเกี่ยวกับ matrix (ต่อ)</vt:lpstr>
      <vt:lpstr>LookAt Transform</vt:lpstr>
      <vt:lpstr>การเปลี่ยนระบบพิกัดของ LookAt Transform</vt:lpstr>
      <vt:lpstr>gluLookAt</vt:lpstr>
      <vt:lpstr>ตัวอย่าง</vt:lpstr>
      <vt:lpstr>Projection Transformation</vt:lpstr>
      <vt:lpstr>Projection Transform ใน OpenGL</vt:lpstr>
      <vt:lpstr>Projection Transformation ที่สำคัญ 2 แบบ</vt:lpstr>
      <vt:lpstr>Orthographic Projection</vt:lpstr>
      <vt:lpstr>Orthographic Projection (ต่อ)</vt:lpstr>
      <vt:lpstr>Orthographic Projection (ต่อ)</vt:lpstr>
      <vt:lpstr>การนิยาม Orthographic Projection</vt:lpstr>
      <vt:lpstr>ปริซึมปริมาตรที่มองเห็น</vt:lpstr>
      <vt:lpstr>การนิยาม Orthographic Projection (ต่อ)</vt:lpstr>
      <vt:lpstr>Matrix ของ Orthographic Projection</vt:lpstr>
      <vt:lpstr>คำสั่ง OpenGL เกี่ยวกับ  Orthographic Projection</vt:lpstr>
      <vt:lpstr>Perspective Projection</vt:lpstr>
      <vt:lpstr>Perspective Projection (ต่อ)</vt:lpstr>
      <vt:lpstr>Perspective Projection (cont.)</vt:lpstr>
      <vt:lpstr>การนิยาม Perspective Projection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การนิยาม Perspective Projection (ต่อ)</vt:lpstr>
      <vt:lpstr>Matrix ของ Perspective Projection</vt:lpstr>
      <vt:lpstr>คำสั่ง OpenGL เกี่ยวกับ  Perspective Projection</vt:lpstr>
      <vt:lpstr>คำสั่ง OpenGL เกี่ยวกับ  Perspective Projection (ต่อ)</vt:lpstr>
      <vt:lpstr>คำสั่ง OpenGL เกี่ยวกับ  Perspective Projection (ต่อ)</vt:lpstr>
      <vt:lpstr>คำสั่ง OpenGL เกี่ยวกับ  Perspective Projection (ต่อ)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418581: การออกแบบคอมพิวเตอร์กราฟิกส์ขั้นสูง การบรรยายครั้งที่ 2</dc:title>
  <dc:creator>Office Of Computer Services</dc:creator>
  <cp:lastModifiedBy>Office Of Computer Services</cp:lastModifiedBy>
  <cp:revision>112</cp:revision>
  <dcterms:created xsi:type="dcterms:W3CDTF">2008-11-14T12:10:28Z</dcterms:created>
  <dcterms:modified xsi:type="dcterms:W3CDTF">2009-06-25T16:30:39Z</dcterms:modified>
</cp:coreProperties>
</file>