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16.xml" ContentType="application/vnd.openxmlformats-officedocument.presentationml.tags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19.xml" ContentType="application/vnd.openxmlformats-officedocument.presentationml.tags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2" r:id="rId35"/>
    <p:sldId id="293" r:id="rId36"/>
    <p:sldId id="294" r:id="rId37"/>
    <p:sldId id="295" r:id="rId38"/>
    <p:sldId id="297" r:id="rId39"/>
    <p:sldId id="296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</p:sldIdLst>
  <p:sldSz cx="9144000" cy="6858000" type="screen4x3"/>
  <p:notesSz cx="6858000" cy="9144000"/>
  <p:embeddedFontLst>
    <p:embeddedFont>
      <p:font typeface="Calibri" pitchFamily="34" charset="0"/>
      <p:regular r:id="rId56"/>
      <p:bold r:id="rId57"/>
      <p:italic r:id="rId58"/>
      <p:boldItalic r:id="rId59"/>
    </p:embeddedFont>
    <p:embeddedFont>
      <p:font typeface="Angsana New" pitchFamily="18" charset="-34"/>
      <p:regular r:id="rId60"/>
      <p:bold r:id="rId61"/>
      <p:italic r:id="rId62"/>
      <p:boldItalic r:id="rId63"/>
    </p:embeddedFont>
    <p:embeddedFont>
      <p:font typeface="CMR10" pitchFamily="34" charset="0"/>
      <p:regular r:id="rId64"/>
    </p:embeddedFont>
    <p:embeddedFont>
      <p:font typeface="CMMI10" pitchFamily="34" charset="0"/>
      <p:regular r:id="rId65"/>
    </p:embeddedFont>
    <p:embeddedFont>
      <p:font typeface="CMR7" pitchFamily="34" charset="0"/>
      <p:regular r:id="rId66"/>
    </p:embeddedFont>
    <p:embeddedFont>
      <p:font typeface="CMSY7" pitchFamily="34" charset="0"/>
      <p:regular r:id="rId67"/>
    </p:embeddedFont>
    <p:embeddedFont>
      <p:font typeface="CMEX10" pitchFamily="34" charset="0"/>
      <p:regular r:id="rId68"/>
    </p:embeddedFont>
    <p:embeddedFont>
      <p:font typeface="CMSY10ORIG" pitchFamily="34" charset="0"/>
      <p:regular r:id="rId69"/>
    </p:embeddedFont>
    <p:embeddedFont>
      <p:font typeface="CMMI7" pitchFamily="34" charset="0"/>
      <p:regular r:id="rId70"/>
    </p:embeddedFont>
    <p:embeddedFont>
      <p:font typeface="Cordia New" pitchFamily="34" charset="-34"/>
      <p:regular r:id="rId71"/>
      <p:bold r:id="rId72"/>
      <p:italic r:id="rId73"/>
      <p:boldItalic r:id="rId74"/>
    </p:embeddedFont>
    <p:embeddedFont>
      <p:font typeface="DejaVu Sans Mono" pitchFamily="49" charset="0"/>
      <p:regular r:id="rId75"/>
      <p:bold r:id="rId76"/>
      <p:italic r:id="rId77"/>
      <p:boldItalic r:id="rId7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2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76" Type="http://schemas.openxmlformats.org/officeDocument/2006/relationships/font" Target="fonts/font21.fntdata"/><Relationship Id="rId7" Type="http://schemas.openxmlformats.org/officeDocument/2006/relationships/slide" Target="slides/slide6.xml"/><Relationship Id="rId71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74" Type="http://schemas.openxmlformats.org/officeDocument/2006/relationships/font" Target="fonts/font19.fntdata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6.fntdata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3" Type="http://schemas.openxmlformats.org/officeDocument/2006/relationships/font" Target="fonts/font18.fntdata"/><Relationship Id="rId78" Type="http://schemas.openxmlformats.org/officeDocument/2006/relationships/font" Target="fonts/font23.fntdata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font" Target="fonts/font14.fntdata"/><Relationship Id="rId77" Type="http://schemas.openxmlformats.org/officeDocument/2006/relationships/font" Target="fonts/font2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7.fntdata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7.fntdata"/><Relationship Id="rId70" Type="http://schemas.openxmlformats.org/officeDocument/2006/relationships/font" Target="fonts/font15.fntdata"/><Relationship Id="rId75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C63F8-EF0A-43BC-96A1-E78FB47BB010}" type="datetimeFigureOut">
              <a:rPr lang="en-US" smtClean="0"/>
              <a:pPr/>
              <a:t>6/28/2009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4E84B-B87F-4015-AB62-5ED15FFA09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E84B-B87F-4015-AB62-5ED15FFA092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92A7-5722-44B1-9272-BD81B232C5AA}" type="datetimeFigureOut">
              <a:rPr lang="en-US" smtClean="0"/>
              <a:pPr/>
              <a:t>6/28/2009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8837-1040-4825-94D5-DDBB6001E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92A7-5722-44B1-9272-BD81B232C5AA}" type="datetimeFigureOut">
              <a:rPr lang="en-US" smtClean="0"/>
              <a:pPr/>
              <a:t>6/28/2009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8837-1040-4825-94D5-DDBB6001E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92A7-5722-44B1-9272-BD81B232C5AA}" type="datetimeFigureOut">
              <a:rPr lang="en-US" smtClean="0"/>
              <a:pPr/>
              <a:t>6/28/2009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8837-1040-4825-94D5-DDBB6001E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92A7-5722-44B1-9272-BD81B232C5AA}" type="datetimeFigureOut">
              <a:rPr lang="en-US" smtClean="0"/>
              <a:pPr/>
              <a:t>6/28/2009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8837-1040-4825-94D5-DDBB6001E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92A7-5722-44B1-9272-BD81B232C5AA}" type="datetimeFigureOut">
              <a:rPr lang="en-US" smtClean="0"/>
              <a:pPr/>
              <a:t>6/28/2009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8837-1040-4825-94D5-DDBB6001E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92A7-5722-44B1-9272-BD81B232C5AA}" type="datetimeFigureOut">
              <a:rPr lang="en-US" smtClean="0"/>
              <a:pPr/>
              <a:t>6/28/2009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8837-1040-4825-94D5-DDBB6001E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92A7-5722-44B1-9272-BD81B232C5AA}" type="datetimeFigureOut">
              <a:rPr lang="en-US" smtClean="0"/>
              <a:pPr/>
              <a:t>6/28/2009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8837-1040-4825-94D5-DDBB6001E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92A7-5722-44B1-9272-BD81B232C5AA}" type="datetimeFigureOut">
              <a:rPr lang="en-US" smtClean="0"/>
              <a:pPr/>
              <a:t>6/28/2009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8837-1040-4825-94D5-DDBB6001E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92A7-5722-44B1-9272-BD81B232C5AA}" type="datetimeFigureOut">
              <a:rPr lang="en-US" smtClean="0"/>
              <a:pPr/>
              <a:t>6/28/2009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8837-1040-4825-94D5-DDBB6001E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92A7-5722-44B1-9272-BD81B232C5AA}" type="datetimeFigureOut">
              <a:rPr lang="en-US" smtClean="0"/>
              <a:pPr/>
              <a:t>6/28/2009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8837-1040-4825-94D5-DDBB6001E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92A7-5722-44B1-9272-BD81B232C5AA}" type="datetimeFigureOut">
              <a:rPr lang="en-US" smtClean="0"/>
              <a:pPr/>
              <a:t>6/28/2009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8837-1040-4825-94D5-DDBB6001E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B92A7-5722-44B1-9272-BD81B232C5AA}" type="datetimeFigureOut">
              <a:rPr lang="en-US" smtClean="0"/>
              <a:pPr/>
              <a:t>6/28/2009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F8837-1040-4825-94D5-DDBB6001E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4.xml"/><Relationship Id="rId7" Type="http://schemas.openxmlformats.org/officeDocument/2006/relationships/image" Target="../media/image3.e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emf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7.xml"/><Relationship Id="rId7" Type="http://schemas.openxmlformats.org/officeDocument/2006/relationships/image" Target="../media/image7.emf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6.emf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10.xml"/><Relationship Id="rId7" Type="http://schemas.openxmlformats.org/officeDocument/2006/relationships/image" Target="../media/image10.emf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9.emf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3.xml"/><Relationship Id="rId13" Type="http://schemas.openxmlformats.org/officeDocument/2006/relationships/image" Target="../media/image26.emf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5.emf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24.emf"/><Relationship Id="rId5" Type="http://schemas.openxmlformats.org/officeDocument/2006/relationships/tags" Target="../tags/tag15.xml"/><Relationship Id="rId10" Type="http://schemas.openxmlformats.org/officeDocument/2006/relationships/image" Target="../media/image23.emf"/><Relationship Id="rId4" Type="http://schemas.openxmlformats.org/officeDocument/2006/relationships/tags" Target="../tags/tag14.xml"/><Relationship Id="rId9" Type="http://schemas.openxmlformats.org/officeDocument/2006/relationships/image" Target="../media/image22.emf"/><Relationship Id="rId14" Type="http://schemas.openxmlformats.org/officeDocument/2006/relationships/image" Target="../media/image27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8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29.emf"/><Relationship Id="rId18" Type="http://schemas.openxmlformats.org/officeDocument/2006/relationships/image" Target="../media/image26.emf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image" Target="../media/image28.emf"/><Relationship Id="rId17" Type="http://schemas.openxmlformats.org/officeDocument/2006/relationships/image" Target="../media/image25.emf"/><Relationship Id="rId2" Type="http://schemas.openxmlformats.org/officeDocument/2006/relationships/tags" Target="../tags/tag19.xml"/><Relationship Id="rId16" Type="http://schemas.openxmlformats.org/officeDocument/2006/relationships/image" Target="../media/image24.emf"/><Relationship Id="rId20" Type="http://schemas.openxmlformats.org/officeDocument/2006/relationships/image" Target="../media/image30.emf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notesSlide" Target="../notesSlides/notesSlide49.xml"/><Relationship Id="rId5" Type="http://schemas.openxmlformats.org/officeDocument/2006/relationships/tags" Target="../tags/tag22.xml"/><Relationship Id="rId15" Type="http://schemas.openxmlformats.org/officeDocument/2006/relationships/image" Target="../media/image23.emf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7.emf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418341</a:t>
            </a:r>
            <a:r>
              <a:rPr lang="en-US" dirty="0" smtClean="0"/>
              <a:t>: </a:t>
            </a:r>
            <a:r>
              <a:rPr lang="th-TH" dirty="0" smtClean="0"/>
              <a:t>สภาพแวดล้อมการทำงานคอมพิวเตอร์กราฟิกส์</a:t>
            </a:r>
            <a:br>
              <a:rPr lang="th-TH" dirty="0" smtClean="0"/>
            </a:br>
            <a:r>
              <a:rPr lang="th-TH" dirty="0" smtClean="0"/>
              <a:t>การบรรยายครั้งที่ 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pramook@gmail.com</a:t>
            </a:r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MI7"/>
              </a:rPr>
              <a:t>A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2971800" y="3505200"/>
            <a:ext cx="3048000" cy="257198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วาดสามเหลี่ยมด้านเท่า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ต้องการวาดสามเหลี่ยมด้านเท่าความยาวด้านละ </a:t>
            </a:r>
            <a:r>
              <a:rPr lang="en-US" dirty="0" smtClean="0"/>
              <a:t>1 </a:t>
            </a:r>
            <a:r>
              <a:rPr lang="th-TH" dirty="0" smtClean="0"/>
              <a:t>หน่วย</a:t>
            </a:r>
          </a:p>
          <a:p>
            <a:r>
              <a:rPr lang="th-TH" dirty="0" smtClean="0"/>
              <a:t>จุดศูนย์กลาง (จุด </a:t>
            </a:r>
            <a:r>
              <a:rPr lang="en-US" dirty="0" err="1" smtClean="0"/>
              <a:t>centroid</a:t>
            </a:r>
            <a:r>
              <a:rPr lang="th-TH" dirty="0" smtClean="0"/>
              <a:t>) อยู่ที่จุด </a:t>
            </a:r>
            <a:r>
              <a:rPr lang="en-US" dirty="0" smtClean="0"/>
              <a:t>(0,0)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2553494" y="4762500"/>
            <a:ext cx="3885406" cy="79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752600" y="5257800"/>
            <a:ext cx="5563394" cy="79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4572000" y="3200400"/>
            <a:ext cx="770688" cy="425491"/>
          </a:xfrm>
          <a:prstGeom prst="rect">
            <a:avLst/>
          </a:prstGeom>
          <a:noFill/>
          <a:ln/>
          <a:effectLst/>
        </p:spPr>
      </p:pic>
      <p:pic>
        <p:nvPicPr>
          <p:cNvPr id="21" name="Picture 2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6106083" y="5943600"/>
            <a:ext cx="902920" cy="420952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1676400" y="5943600"/>
            <a:ext cx="1234800" cy="42468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วาดสามเหลี่ยมด้านเท่า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void </a:t>
            </a: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draw_triangle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</a:t>
            </a: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</a:t>
            </a: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glBegin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(GL_LINE_LOOP);</a:t>
            </a: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</a:t>
            </a: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glVertex2d( 0.0,  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1.0/</a:t>
            </a: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sqrt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(3.0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));</a:t>
            </a: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glVertex2d( 0.5, -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0.5/</a:t>
            </a: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sqrt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(3.0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));</a:t>
            </a: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glVertex2d(-0.5, -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0.5/</a:t>
            </a: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sqrt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(3.0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));</a:t>
            </a:r>
          </a:p>
          <a:p>
            <a:pPr>
              <a:buNone/>
            </a:pPr>
            <a:endParaRPr lang="en-US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</a:t>
            </a: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glEnd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ผลลัพธ์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11881" y="1600200"/>
            <a:ext cx="43202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ฟังก์ชัน </a:t>
            </a:r>
            <a:r>
              <a:rPr lang="en-US" dirty="0" err="1" smtClean="0"/>
              <a:t>draw_sierpinski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void </a:t>
            </a: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draw_sierpinski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int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k)</a:t>
            </a: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if (k == 0)</a:t>
            </a: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	</a:t>
            </a: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draw_triangle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else</a:t>
            </a: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{</a:t>
            </a: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</a:t>
            </a:r>
            <a:r>
              <a:rPr lang="th-TH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// </a:t>
            </a:r>
            <a:r>
              <a:rPr lang="th-TH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วาด </a:t>
            </a: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Sierpinski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triangle</a:t>
            </a: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// </a:t>
            </a:r>
            <a:r>
              <a:rPr lang="th-TH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ชั้นที่ 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k-1 </a:t>
            </a:r>
            <a:r>
              <a:rPr lang="th-TH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สามอัน</a:t>
            </a:r>
            <a:endParaRPr lang="en-US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}</a:t>
            </a: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วาด </a:t>
            </a:r>
            <a:r>
              <a:rPr lang="en-US" dirty="0" err="1" smtClean="0"/>
              <a:t>Sierpinski</a:t>
            </a:r>
            <a:r>
              <a:rPr lang="en-US" dirty="0" smtClean="0"/>
              <a:t> Triangle </a:t>
            </a:r>
            <a:r>
              <a:rPr lang="th-TH" dirty="0" smtClean="0"/>
              <a:t>ชั้นที่ </a:t>
            </a:r>
            <a:r>
              <a:rPr lang="en-US" dirty="0" smtClean="0"/>
              <a:t>k-1 </a:t>
            </a:r>
            <a:r>
              <a:rPr lang="th-TH" dirty="0" smtClean="0"/>
              <a:t>สามอัน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วาดอย่างไร</a:t>
            </a:r>
            <a:r>
              <a:rPr lang="en-US" dirty="0" smtClean="0"/>
              <a:t>?</a:t>
            </a:r>
          </a:p>
          <a:p>
            <a:pPr lvl="1"/>
            <a:r>
              <a:rPr lang="th-TH" dirty="0" smtClean="0"/>
              <a:t>เรียก </a:t>
            </a:r>
            <a:r>
              <a:rPr lang="en-US" dirty="0" err="1" smtClean="0"/>
              <a:t>draw_sierpinski</a:t>
            </a:r>
            <a:r>
              <a:rPr lang="en-US" dirty="0" smtClean="0"/>
              <a:t>(k-1)</a:t>
            </a:r>
          </a:p>
          <a:p>
            <a:r>
              <a:rPr lang="th-TH" dirty="0" smtClean="0"/>
              <a:t>วาดตรงไหน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3733800" y="3505200"/>
            <a:ext cx="1535152" cy="1295400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2553494" y="4761706"/>
            <a:ext cx="3885406" cy="79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752600" y="5257800"/>
            <a:ext cx="5563394" cy="79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2971800" y="4800600"/>
            <a:ext cx="1524000" cy="1295400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4495800" y="4800600"/>
            <a:ext cx="1535152" cy="1295400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4495800" y="3733800"/>
            <a:ext cx="10668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4876800" y="3352800"/>
            <a:ext cx="2167009" cy="420952"/>
          </a:xfrm>
          <a:prstGeom prst="rect">
            <a:avLst/>
          </a:prstGeom>
          <a:noFill/>
          <a:ln/>
          <a:effectLst/>
        </p:spPr>
      </p:pic>
      <p:cxnSp>
        <p:nvCxnSpPr>
          <p:cNvPr id="18" name="Straight Arrow Connector 17"/>
          <p:cNvCxnSpPr/>
          <p:nvPr/>
        </p:nvCxnSpPr>
        <p:spPr>
          <a:xfrm rot="10800000">
            <a:off x="5257800" y="5715000"/>
            <a:ext cx="15240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6172200" y="6096000"/>
            <a:ext cx="2392260" cy="421752"/>
          </a:xfrm>
          <a:prstGeom prst="rect">
            <a:avLst/>
          </a:prstGeom>
          <a:noFill/>
          <a:ln/>
          <a:effectLst/>
        </p:spPr>
      </p:pic>
      <p:cxnSp>
        <p:nvCxnSpPr>
          <p:cNvPr id="23" name="Straight Arrow Connector 22"/>
          <p:cNvCxnSpPr/>
          <p:nvPr/>
        </p:nvCxnSpPr>
        <p:spPr>
          <a:xfrm flipV="1">
            <a:off x="2362200" y="5715000"/>
            <a:ext cx="14478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457200" y="6172200"/>
            <a:ext cx="2695020" cy="42194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วาด </a:t>
            </a:r>
            <a:r>
              <a:rPr lang="en-US" dirty="0" err="1" smtClean="0"/>
              <a:t>Sierpinski</a:t>
            </a:r>
            <a:r>
              <a:rPr lang="en-US" dirty="0" smtClean="0"/>
              <a:t> Triangle </a:t>
            </a:r>
            <a:r>
              <a:rPr lang="th-TH" dirty="0" smtClean="0"/>
              <a:t>ชั้นที่ </a:t>
            </a:r>
            <a:r>
              <a:rPr lang="en-US" dirty="0" smtClean="0"/>
              <a:t>k-1 </a:t>
            </a:r>
            <a:r>
              <a:rPr lang="th-TH" dirty="0" smtClean="0"/>
              <a:t>สามอัน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วาด </a:t>
            </a:r>
            <a:r>
              <a:rPr lang="en-US" dirty="0" err="1" smtClean="0"/>
              <a:t>Sierpinski</a:t>
            </a:r>
            <a:r>
              <a:rPr lang="en-US" dirty="0" smtClean="0"/>
              <a:t> Triangle </a:t>
            </a:r>
            <a:r>
              <a:rPr lang="th-TH" dirty="0" smtClean="0"/>
              <a:t>อันบน</a:t>
            </a:r>
          </a:p>
          <a:p>
            <a:pPr lvl="1"/>
            <a:r>
              <a:rPr lang="en-US" dirty="0" smtClean="0"/>
              <a:t>Translate </a:t>
            </a:r>
            <a:r>
              <a:rPr lang="en-US" dirty="0" err="1" smtClean="0"/>
              <a:t>centroid</a:t>
            </a:r>
            <a:r>
              <a:rPr lang="en-US" dirty="0" smtClean="0"/>
              <a:t> </a:t>
            </a:r>
            <a:r>
              <a:rPr lang="th-TH" dirty="0" smtClean="0"/>
              <a:t>ไปเป็นจุด </a:t>
            </a:r>
            <a:endParaRPr lang="en-US" dirty="0" smtClean="0"/>
          </a:p>
          <a:p>
            <a:pPr lvl="1"/>
            <a:r>
              <a:rPr lang="en-US" dirty="0" smtClean="0"/>
              <a:t>Scale </a:t>
            </a:r>
            <a:r>
              <a:rPr lang="th-TH" dirty="0" smtClean="0"/>
              <a:t>ขนาดลดลง </a:t>
            </a:r>
            <a:r>
              <a:rPr lang="en-US" dirty="0" smtClean="0"/>
              <a:t>2 </a:t>
            </a:r>
            <a:r>
              <a:rPr lang="th-TH" dirty="0" smtClean="0"/>
              <a:t>เท่า </a:t>
            </a:r>
            <a:r>
              <a:rPr lang="en-US" dirty="0" smtClean="0"/>
              <a:t>(= </a:t>
            </a:r>
            <a:r>
              <a:rPr lang="th-TH" dirty="0" smtClean="0"/>
              <a:t>ขยาย </a:t>
            </a:r>
            <a:r>
              <a:rPr lang="en-US" dirty="0" smtClean="0"/>
              <a:t>0.5 </a:t>
            </a:r>
            <a:r>
              <a:rPr lang="th-TH" dirty="0" smtClean="0"/>
              <a:t>เท่า</a:t>
            </a:r>
            <a:r>
              <a:rPr lang="en-US" dirty="0" smtClean="0"/>
              <a:t>)</a:t>
            </a:r>
          </a:p>
          <a:p>
            <a:r>
              <a:rPr lang="th-TH" dirty="0" smtClean="0"/>
              <a:t>วาด </a:t>
            </a:r>
            <a:r>
              <a:rPr lang="en-US" dirty="0" err="1" smtClean="0"/>
              <a:t>Sierpinski</a:t>
            </a:r>
            <a:r>
              <a:rPr lang="en-US" dirty="0" smtClean="0"/>
              <a:t> Triangle </a:t>
            </a:r>
            <a:r>
              <a:rPr lang="th-TH" dirty="0" smtClean="0"/>
              <a:t>อันล่างขวา</a:t>
            </a:r>
            <a:endParaRPr lang="th-TH" dirty="0" smtClean="0"/>
          </a:p>
          <a:p>
            <a:pPr lvl="1"/>
            <a:r>
              <a:rPr lang="en-US" dirty="0" smtClean="0"/>
              <a:t>Translate </a:t>
            </a:r>
            <a:r>
              <a:rPr lang="en-US" dirty="0" err="1" smtClean="0"/>
              <a:t>centroid</a:t>
            </a:r>
            <a:r>
              <a:rPr lang="en-US" dirty="0" smtClean="0"/>
              <a:t> </a:t>
            </a:r>
            <a:r>
              <a:rPr lang="th-TH" dirty="0" smtClean="0"/>
              <a:t>ไปเป็นจุด </a:t>
            </a:r>
            <a:endParaRPr lang="en-US" dirty="0" smtClean="0"/>
          </a:p>
          <a:p>
            <a:pPr lvl="1"/>
            <a:r>
              <a:rPr lang="en-US" dirty="0" smtClean="0"/>
              <a:t>Scale </a:t>
            </a:r>
            <a:r>
              <a:rPr lang="th-TH" dirty="0" smtClean="0"/>
              <a:t>ขนาดลดลง </a:t>
            </a:r>
            <a:r>
              <a:rPr lang="en-US" dirty="0" smtClean="0"/>
              <a:t>2 </a:t>
            </a:r>
            <a:r>
              <a:rPr lang="th-TH" dirty="0" smtClean="0"/>
              <a:t>เท่า </a:t>
            </a:r>
            <a:r>
              <a:rPr lang="en-US" dirty="0" smtClean="0"/>
              <a:t>(= </a:t>
            </a:r>
            <a:r>
              <a:rPr lang="th-TH" dirty="0" smtClean="0"/>
              <a:t>ขยาย </a:t>
            </a:r>
            <a:r>
              <a:rPr lang="en-US" dirty="0" smtClean="0"/>
              <a:t>0.5 </a:t>
            </a:r>
            <a:r>
              <a:rPr lang="th-TH" dirty="0" smtClean="0"/>
              <a:t>เท่า</a:t>
            </a:r>
            <a:r>
              <a:rPr lang="en-US" dirty="0" smtClean="0"/>
              <a:t>)</a:t>
            </a:r>
          </a:p>
          <a:p>
            <a:r>
              <a:rPr lang="th-TH" dirty="0" smtClean="0"/>
              <a:t>วาด </a:t>
            </a:r>
            <a:r>
              <a:rPr lang="en-US" dirty="0" err="1" smtClean="0"/>
              <a:t>Sierpinski</a:t>
            </a:r>
            <a:r>
              <a:rPr lang="en-US" dirty="0" smtClean="0"/>
              <a:t> Triangle </a:t>
            </a:r>
            <a:r>
              <a:rPr lang="th-TH" dirty="0" smtClean="0"/>
              <a:t>อัน</a:t>
            </a:r>
            <a:r>
              <a:rPr lang="th-TH" dirty="0" smtClean="0"/>
              <a:t>ล่างซ้าย</a:t>
            </a:r>
            <a:endParaRPr lang="th-TH" dirty="0" smtClean="0"/>
          </a:p>
          <a:p>
            <a:pPr lvl="1"/>
            <a:r>
              <a:rPr lang="en-US" dirty="0" smtClean="0"/>
              <a:t>Translate </a:t>
            </a:r>
            <a:r>
              <a:rPr lang="en-US" dirty="0" err="1" smtClean="0"/>
              <a:t>centroid</a:t>
            </a:r>
            <a:r>
              <a:rPr lang="en-US" dirty="0" smtClean="0"/>
              <a:t> </a:t>
            </a:r>
            <a:r>
              <a:rPr lang="th-TH" dirty="0" smtClean="0"/>
              <a:t>ไปเป็นจุด </a:t>
            </a:r>
            <a:endParaRPr lang="en-US" dirty="0" smtClean="0"/>
          </a:p>
          <a:p>
            <a:pPr lvl="1"/>
            <a:r>
              <a:rPr lang="en-US" dirty="0" smtClean="0"/>
              <a:t>Scale </a:t>
            </a:r>
            <a:r>
              <a:rPr lang="th-TH" dirty="0" smtClean="0"/>
              <a:t>ขนาดลดลง </a:t>
            </a:r>
            <a:r>
              <a:rPr lang="en-US" dirty="0" smtClean="0"/>
              <a:t>2 </a:t>
            </a:r>
            <a:r>
              <a:rPr lang="th-TH" dirty="0" smtClean="0"/>
              <a:t>เท่า </a:t>
            </a:r>
            <a:r>
              <a:rPr lang="en-US" dirty="0" smtClean="0"/>
              <a:t>(= </a:t>
            </a:r>
            <a:r>
              <a:rPr lang="th-TH" dirty="0" smtClean="0"/>
              <a:t>ขยาย </a:t>
            </a:r>
            <a:r>
              <a:rPr lang="en-US" dirty="0" smtClean="0"/>
              <a:t>0.5 </a:t>
            </a:r>
            <a:r>
              <a:rPr lang="th-TH" dirty="0" smtClean="0"/>
              <a:t>เท่า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4953000" y="2133600"/>
            <a:ext cx="864430" cy="421752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4953000" y="3657600"/>
            <a:ext cx="1076404" cy="418193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4953000" y="5105400"/>
            <a:ext cx="1362359" cy="41422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วาด </a:t>
            </a:r>
            <a:r>
              <a:rPr lang="en-US" dirty="0" err="1" smtClean="0"/>
              <a:t>Sierpinski</a:t>
            </a:r>
            <a:r>
              <a:rPr lang="en-US" dirty="0" smtClean="0"/>
              <a:t> Triangle </a:t>
            </a:r>
            <a:r>
              <a:rPr lang="th-TH" dirty="0" smtClean="0"/>
              <a:t>ชั้นที่ </a:t>
            </a:r>
            <a:r>
              <a:rPr lang="en-US" dirty="0" smtClean="0"/>
              <a:t>k-1 </a:t>
            </a:r>
            <a:r>
              <a:rPr lang="th-TH" dirty="0" smtClean="0"/>
              <a:t>สามอัน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void </a:t>
            </a: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draw_sierpinski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int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k)</a:t>
            </a: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if (k == 0)</a:t>
            </a: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	</a:t>
            </a: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draw_triangle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else</a:t>
            </a: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{</a:t>
            </a: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	</a:t>
            </a: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glLoadIdentity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	</a:t>
            </a: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glTranslated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(0.0, 0.5 / </a:t>
            </a: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sqrt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(3.0), 0.0);</a:t>
            </a: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	</a:t>
            </a: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glScaled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(0.5, 0.5, 0.5);</a:t>
            </a: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	</a:t>
            </a: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draw_sierpinski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(k-1);</a:t>
            </a:r>
          </a:p>
          <a:p>
            <a:pPr>
              <a:buNone/>
            </a:pPr>
            <a:endParaRPr lang="en-US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	</a:t>
            </a: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glLoadIdentity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	</a:t>
            </a: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glTranslated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(0.25, -0.25 / </a:t>
            </a: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sqrt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(3.0), 0.0);</a:t>
            </a: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	</a:t>
            </a: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glScaled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(0.5, 0.5, 0.5);</a:t>
            </a: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	</a:t>
            </a: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draw_sierpinski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(k-1);</a:t>
            </a:r>
          </a:p>
          <a:p>
            <a:pPr>
              <a:buNone/>
            </a:pPr>
            <a:endParaRPr lang="en-US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	</a:t>
            </a: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glLoadIdentity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	</a:t>
            </a: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glTranslated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(-0.25, -0.25 / </a:t>
            </a: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sqrt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(3.0), 0.0);</a:t>
            </a: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	</a:t>
            </a: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glScaled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(0.5, 0.5, 0.5);</a:t>
            </a: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	</a:t>
            </a: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draw_sierpinski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(k-1);</a:t>
            </a: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}</a:t>
            </a: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วาด </a:t>
            </a:r>
            <a:r>
              <a:rPr lang="en-US" dirty="0" err="1" smtClean="0"/>
              <a:t>Sierpinski</a:t>
            </a:r>
            <a:r>
              <a:rPr lang="en-US" dirty="0" smtClean="0"/>
              <a:t> Triangle </a:t>
            </a:r>
            <a:r>
              <a:rPr lang="th-TH" dirty="0" smtClean="0"/>
              <a:t>ชั้นที่ </a:t>
            </a:r>
            <a:r>
              <a:rPr lang="en-US" dirty="0" smtClean="0"/>
              <a:t>k-1 </a:t>
            </a:r>
            <a:r>
              <a:rPr lang="th-TH" dirty="0" smtClean="0"/>
              <a:t>สามอัน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draw_siepinski</a:t>
            </a:r>
            <a:r>
              <a:rPr lang="en-US" dirty="0" smtClean="0"/>
              <a:t>(0)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362200"/>
            <a:ext cx="3744191" cy="392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วาด </a:t>
            </a:r>
            <a:r>
              <a:rPr lang="en-US" dirty="0" err="1" smtClean="0"/>
              <a:t>Sierpinski</a:t>
            </a:r>
            <a:r>
              <a:rPr lang="en-US" dirty="0" smtClean="0"/>
              <a:t> Triangle </a:t>
            </a:r>
            <a:r>
              <a:rPr lang="th-TH" dirty="0" smtClean="0"/>
              <a:t>ชั้นที่ </a:t>
            </a:r>
            <a:r>
              <a:rPr lang="en-US" dirty="0" smtClean="0"/>
              <a:t>k-1 </a:t>
            </a:r>
            <a:r>
              <a:rPr lang="th-TH" dirty="0" smtClean="0"/>
              <a:t>สามอัน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draw_siepinski</a:t>
            </a:r>
            <a:r>
              <a:rPr lang="en-US" dirty="0" smtClean="0"/>
              <a:t>(1)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438400"/>
            <a:ext cx="3733800" cy="387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วาด </a:t>
            </a:r>
            <a:r>
              <a:rPr lang="en-US" dirty="0" err="1" smtClean="0"/>
              <a:t>Sierpinski</a:t>
            </a:r>
            <a:r>
              <a:rPr lang="en-US" dirty="0" smtClean="0"/>
              <a:t> Triangle </a:t>
            </a:r>
            <a:r>
              <a:rPr lang="th-TH" dirty="0" smtClean="0"/>
              <a:t>ชั้นที่ </a:t>
            </a:r>
            <a:r>
              <a:rPr lang="en-US" dirty="0" smtClean="0"/>
              <a:t>k-1 </a:t>
            </a:r>
            <a:r>
              <a:rPr lang="th-TH" dirty="0" smtClean="0"/>
              <a:t>สามอัน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draw_siepinski</a:t>
            </a:r>
            <a:r>
              <a:rPr lang="en-US" dirty="0" smtClean="0"/>
              <a:t>(2)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362200"/>
            <a:ext cx="3733800" cy="387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การแปลงกับการวาดภาพ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การแปลงสามารถนำมาใช้สร้างภาพที่มีความซับซ้อนได้มากมาย</a:t>
            </a:r>
          </a:p>
          <a:p>
            <a:r>
              <a:rPr lang="th-TH" dirty="0" smtClean="0"/>
              <a:t>เราจะมาดูตัวอย่างการสร้าง </a:t>
            </a:r>
            <a:r>
              <a:rPr lang="th-TH" b="1" dirty="0" smtClean="0"/>
              <a:t>แฟรกตัล </a:t>
            </a:r>
            <a:r>
              <a:rPr lang="en-US" b="1" dirty="0" smtClean="0"/>
              <a:t>(fractal)</a:t>
            </a:r>
          </a:p>
          <a:p>
            <a:pPr lvl="1"/>
            <a:r>
              <a:rPr lang="th-TH" dirty="0" smtClean="0"/>
              <a:t>รูป</a:t>
            </a:r>
            <a:r>
              <a:rPr lang="th-TH" dirty="0"/>
              <a:t>ที่พอเอาแว่นขยายส่องดูแล้วเห็นเป็นลักษณะเหมือนกับตอนไม่ได้ใช้แว่นขยาย</a:t>
            </a:r>
            <a:r>
              <a:rPr lang="th-TH" dirty="0" smtClean="0"/>
              <a:t>ดู</a:t>
            </a: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วาด </a:t>
            </a:r>
            <a:r>
              <a:rPr lang="en-US" dirty="0" err="1" smtClean="0"/>
              <a:t>Sierpinski</a:t>
            </a:r>
            <a:r>
              <a:rPr lang="en-US" dirty="0" smtClean="0"/>
              <a:t> Triangle </a:t>
            </a:r>
            <a:r>
              <a:rPr lang="th-TH" dirty="0" smtClean="0"/>
              <a:t>ชั้นที่ </a:t>
            </a:r>
            <a:r>
              <a:rPr lang="en-US" dirty="0" smtClean="0"/>
              <a:t>k-1 </a:t>
            </a:r>
            <a:r>
              <a:rPr lang="th-TH" dirty="0" smtClean="0"/>
              <a:t>สามอัน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draw_siepinski</a:t>
            </a:r>
            <a:r>
              <a:rPr lang="en-US" dirty="0" smtClean="0"/>
              <a:t>(2)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362200"/>
            <a:ext cx="3733800" cy="387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19480082">
            <a:off x="2569777" y="2283941"/>
            <a:ext cx="461948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smtClean="0">
                <a:solidFill>
                  <a:srgbClr val="FF0000"/>
                </a:solidFill>
              </a:rPr>
              <a:t>???</a:t>
            </a:r>
            <a:endParaRPr lang="en-US" sz="239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เกิดอะไรขึ้น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438400" y="1828800"/>
            <a:ext cx="4419600" cy="3729370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00200" y="5715000"/>
            <a:ext cx="6115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/>
              <a:t>ระบบพิกัดสำหรับวาด </a:t>
            </a:r>
            <a:r>
              <a:rPr lang="en-US" sz="2800" dirty="0" err="1" smtClean="0"/>
              <a:t>Siepinski</a:t>
            </a:r>
            <a:r>
              <a:rPr lang="en-US" sz="2800" dirty="0" smtClean="0"/>
              <a:t> triangle </a:t>
            </a:r>
            <a:r>
              <a:rPr lang="th-TH" sz="2800" dirty="0" smtClean="0"/>
              <a:t>ระดับ </a:t>
            </a:r>
            <a:r>
              <a:rPr lang="en-US" sz="2800" dirty="0" smtClean="0"/>
              <a:t>k = I</a:t>
            </a:r>
            <a:endParaRPr lang="en-U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เกิดอะไรขึ้น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438399" y="3657600"/>
            <a:ext cx="2252327" cy="1900570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05400" y="1524000"/>
            <a:ext cx="304923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/>
              <a:t>ระบบพิกัดสำหรับวาด </a:t>
            </a:r>
            <a:endParaRPr lang="en-US" sz="2800" dirty="0" smtClean="0"/>
          </a:p>
          <a:p>
            <a:r>
              <a:rPr lang="en-US" sz="2800" dirty="0" err="1" smtClean="0"/>
              <a:t>Siepinski</a:t>
            </a:r>
            <a:r>
              <a:rPr lang="en-US" sz="2800" dirty="0" smtClean="0"/>
              <a:t> triangle </a:t>
            </a:r>
            <a:r>
              <a:rPr lang="th-TH" sz="2800" dirty="0" smtClean="0"/>
              <a:t>บน</a:t>
            </a:r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th-TH" sz="2800" dirty="0" smtClean="0"/>
              <a:t>คือ </a:t>
            </a:r>
            <a:r>
              <a:rPr lang="en-US" sz="2800" dirty="0" smtClean="0"/>
              <a:t>T</a:t>
            </a:r>
            <a:r>
              <a:rPr lang="en-US" sz="2800" baseline="-25000" dirty="0" smtClean="0"/>
              <a:t>U</a:t>
            </a:r>
            <a:r>
              <a:rPr lang="en-US" sz="2800" dirty="0" smtClean="0"/>
              <a:t>S</a:t>
            </a:r>
            <a:r>
              <a:rPr lang="en-US" sz="2800" baseline="-25000" dirty="0" smtClean="0"/>
              <a:t>0.5</a:t>
            </a:r>
            <a:r>
              <a:rPr lang="en-US" sz="2800" dirty="0" smtClean="0"/>
              <a:t> </a:t>
            </a:r>
            <a:r>
              <a:rPr lang="en-US" sz="2800" dirty="0" smtClean="0"/>
              <a:t>=M</a:t>
            </a:r>
            <a:r>
              <a:rPr lang="en-US" sz="2800" baseline="-25000" dirty="0" smtClean="0"/>
              <a:t>U</a:t>
            </a:r>
            <a:endParaRPr lang="en-US" sz="2800" baseline="-25000" dirty="0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4605672" y="3657600"/>
            <a:ext cx="2252327" cy="1900570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3581400" y="1828800"/>
            <a:ext cx="2167273" cy="1828800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0" y="5105400"/>
            <a:ext cx="31037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/>
              <a:t>ระบบพิกัดสำหรับวาด </a:t>
            </a:r>
            <a:endParaRPr lang="en-US" sz="2800" dirty="0" smtClean="0"/>
          </a:p>
          <a:p>
            <a:r>
              <a:rPr lang="en-US" sz="2800" dirty="0" err="1" smtClean="0"/>
              <a:t>Siepinski</a:t>
            </a:r>
            <a:r>
              <a:rPr lang="en-US" sz="2800" dirty="0" smtClean="0"/>
              <a:t> triangle</a:t>
            </a:r>
            <a:r>
              <a:rPr lang="th-TH" sz="2800" dirty="0" smtClean="0"/>
              <a:t> </a:t>
            </a:r>
            <a:r>
              <a:rPr lang="th-TH" sz="2800" dirty="0" smtClean="0"/>
              <a:t>ขวา</a:t>
            </a:r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th-TH" sz="2800" dirty="0" smtClean="0"/>
              <a:t>คือ </a:t>
            </a:r>
            <a:r>
              <a:rPr lang="en-US" sz="2800" dirty="0" smtClean="0"/>
              <a:t>T</a:t>
            </a:r>
            <a:r>
              <a:rPr lang="en-US" sz="2800" baseline="-25000" dirty="0" smtClean="0"/>
              <a:t>R</a:t>
            </a:r>
            <a:r>
              <a:rPr lang="en-US" sz="2800" dirty="0" smtClean="0"/>
              <a:t>S</a:t>
            </a:r>
            <a:r>
              <a:rPr lang="en-US" sz="2800" baseline="-25000" dirty="0" smtClean="0"/>
              <a:t>0.5</a:t>
            </a:r>
            <a:r>
              <a:rPr lang="en-US" sz="2800" dirty="0" smtClean="0"/>
              <a:t> =</a:t>
            </a:r>
            <a:r>
              <a:rPr lang="en-US" sz="2800" dirty="0" smtClean="0"/>
              <a:t>M</a:t>
            </a:r>
            <a:r>
              <a:rPr lang="en-US" sz="2800" baseline="-25000" dirty="0" smtClean="0"/>
              <a:t>R</a:t>
            </a:r>
            <a:endParaRPr lang="en-US" sz="28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181600"/>
            <a:ext cx="31261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/>
              <a:t>ระบบพิกัดสำหรับวาด </a:t>
            </a:r>
            <a:endParaRPr lang="en-US" sz="2800" dirty="0" smtClean="0"/>
          </a:p>
          <a:p>
            <a:r>
              <a:rPr lang="en-US" sz="2800" dirty="0" err="1" smtClean="0"/>
              <a:t>Siepinski</a:t>
            </a:r>
            <a:r>
              <a:rPr lang="en-US" sz="2800" dirty="0" smtClean="0"/>
              <a:t> triangle</a:t>
            </a:r>
            <a:r>
              <a:rPr lang="th-TH" sz="2800" dirty="0" smtClean="0"/>
              <a:t> </a:t>
            </a:r>
            <a:r>
              <a:rPr lang="th-TH" sz="2800" dirty="0" smtClean="0"/>
              <a:t>ซ้าย</a:t>
            </a:r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th-TH" sz="2800" dirty="0" smtClean="0"/>
              <a:t>คือ </a:t>
            </a:r>
            <a:r>
              <a:rPr lang="en-US" sz="2800" dirty="0" smtClean="0"/>
              <a:t>T</a:t>
            </a:r>
            <a:r>
              <a:rPr lang="en-US" sz="2800" baseline="-25000" dirty="0" smtClean="0"/>
              <a:t>L</a:t>
            </a:r>
            <a:r>
              <a:rPr lang="en-US" sz="2800" dirty="0" smtClean="0"/>
              <a:t>S</a:t>
            </a:r>
            <a:r>
              <a:rPr lang="en-US" sz="2800" baseline="-25000" dirty="0" smtClean="0"/>
              <a:t>0.5</a:t>
            </a:r>
            <a:r>
              <a:rPr lang="en-US" sz="2800" dirty="0" smtClean="0"/>
              <a:t> =</a:t>
            </a:r>
            <a:r>
              <a:rPr lang="en-US" sz="2800" dirty="0" smtClean="0"/>
              <a:t>M</a:t>
            </a:r>
            <a:r>
              <a:rPr lang="en-US" sz="2800" baseline="-25000" dirty="0" smtClean="0"/>
              <a:t>L</a:t>
            </a:r>
            <a:endParaRPr lang="en-US" sz="2800" baseline="-25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เกิดอะไรขึ้น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2286000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U</a:t>
            </a:r>
            <a:r>
              <a:rPr lang="en-US" dirty="0" smtClean="0"/>
              <a:t>M</a:t>
            </a:r>
            <a:r>
              <a:rPr lang="en-US" baseline="-25000" dirty="0" smtClean="0"/>
              <a:t>U</a:t>
            </a:r>
            <a:endParaRPr lang="en-US" baseline="-25000" dirty="0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4665036" y="2743200"/>
            <a:ext cx="1083637" cy="914400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3581400" y="2743200"/>
            <a:ext cx="1083637" cy="914400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4114800" y="1828800"/>
            <a:ext cx="1100473" cy="928607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00600" y="32004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U</a:t>
            </a:r>
            <a:r>
              <a:rPr lang="en-US" dirty="0" smtClean="0"/>
              <a:t>M</a:t>
            </a:r>
            <a:r>
              <a:rPr lang="en-US" baseline="-25000" dirty="0" smtClean="0"/>
              <a:t>R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3733800" y="320040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U</a:t>
            </a:r>
            <a:r>
              <a:rPr lang="en-US" dirty="0" smtClean="0"/>
              <a:t>M</a:t>
            </a:r>
            <a:r>
              <a:rPr lang="en-US" baseline="-25000" dirty="0" smtClean="0"/>
              <a:t>L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3200400" y="411480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L</a:t>
            </a:r>
            <a:r>
              <a:rPr lang="en-US" dirty="0" smtClean="0"/>
              <a:t>M</a:t>
            </a:r>
            <a:r>
              <a:rPr lang="en-US" baseline="-25000" dirty="0" smtClean="0"/>
              <a:t>U</a:t>
            </a:r>
            <a:endParaRPr lang="en-US" baseline="-25000" dirty="0"/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3598236" y="4572000"/>
            <a:ext cx="1083637" cy="914400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2514600" y="4572000"/>
            <a:ext cx="1083637" cy="914400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3048000" y="3657600"/>
            <a:ext cx="1100473" cy="928607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733800" y="502920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L</a:t>
            </a:r>
            <a:r>
              <a:rPr lang="en-US" dirty="0" smtClean="0"/>
              <a:t>M</a:t>
            </a:r>
            <a:r>
              <a:rPr lang="en-US" baseline="-25000" dirty="0" smtClean="0"/>
              <a:t>R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2667000" y="5029200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L</a:t>
            </a:r>
            <a:r>
              <a:rPr lang="en-US" dirty="0" smtClean="0"/>
              <a:t>M</a:t>
            </a:r>
            <a:r>
              <a:rPr lang="en-US" baseline="-25000" dirty="0" smtClean="0"/>
              <a:t>L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334000" y="41148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R</a:t>
            </a:r>
            <a:r>
              <a:rPr lang="en-US" dirty="0" smtClean="0"/>
              <a:t>M</a:t>
            </a:r>
            <a:r>
              <a:rPr lang="en-US" baseline="-25000" dirty="0" smtClean="0"/>
              <a:t>U</a:t>
            </a:r>
            <a:endParaRPr lang="en-US" baseline="-25000" dirty="0"/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5731836" y="4572000"/>
            <a:ext cx="1083637" cy="914400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"/>
          <p:cNvSpPr>
            <a:spLocks noChangeArrowheads="1"/>
          </p:cNvSpPr>
          <p:nvPr/>
        </p:nvSpPr>
        <p:spPr bwMode="auto">
          <a:xfrm>
            <a:off x="4648200" y="4572000"/>
            <a:ext cx="1083637" cy="914400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"/>
          <p:cNvSpPr>
            <a:spLocks noChangeArrowheads="1"/>
          </p:cNvSpPr>
          <p:nvPr/>
        </p:nvSpPr>
        <p:spPr bwMode="auto">
          <a:xfrm>
            <a:off x="5181600" y="3657600"/>
            <a:ext cx="1100473" cy="928607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867400" y="5029200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R</a:t>
            </a:r>
            <a:r>
              <a:rPr lang="en-US" dirty="0" smtClean="0"/>
              <a:t>M</a:t>
            </a:r>
            <a:r>
              <a:rPr lang="en-US" baseline="-25000" dirty="0" smtClean="0"/>
              <a:t>R</a:t>
            </a:r>
            <a:endParaRPr lang="en-US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4800600" y="502920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R</a:t>
            </a:r>
            <a:r>
              <a:rPr lang="en-US" dirty="0" smtClean="0"/>
              <a:t>M</a:t>
            </a:r>
            <a:r>
              <a:rPr lang="en-US" baseline="-25000" dirty="0" smtClean="0"/>
              <a:t>L</a:t>
            </a:r>
            <a:endParaRPr lang="en-US" baseline="-25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พิจารณา </a:t>
            </a:r>
            <a:r>
              <a:rPr lang="en-US" dirty="0" smtClean="0"/>
              <a:t>code </a:t>
            </a:r>
            <a:r>
              <a:rPr lang="th-TH" dirty="0" smtClean="0"/>
              <a:t>ใหม่อีกครั้ง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</a:t>
            </a:r>
            <a:r>
              <a:rPr lang="en-US" sz="2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				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MODELVIEW = M</a:t>
            </a:r>
          </a:p>
          <a:p>
            <a:pPr>
              <a:buNone/>
            </a:pPr>
            <a:r>
              <a:rPr lang="en-US" sz="20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glLoadIdentity</a:t>
            </a:r>
            <a:r>
              <a:rPr lang="en-US" sz="2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			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MODELVIEW 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 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I</a:t>
            </a:r>
            <a:endParaRPr lang="en-US" sz="2000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>
              <a:buNone/>
            </a:pPr>
            <a:r>
              <a:rPr lang="en-US" sz="20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glTranslated</a:t>
            </a:r>
            <a:r>
              <a:rPr lang="en-US" sz="2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(...);		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MODELVIEW 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 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</a:t>
            </a:r>
            <a:endParaRPr lang="en-US" sz="2000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>
              <a:buNone/>
            </a:pPr>
            <a:r>
              <a:rPr lang="en-US" sz="20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glScaled</a:t>
            </a:r>
            <a:r>
              <a:rPr lang="en-US" sz="2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(...);			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MODELVIEW 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 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TS</a:t>
            </a:r>
            <a:endParaRPr lang="en-US" sz="2000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>
              <a:buNone/>
            </a:pPr>
            <a:r>
              <a:rPr lang="en-US" sz="20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draw_sierpinski</a:t>
            </a:r>
            <a:r>
              <a:rPr lang="en-US" sz="2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(k-1);		</a:t>
            </a:r>
          </a:p>
          <a:p>
            <a:pPr>
              <a:buNone/>
            </a:pPr>
            <a:r>
              <a:rPr lang="en-US" sz="2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					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MODELVIEW = ???</a:t>
            </a:r>
            <a:endParaRPr lang="en-US" sz="2000" dirty="0" smtClean="0">
              <a:solidFill>
                <a:srgbClr val="FF0000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>
              <a:buNone/>
            </a:pPr>
            <a:r>
              <a:rPr lang="en-US" sz="20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glLoadIdentity</a:t>
            </a:r>
            <a:r>
              <a:rPr lang="en-US" sz="2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			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MODELVIEW 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 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I</a:t>
            </a:r>
            <a:endParaRPr lang="en-US" sz="2000" dirty="0" smtClean="0">
              <a:solidFill>
                <a:srgbClr val="FF0000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>
              <a:buNone/>
            </a:pPr>
            <a:r>
              <a:rPr lang="en-US" sz="20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glTranslated</a:t>
            </a:r>
            <a:r>
              <a:rPr lang="en-US" sz="2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(...);		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MODELVIEW = T</a:t>
            </a:r>
            <a:endParaRPr lang="en-US" sz="2000" dirty="0" smtClean="0">
              <a:solidFill>
                <a:srgbClr val="FF0000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>
              <a:buNone/>
            </a:pPr>
            <a:r>
              <a:rPr lang="en-US" sz="20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glScaled</a:t>
            </a:r>
            <a:r>
              <a:rPr lang="en-US" sz="2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(...);			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MODELVIEW = TS</a:t>
            </a:r>
            <a:endParaRPr lang="en-US" sz="2000" dirty="0" smtClean="0">
              <a:solidFill>
                <a:srgbClr val="FF0000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>
              <a:buNone/>
            </a:pPr>
            <a:r>
              <a:rPr lang="en-US" sz="20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draw_sierpinski</a:t>
            </a:r>
            <a:r>
              <a:rPr lang="en-US" sz="2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(k-1</a:t>
            </a:r>
            <a:r>
              <a:rPr lang="en-US" sz="2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);		</a:t>
            </a:r>
            <a:endParaRPr lang="en-US" sz="2000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>
              <a:buNone/>
            </a:pPr>
            <a:endParaRPr lang="en-US" sz="2000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พิจารณา </a:t>
            </a:r>
            <a:r>
              <a:rPr lang="en-US" dirty="0" smtClean="0"/>
              <a:t>code </a:t>
            </a:r>
            <a:r>
              <a:rPr lang="th-TH" dirty="0" smtClean="0"/>
              <a:t>ใหม่อีกครั้ง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</a:t>
            </a:r>
            <a:r>
              <a:rPr lang="en-US" sz="2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				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MODELVIEW = M</a:t>
            </a:r>
          </a:p>
          <a:p>
            <a:pPr>
              <a:buNone/>
            </a:pPr>
            <a:r>
              <a:rPr lang="en-US" sz="20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glLoadIdentity</a:t>
            </a:r>
            <a:r>
              <a:rPr lang="en-US" sz="2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			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MODELVIEW 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 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I</a:t>
            </a:r>
            <a:endParaRPr lang="en-US" sz="2000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>
              <a:buNone/>
            </a:pPr>
            <a:r>
              <a:rPr lang="en-US" sz="20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glTranslated</a:t>
            </a:r>
            <a:r>
              <a:rPr lang="en-US" sz="2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(...);		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MODELVIEW 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 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</a:t>
            </a:r>
            <a:endParaRPr lang="en-US" sz="2000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>
              <a:buNone/>
            </a:pPr>
            <a:r>
              <a:rPr lang="en-US" sz="20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glScaled</a:t>
            </a:r>
            <a:r>
              <a:rPr lang="en-US" sz="2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(...);			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MODELVIEW 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 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TS</a:t>
            </a:r>
            <a:endParaRPr lang="en-US" sz="2000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>
              <a:buNone/>
            </a:pPr>
            <a:r>
              <a:rPr lang="en-US" sz="20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draw_sierpinski</a:t>
            </a:r>
            <a:r>
              <a:rPr lang="en-US" sz="2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(k-1);		</a:t>
            </a:r>
          </a:p>
          <a:p>
            <a:pPr>
              <a:buNone/>
            </a:pPr>
            <a:r>
              <a:rPr lang="en-US" sz="2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					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MODELVIEW = ???</a:t>
            </a:r>
            <a:endParaRPr lang="en-US" sz="2000" dirty="0" smtClean="0">
              <a:solidFill>
                <a:srgbClr val="FF0000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>
              <a:buNone/>
            </a:pPr>
            <a:r>
              <a:rPr lang="en-US" sz="20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glLoadIdentity</a:t>
            </a:r>
            <a:r>
              <a:rPr lang="en-US" sz="2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			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MODELVIEW 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 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I</a:t>
            </a:r>
            <a:endParaRPr lang="en-US" sz="2000" dirty="0" smtClean="0">
              <a:solidFill>
                <a:srgbClr val="FF0000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>
              <a:buNone/>
            </a:pPr>
            <a:r>
              <a:rPr lang="en-US" sz="20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glTranslated</a:t>
            </a:r>
            <a:r>
              <a:rPr lang="en-US" sz="2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(...);		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MODELVIEW = T</a:t>
            </a:r>
            <a:endParaRPr lang="en-US" sz="2000" dirty="0" smtClean="0">
              <a:solidFill>
                <a:srgbClr val="FF0000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>
              <a:buNone/>
            </a:pPr>
            <a:r>
              <a:rPr lang="en-US" sz="20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glScaled</a:t>
            </a:r>
            <a:r>
              <a:rPr lang="en-US" sz="2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(...);			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MODELVIEW = TS</a:t>
            </a:r>
            <a:endParaRPr lang="en-US" sz="2000" dirty="0" smtClean="0">
              <a:solidFill>
                <a:srgbClr val="FF0000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>
              <a:buNone/>
            </a:pPr>
            <a:r>
              <a:rPr lang="en-US" sz="20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draw_sierpinski</a:t>
            </a:r>
            <a:r>
              <a:rPr lang="en-US" sz="2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(k-1</a:t>
            </a:r>
            <a:r>
              <a:rPr lang="en-US" sz="2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);		</a:t>
            </a:r>
            <a:endParaRPr lang="en-US" sz="2000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>
              <a:buNone/>
            </a:pPr>
            <a:endParaRPr lang="en-US" sz="2000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2971800" y="3657600"/>
            <a:ext cx="2819400" cy="1295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4114800" y="4800600"/>
            <a:ext cx="106680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4400" y="5791200"/>
            <a:ext cx="7258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</a:rPr>
              <a:t>ความจริงแล้ว </a:t>
            </a:r>
            <a:r>
              <a:rPr lang="en-US" sz="3200" b="1" dirty="0" smtClean="0">
                <a:solidFill>
                  <a:srgbClr val="FF0000"/>
                </a:solidFill>
              </a:rPr>
              <a:t>MODELVIEW </a:t>
            </a:r>
            <a:r>
              <a:rPr lang="th-TH" sz="3200" b="1" dirty="0" smtClean="0">
                <a:solidFill>
                  <a:srgbClr val="FF0000"/>
                </a:solidFill>
              </a:rPr>
              <a:t>ควรมีค่าเท่ากับ </a:t>
            </a:r>
            <a:r>
              <a:rPr lang="en-US" sz="3200" b="1" dirty="0" smtClean="0">
                <a:solidFill>
                  <a:srgbClr val="FF0000"/>
                </a:solidFill>
              </a:rPr>
              <a:t>MTS!!!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พิจารณา </a:t>
            </a:r>
            <a:r>
              <a:rPr lang="en-US" dirty="0" smtClean="0"/>
              <a:t>code </a:t>
            </a:r>
            <a:r>
              <a:rPr lang="th-TH" dirty="0" smtClean="0"/>
              <a:t>ใหม่อีกครั้ง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</a:t>
            </a:r>
            <a:r>
              <a:rPr lang="en-US" sz="2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				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MODELVIEW = M</a:t>
            </a:r>
          </a:p>
          <a:p>
            <a:pPr>
              <a:buNone/>
            </a:pPr>
            <a:r>
              <a:rPr lang="en-US" sz="20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glLoadIdentity</a:t>
            </a:r>
            <a:r>
              <a:rPr lang="en-US" sz="2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			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MODELVIEW 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 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I</a:t>
            </a:r>
            <a:endParaRPr lang="en-US" sz="2000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>
              <a:buNone/>
            </a:pPr>
            <a:r>
              <a:rPr lang="en-US" sz="20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glTranslated</a:t>
            </a:r>
            <a:r>
              <a:rPr lang="en-US" sz="2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(...);		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MODELVIEW 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 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</a:t>
            </a:r>
            <a:endParaRPr lang="en-US" sz="2000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>
              <a:buNone/>
            </a:pPr>
            <a:r>
              <a:rPr lang="en-US" sz="20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glScaled</a:t>
            </a:r>
            <a:r>
              <a:rPr lang="en-US" sz="2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(...);			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MODELVIEW 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 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TS</a:t>
            </a:r>
            <a:endParaRPr lang="en-US" sz="2000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>
              <a:buNone/>
            </a:pPr>
            <a:r>
              <a:rPr lang="en-US" sz="20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draw_sierpinski</a:t>
            </a:r>
            <a:r>
              <a:rPr lang="en-US" sz="2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(k-1);		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MODELVIEW 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 ???</a:t>
            </a:r>
            <a:endParaRPr lang="en-US" sz="2000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>
              <a:buNone/>
            </a:pPr>
            <a:r>
              <a:rPr lang="en-US" sz="2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					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MODELVIEW = ???</a:t>
            </a:r>
            <a:endParaRPr lang="en-US" sz="2000" dirty="0" smtClean="0">
              <a:solidFill>
                <a:srgbClr val="FF0000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>
              <a:buNone/>
            </a:pPr>
            <a:r>
              <a:rPr lang="en-US" sz="20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glLoadIdentity</a:t>
            </a:r>
            <a:r>
              <a:rPr lang="en-US" sz="2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			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MODELVIEW 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 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I</a:t>
            </a:r>
            <a:endParaRPr lang="en-US" sz="2000" dirty="0" smtClean="0">
              <a:solidFill>
                <a:srgbClr val="FF0000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>
              <a:buNone/>
            </a:pPr>
            <a:r>
              <a:rPr lang="en-US" sz="20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glTranslated</a:t>
            </a:r>
            <a:r>
              <a:rPr lang="en-US" sz="2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(...);		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MODELVIEW = T</a:t>
            </a:r>
            <a:endParaRPr lang="en-US" sz="2000" dirty="0" smtClean="0">
              <a:solidFill>
                <a:srgbClr val="FF0000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>
              <a:buNone/>
            </a:pPr>
            <a:r>
              <a:rPr lang="en-US" sz="20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glScaled</a:t>
            </a:r>
            <a:r>
              <a:rPr lang="en-US" sz="2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(...);			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MODELVIEW = TS</a:t>
            </a:r>
            <a:endParaRPr lang="en-US" sz="2000" dirty="0" smtClean="0">
              <a:solidFill>
                <a:srgbClr val="FF0000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>
              <a:buNone/>
            </a:pPr>
            <a:r>
              <a:rPr lang="en-US" sz="20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draw_sierpinski</a:t>
            </a:r>
            <a:r>
              <a:rPr lang="en-US" sz="2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(k-1</a:t>
            </a:r>
            <a:r>
              <a:rPr lang="en-US" sz="2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);		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MODELVIEW </a:t>
            </a:r>
            <a:r>
              <a:rPr lang="en-US" sz="20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 ???</a:t>
            </a:r>
            <a:endParaRPr lang="en-US" sz="2000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>
              <a:buNone/>
            </a:pPr>
            <a:endParaRPr lang="en-US" sz="2000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2400300" y="3086100"/>
            <a:ext cx="3962400" cy="1295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3543300" y="4305300"/>
            <a:ext cx="21336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4400" y="5791200"/>
            <a:ext cx="6707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</a:rPr>
              <a:t>ตรงจุดสองจุดนี้ </a:t>
            </a:r>
            <a:r>
              <a:rPr lang="en-US" sz="3200" b="1" dirty="0" smtClean="0">
                <a:solidFill>
                  <a:srgbClr val="FF0000"/>
                </a:solidFill>
              </a:rPr>
              <a:t>MODELVIEW </a:t>
            </a:r>
            <a:r>
              <a:rPr lang="th-TH" sz="3200" b="1" dirty="0" smtClean="0">
                <a:solidFill>
                  <a:srgbClr val="FF0000"/>
                </a:solidFill>
              </a:rPr>
              <a:t>ควรมีค่าเท่ากับ </a:t>
            </a:r>
            <a:r>
              <a:rPr lang="en-US" sz="3200" b="1" dirty="0" smtClean="0">
                <a:solidFill>
                  <a:srgbClr val="FF0000"/>
                </a:solidFill>
              </a:rPr>
              <a:t>M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แล้วจะต้องทำอะไร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ก่อนสั่ง</a:t>
            </a:r>
            <a:r>
              <a:rPr lang="en-US" dirty="0" smtClean="0"/>
              <a:t> </a:t>
            </a:r>
            <a:r>
              <a:rPr lang="en-US" dirty="0" err="1" smtClean="0"/>
              <a:t>glTranslated</a:t>
            </a:r>
            <a:r>
              <a:rPr lang="en-US" dirty="0" smtClean="0"/>
              <a:t>(…) </a:t>
            </a:r>
            <a:r>
              <a:rPr lang="th-TH" dirty="0" smtClean="0"/>
              <a:t>ต้องมีการจำค่าเมตริกซ์ </a:t>
            </a:r>
            <a:r>
              <a:rPr lang="en-US" dirty="0" smtClean="0"/>
              <a:t>MODELVIEW </a:t>
            </a:r>
            <a:r>
              <a:rPr lang="th-TH" dirty="0" smtClean="0"/>
              <a:t>อันเดิมเอาไว้</a:t>
            </a:r>
          </a:p>
          <a:p>
            <a:r>
              <a:rPr lang="th-TH" dirty="0" smtClean="0"/>
              <a:t>หลังเรียก </a:t>
            </a:r>
            <a:r>
              <a:rPr lang="en-US" dirty="0" err="1" smtClean="0"/>
              <a:t>draw_sierpinski</a:t>
            </a:r>
            <a:r>
              <a:rPr lang="en-US" dirty="0" smtClean="0"/>
              <a:t>(…) </a:t>
            </a:r>
            <a:r>
              <a:rPr lang="th-TH" dirty="0" smtClean="0"/>
              <a:t>ต้องมีการเอาค่า </a:t>
            </a:r>
            <a:r>
              <a:rPr lang="en-US" dirty="0" smtClean="0"/>
              <a:t>MODELVIEW </a:t>
            </a:r>
            <a:r>
              <a:rPr lang="th-TH" dirty="0" smtClean="0"/>
              <a:t>อันเดิมคืนกลับมา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glPushMatrix</a:t>
            </a:r>
            <a:r>
              <a:rPr lang="en-US" dirty="0" smtClean="0"/>
              <a:t>() </a:t>
            </a:r>
            <a:r>
              <a:rPr lang="th-TH" dirty="0" smtClean="0"/>
              <a:t>และ </a:t>
            </a:r>
            <a:r>
              <a:rPr lang="en-US" dirty="0" err="1" smtClean="0"/>
              <a:t>glPopMatrix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glPushMatrix</a:t>
            </a:r>
            <a:r>
              <a:rPr lang="en-US" dirty="0" smtClean="0"/>
              <a:t>()</a:t>
            </a:r>
          </a:p>
          <a:p>
            <a:pPr lvl="1"/>
            <a:r>
              <a:rPr lang="th-TH" dirty="0" smtClean="0"/>
              <a:t>ทำการ </a:t>
            </a:r>
            <a:r>
              <a:rPr lang="en-US" dirty="0" smtClean="0"/>
              <a:t>push </a:t>
            </a:r>
            <a:r>
              <a:rPr lang="th-TH" dirty="0" smtClean="0"/>
              <a:t>ค่าของเมตริกซ์ใน </a:t>
            </a:r>
            <a:r>
              <a:rPr lang="en-US" dirty="0" smtClean="0"/>
              <a:t>mode </a:t>
            </a:r>
            <a:r>
              <a:rPr lang="th-TH" dirty="0" smtClean="0"/>
              <a:t>ปัจจุบันลง </a:t>
            </a:r>
            <a:r>
              <a:rPr lang="en-US" dirty="0" smtClean="0"/>
              <a:t>stack</a:t>
            </a:r>
          </a:p>
          <a:p>
            <a:r>
              <a:rPr lang="en-US" dirty="0" err="1" smtClean="0"/>
              <a:t>glPopMatrix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pop stack </a:t>
            </a:r>
            <a:r>
              <a:rPr lang="th-TH" dirty="0" smtClean="0"/>
              <a:t>ที่เก็บค่าเมตริกซ์เอาไว้แล้วนำค่าที่ได้ไปให้</a:t>
            </a:r>
          </a:p>
          <a:p>
            <a:pPr lvl="1"/>
            <a:endParaRPr lang="th-TH" dirty="0" smtClean="0"/>
          </a:p>
          <a:p>
            <a:r>
              <a:rPr lang="th-TH" dirty="0" smtClean="0"/>
              <a:t>เราสามารถใช้ฟังก์ชันสองฟังก์ชันนี้ในการ “จำ” </a:t>
            </a:r>
            <a:r>
              <a:rPr lang="en-US" dirty="0" smtClean="0"/>
              <a:t>transform </a:t>
            </a:r>
            <a:r>
              <a:rPr lang="th-TH" dirty="0" smtClean="0"/>
              <a:t>ได้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เขียนใหม่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				</a:t>
            </a:r>
            <a:r>
              <a:rPr lang="th-TH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MODELVIEW </a:t>
            </a:r>
            <a:r>
              <a:rPr lang="en-US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 M</a:t>
            </a:r>
          </a:p>
          <a:p>
            <a:pPr>
              <a:buNone/>
            </a:pP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glPushMatrix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	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MODELVIEW </a:t>
            </a:r>
            <a:r>
              <a:rPr lang="en-US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 </a:t>
            </a:r>
            <a:r>
              <a:rPr lang="en-US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 (</a:t>
            </a:r>
            <a:r>
              <a:rPr lang="th-TH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จำ)</a:t>
            </a:r>
            <a:endParaRPr lang="en-US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>
              <a:buNone/>
            </a:pP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glTranslated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(...);		</a:t>
            </a:r>
            <a:r>
              <a:rPr lang="en-US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MODELVIEW = M</a:t>
            </a:r>
            <a:r>
              <a:rPr lang="en-US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</a:t>
            </a:r>
            <a:endParaRPr lang="en-US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>
              <a:buNone/>
            </a:pP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glScaled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(...);			</a:t>
            </a:r>
            <a:r>
              <a:rPr lang="en-US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MODELVIEW = M</a:t>
            </a:r>
            <a:r>
              <a:rPr lang="en-US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TS</a:t>
            </a:r>
            <a:endParaRPr lang="en-US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>
              <a:buNone/>
            </a:pP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draw_sierpinski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(k-1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);</a:t>
            </a:r>
            <a:r>
              <a:rPr lang="th-TH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	</a:t>
            </a:r>
            <a:r>
              <a:rPr lang="en-US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MODELVIEW = ???</a:t>
            </a:r>
          </a:p>
          <a:p>
            <a:pPr>
              <a:buNone/>
            </a:pP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glPopMatrix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			</a:t>
            </a:r>
            <a:r>
              <a:rPr lang="en-US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MODELVIEW = M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endParaRPr lang="en-US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>
              <a:buNone/>
            </a:pPr>
            <a:endParaRPr lang="en-US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>
              <a:buNone/>
            </a:pP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glPushMatrix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	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MODELVIEW </a:t>
            </a:r>
            <a:r>
              <a:rPr lang="en-US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 </a:t>
            </a:r>
            <a:r>
              <a:rPr lang="en-US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 (</a:t>
            </a:r>
            <a:r>
              <a:rPr lang="th-TH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จำ</a:t>
            </a:r>
            <a:r>
              <a:rPr lang="en-US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</a:p>
          <a:p>
            <a:pPr>
              <a:buNone/>
            </a:pP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glTranslated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(...);		</a:t>
            </a:r>
            <a:r>
              <a:rPr lang="en-US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MODELVIEW = </a:t>
            </a:r>
            <a:r>
              <a:rPr lang="en-US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MT</a:t>
            </a:r>
            <a:endParaRPr lang="en-US" dirty="0" smtClean="0">
              <a:solidFill>
                <a:srgbClr val="FF0000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>
              <a:buNone/>
            </a:pP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glScaled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(...);			</a:t>
            </a:r>
            <a:r>
              <a:rPr lang="en-US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MODELVIEW = </a:t>
            </a:r>
            <a:r>
              <a:rPr lang="en-US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MTS</a:t>
            </a:r>
            <a:endParaRPr lang="en-US" dirty="0" smtClean="0">
              <a:solidFill>
                <a:srgbClr val="FF0000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>
              <a:buNone/>
            </a:pP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draw_sierpinski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(k-1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);		</a:t>
            </a:r>
            <a:r>
              <a:rPr lang="en-US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MODELVIEW </a:t>
            </a:r>
            <a:r>
              <a:rPr lang="en-US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 ???</a:t>
            </a:r>
            <a:endParaRPr lang="en-US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>
              <a:buNone/>
            </a:pP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glPopMatrix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	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MODELVIEW = M</a:t>
            </a:r>
            <a:endParaRPr lang="en-US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Sierpinski</a:t>
            </a:r>
            <a:r>
              <a:rPr lang="en-US" dirty="0" smtClean="0"/>
              <a:t> Triangle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19300" y="1653381"/>
            <a:ext cx="510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ทั้งฟังก์ชัน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2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void </a:t>
            </a:r>
            <a:r>
              <a:rPr lang="en-US" sz="12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draw_sierpinski</a:t>
            </a:r>
            <a:r>
              <a:rPr lang="en-US" sz="12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2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int</a:t>
            </a:r>
            <a:r>
              <a:rPr lang="en-US" sz="12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k)</a:t>
            </a:r>
          </a:p>
          <a:p>
            <a:pPr>
              <a:buNone/>
            </a:pPr>
            <a:r>
              <a:rPr lang="en-US" sz="12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</a:p>
          <a:p>
            <a:pPr>
              <a:buNone/>
            </a:pPr>
            <a:r>
              <a:rPr lang="en-US" sz="12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if (k == 0)</a:t>
            </a:r>
          </a:p>
          <a:p>
            <a:pPr>
              <a:buNone/>
            </a:pPr>
            <a:r>
              <a:rPr lang="en-US" sz="12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	</a:t>
            </a:r>
            <a:r>
              <a:rPr lang="en-US" sz="12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draw_triangle</a:t>
            </a:r>
            <a:r>
              <a:rPr lang="en-US" sz="12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</a:p>
          <a:p>
            <a:pPr>
              <a:buNone/>
            </a:pPr>
            <a:r>
              <a:rPr lang="en-US" sz="12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else</a:t>
            </a:r>
          </a:p>
          <a:p>
            <a:pPr>
              <a:buNone/>
            </a:pPr>
            <a:r>
              <a:rPr lang="en-US" sz="12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{</a:t>
            </a:r>
          </a:p>
          <a:p>
            <a:pPr>
              <a:buNone/>
            </a:pPr>
            <a:r>
              <a:rPr lang="en-US" sz="12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	</a:t>
            </a:r>
            <a:r>
              <a:rPr lang="en-US" sz="12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glPushMatrix</a:t>
            </a:r>
            <a:r>
              <a:rPr lang="en-US" sz="12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</a:p>
          <a:p>
            <a:pPr>
              <a:buNone/>
            </a:pPr>
            <a:r>
              <a:rPr lang="en-US" sz="12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	</a:t>
            </a:r>
            <a:r>
              <a:rPr lang="en-US" sz="12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glTranslated</a:t>
            </a:r>
            <a:r>
              <a:rPr lang="en-US" sz="12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(0.0, 0.5 / </a:t>
            </a:r>
            <a:r>
              <a:rPr lang="en-US" sz="12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sqrt</a:t>
            </a:r>
            <a:r>
              <a:rPr lang="en-US" sz="12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(3.0), 0.0);</a:t>
            </a:r>
          </a:p>
          <a:p>
            <a:pPr>
              <a:buNone/>
            </a:pPr>
            <a:r>
              <a:rPr lang="en-US" sz="12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	</a:t>
            </a:r>
            <a:r>
              <a:rPr lang="en-US" sz="12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glScaled</a:t>
            </a:r>
            <a:r>
              <a:rPr lang="en-US" sz="12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(0.5, 0.5, 0.5);</a:t>
            </a:r>
          </a:p>
          <a:p>
            <a:pPr>
              <a:buNone/>
            </a:pPr>
            <a:r>
              <a:rPr lang="en-US" sz="12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	</a:t>
            </a:r>
            <a:r>
              <a:rPr lang="en-US" sz="12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draw_sierpinski</a:t>
            </a:r>
            <a:r>
              <a:rPr lang="en-US" sz="12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(k-1);</a:t>
            </a:r>
          </a:p>
          <a:p>
            <a:pPr>
              <a:buNone/>
            </a:pPr>
            <a:r>
              <a:rPr lang="en-US" sz="12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	</a:t>
            </a:r>
            <a:r>
              <a:rPr lang="en-US" sz="12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glPopMatrix</a:t>
            </a:r>
            <a:r>
              <a:rPr lang="en-US" sz="12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</a:p>
          <a:p>
            <a:pPr>
              <a:buNone/>
            </a:pPr>
            <a:endParaRPr lang="en-US" sz="1200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>
              <a:buNone/>
            </a:pPr>
            <a:r>
              <a:rPr lang="en-US" sz="12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	</a:t>
            </a:r>
            <a:r>
              <a:rPr lang="en-US" sz="12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glPushMatrix</a:t>
            </a:r>
            <a:r>
              <a:rPr lang="en-US" sz="12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</a:p>
          <a:p>
            <a:pPr>
              <a:buNone/>
            </a:pPr>
            <a:r>
              <a:rPr lang="en-US" sz="12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	</a:t>
            </a:r>
            <a:r>
              <a:rPr lang="en-US" sz="12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glTranslated</a:t>
            </a:r>
            <a:r>
              <a:rPr lang="en-US" sz="12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(0.25, -0.25 / </a:t>
            </a:r>
            <a:r>
              <a:rPr lang="en-US" sz="12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sqrt</a:t>
            </a:r>
            <a:r>
              <a:rPr lang="en-US" sz="12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(3.0), 0.0);</a:t>
            </a:r>
          </a:p>
          <a:p>
            <a:pPr>
              <a:buNone/>
            </a:pPr>
            <a:r>
              <a:rPr lang="en-US" sz="12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	</a:t>
            </a:r>
            <a:r>
              <a:rPr lang="en-US" sz="12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glScaled</a:t>
            </a:r>
            <a:r>
              <a:rPr lang="en-US" sz="12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(0.5, 0.5, 0.5);</a:t>
            </a:r>
          </a:p>
          <a:p>
            <a:pPr>
              <a:buNone/>
            </a:pPr>
            <a:r>
              <a:rPr lang="en-US" sz="12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	</a:t>
            </a:r>
            <a:r>
              <a:rPr lang="en-US" sz="12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draw_sierpinski</a:t>
            </a:r>
            <a:r>
              <a:rPr lang="en-US" sz="12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(k-1);</a:t>
            </a:r>
          </a:p>
          <a:p>
            <a:pPr>
              <a:buNone/>
            </a:pPr>
            <a:r>
              <a:rPr lang="en-US" sz="12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	</a:t>
            </a:r>
            <a:r>
              <a:rPr lang="en-US" sz="12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glPopMatrix</a:t>
            </a:r>
            <a:r>
              <a:rPr lang="en-US" sz="12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</a:p>
          <a:p>
            <a:pPr>
              <a:buNone/>
            </a:pPr>
            <a:endParaRPr lang="en-US" sz="1200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>
              <a:buNone/>
            </a:pPr>
            <a:r>
              <a:rPr lang="en-US" sz="12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	</a:t>
            </a:r>
            <a:r>
              <a:rPr lang="en-US" sz="12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glPushMatrix</a:t>
            </a:r>
            <a:r>
              <a:rPr lang="en-US" sz="12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</a:p>
          <a:p>
            <a:pPr>
              <a:buNone/>
            </a:pPr>
            <a:r>
              <a:rPr lang="en-US" sz="12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	</a:t>
            </a:r>
            <a:r>
              <a:rPr lang="en-US" sz="12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glTranslated</a:t>
            </a:r>
            <a:r>
              <a:rPr lang="en-US" sz="12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(-0.25, -0.25 / </a:t>
            </a:r>
            <a:r>
              <a:rPr lang="en-US" sz="12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sqrt</a:t>
            </a:r>
            <a:r>
              <a:rPr lang="en-US" sz="12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(3.0), 0.0);</a:t>
            </a:r>
          </a:p>
          <a:p>
            <a:pPr>
              <a:buNone/>
            </a:pPr>
            <a:r>
              <a:rPr lang="en-US" sz="12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	</a:t>
            </a:r>
            <a:r>
              <a:rPr lang="en-US" sz="12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glScaled</a:t>
            </a:r>
            <a:r>
              <a:rPr lang="en-US" sz="12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(0.5, 0.5, 0.5);</a:t>
            </a:r>
          </a:p>
          <a:p>
            <a:pPr>
              <a:buNone/>
            </a:pPr>
            <a:r>
              <a:rPr lang="en-US" sz="12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	</a:t>
            </a:r>
            <a:r>
              <a:rPr lang="en-US" sz="12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draw_sierpinski</a:t>
            </a:r>
            <a:r>
              <a:rPr lang="en-US" sz="12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(k-1);</a:t>
            </a:r>
          </a:p>
          <a:p>
            <a:pPr>
              <a:buNone/>
            </a:pPr>
            <a:r>
              <a:rPr lang="en-US" sz="12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	</a:t>
            </a:r>
            <a:r>
              <a:rPr lang="en-US" sz="12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glPopMatrix</a:t>
            </a:r>
            <a:r>
              <a:rPr lang="en-US" sz="12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</a:p>
          <a:p>
            <a:pPr>
              <a:buNone/>
            </a:pPr>
            <a:r>
              <a:rPr lang="en-US" sz="12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}</a:t>
            </a:r>
          </a:p>
          <a:p>
            <a:pPr>
              <a:buNone/>
            </a:pPr>
            <a:r>
              <a:rPr lang="en-US" sz="12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1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ผลลัพธ์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draw_sierpinski</a:t>
            </a:r>
            <a:r>
              <a:rPr lang="en-US" dirty="0" smtClean="0"/>
              <a:t>(2)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286000"/>
            <a:ext cx="4060757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ผลลัพธ์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draw_sierpinski</a:t>
            </a:r>
            <a:r>
              <a:rPr lang="en-US" dirty="0" smtClean="0"/>
              <a:t>(3)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209800"/>
            <a:ext cx="4171950" cy="437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ผลลัพธ์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draw_sierpinski</a:t>
            </a:r>
            <a:r>
              <a:rPr lang="en-US" dirty="0" smtClean="0"/>
              <a:t>(4)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286000"/>
            <a:ext cx="4173149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ผลลัพธ์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draw_sierpinski</a:t>
            </a:r>
            <a:r>
              <a:rPr lang="en-US" dirty="0" smtClean="0"/>
              <a:t>(8)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209800"/>
            <a:ext cx="432615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</a:t>
            </a:r>
            <a:br>
              <a:rPr lang="en-US" dirty="0" smtClean="0"/>
            </a:br>
            <a:r>
              <a:rPr lang="en-US" dirty="0" smtClean="0"/>
              <a:t>scene organization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การจัดฉาก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ฉากประกอบด้วยวัตถุหลายๆ อย่าง</a:t>
            </a:r>
          </a:p>
          <a:p>
            <a:r>
              <a:rPr lang="th-TH" dirty="0" smtClean="0"/>
              <a:t>ศิลปินสร้างวัตถุแต่ละชิ้นขึ้นมาใน </a:t>
            </a:r>
            <a:r>
              <a:rPr lang="en-US" dirty="0" smtClean="0"/>
              <a:t>object space </a:t>
            </a:r>
            <a:r>
              <a:rPr lang="th-TH" dirty="0" smtClean="0"/>
              <a:t>ของมันเอง</a:t>
            </a:r>
          </a:p>
          <a:p>
            <a:r>
              <a:rPr lang="th-TH" dirty="0" smtClean="0"/>
              <a:t>วัตถุแต่ละวัตถุจะต้องถูกแปลงจากที่อยู่ใน </a:t>
            </a:r>
            <a:r>
              <a:rPr lang="en-US" dirty="0" smtClean="0"/>
              <a:t>object space </a:t>
            </a:r>
            <a:r>
              <a:rPr lang="th-TH" dirty="0" smtClean="0"/>
              <a:t>ให้มาอยู่ใน </a:t>
            </a:r>
            <a:r>
              <a:rPr lang="en-US" dirty="0" smtClean="0"/>
              <a:t>world space</a:t>
            </a:r>
            <a:endParaRPr lang="th-TH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ตัวอย่างฉาก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025419" y="784581"/>
            <a:ext cx="3124200" cy="566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6324600"/>
            <a:ext cx="8319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ภาพจาก </a:t>
            </a:r>
            <a:r>
              <a:rPr lang="en-US" dirty="0" smtClean="0"/>
              <a:t>Durand and Cutler, 6.837 Fall 2003 Lecture Note: Transformations 2: In Modeling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ฉากตัวอย่าง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9151" y="1600200"/>
            <a:ext cx="728569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14800" y="396240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(0,0)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5791200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x=0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91400" y="5791200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x=2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5791200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x=-2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77200" y="37338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77200" y="5181600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y=-1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077200" y="1981200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y=1.2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วัตถุ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สมมติว่าศิลปินสร้างวัตถุให้เรามาสองอย่าง</a:t>
            </a:r>
          </a:p>
          <a:p>
            <a:pPr lvl="1"/>
            <a:r>
              <a:rPr lang="en-US" dirty="0" smtClean="0"/>
              <a:t>Circle: </a:t>
            </a:r>
            <a:r>
              <a:rPr lang="th-TH" dirty="0" smtClean="0"/>
              <a:t>วงกลมรัศมีหนึ่งหน่วยที่มีจุดศูนย์กลางอยู่ที่จุด </a:t>
            </a:r>
            <a:r>
              <a:rPr lang="en-US" dirty="0" smtClean="0"/>
              <a:t>(0,0)</a:t>
            </a:r>
          </a:p>
          <a:p>
            <a:pPr lvl="1"/>
            <a:r>
              <a:rPr lang="en-US" dirty="0" smtClean="0"/>
              <a:t>Square: </a:t>
            </a:r>
            <a:r>
              <a:rPr lang="th-TH" dirty="0" smtClean="0"/>
              <a:t>สี่เหลี่ยมจัตุรัสที่มีจุดมุมล่างซ้ายอยู่ที่จุด </a:t>
            </a:r>
            <a:r>
              <a:rPr lang="en-US" dirty="0" smtClean="0"/>
              <a:t>(-1,-1) </a:t>
            </a:r>
            <a:r>
              <a:rPr lang="th-TH" dirty="0" smtClean="0"/>
              <a:t>และมุมบนขวาอยู่ที่ </a:t>
            </a:r>
            <a:r>
              <a:rPr lang="en-US" dirty="0" smtClean="0"/>
              <a:t>(1,1)</a:t>
            </a:r>
          </a:p>
          <a:p>
            <a:r>
              <a:rPr lang="th-TH" dirty="0" smtClean="0"/>
              <a:t>เราจะสร้างฉากที่เห็นในสไลด์ที่แล้วอย่างไร</a:t>
            </a:r>
            <a:r>
              <a:rPr lang="en-US" dirty="0" smtClean="0"/>
              <a:t>?</a:t>
            </a:r>
            <a:endParaRPr lang="th-TH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4267200"/>
            <a:ext cx="2245401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4267200"/>
            <a:ext cx="2245401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Sierpinski</a:t>
            </a:r>
            <a:r>
              <a:rPr lang="en-US" dirty="0" smtClean="0"/>
              <a:t> Triangle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เพื่อความง่ายในการสร้าง เราจะแบ่ง </a:t>
            </a:r>
            <a:r>
              <a:rPr lang="en-US" dirty="0" err="1" smtClean="0"/>
              <a:t>Sierpinski</a:t>
            </a:r>
            <a:r>
              <a:rPr lang="en-US" dirty="0" smtClean="0"/>
              <a:t> triangle </a:t>
            </a:r>
            <a:r>
              <a:rPr lang="th-TH" dirty="0" smtClean="0"/>
              <a:t>ออกเป็นชั้นๆ</a:t>
            </a:r>
          </a:p>
          <a:p>
            <a:r>
              <a:rPr lang="th-TH" dirty="0" smtClean="0"/>
              <a:t>ชั้นที่ </a:t>
            </a:r>
            <a:r>
              <a:rPr lang="en-US" dirty="0" smtClean="0"/>
              <a:t>0 </a:t>
            </a:r>
            <a:r>
              <a:rPr lang="th-TH" dirty="0" smtClean="0"/>
              <a:t>เป็นสามเหลี่ยมด้านเท่าธรรมดา</a:t>
            </a:r>
            <a:endParaRPr lang="en-US" dirty="0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3276600" y="3581400"/>
            <a:ext cx="2971800" cy="257198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การจัดฉากแบบเป็นลำดับขึ้น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เวลาจัดฉากเรามักจะแบ่งมันเป็นลำดับขั้น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2362200"/>
            <a:ext cx="1143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/>
              <a:t>ฉาก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3429000"/>
            <a:ext cx="1143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/>
              <a:t>เก้าอี้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3429000"/>
            <a:ext cx="2514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/>
              <a:t>โต๊ะและถาดผลไม้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4648200"/>
            <a:ext cx="1143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/>
              <a:t>โต๊ะ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4648200"/>
            <a:ext cx="1447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/>
              <a:t>ถาดผลไม้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4648200"/>
            <a:ext cx="9144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Square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676400" y="4648200"/>
            <a:ext cx="9144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Square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743200" y="4648200"/>
            <a:ext cx="9144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Square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133600" y="5867400"/>
            <a:ext cx="9144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Square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200400" y="5867400"/>
            <a:ext cx="9144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Square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267200" y="5867400"/>
            <a:ext cx="9144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Square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5486400" y="5867400"/>
            <a:ext cx="9144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Square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553200" y="5867400"/>
            <a:ext cx="9144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Circle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7620000" y="5867400"/>
            <a:ext cx="9144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Circle</a:t>
            </a:r>
            <a:endParaRPr lang="en-US" sz="2000" dirty="0"/>
          </a:p>
        </p:txBody>
      </p:sp>
      <p:cxnSp>
        <p:nvCxnSpPr>
          <p:cNvPr id="22" name="Straight Connector 21"/>
          <p:cNvCxnSpPr>
            <a:endCxn id="6" idx="0"/>
          </p:cNvCxnSpPr>
          <p:nvPr/>
        </p:nvCxnSpPr>
        <p:spPr>
          <a:xfrm rot="10800000" flipV="1">
            <a:off x="2247900" y="2971800"/>
            <a:ext cx="1485900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5" idx="2"/>
            <a:endCxn id="7" idx="0"/>
          </p:cNvCxnSpPr>
          <p:nvPr/>
        </p:nvCxnSpPr>
        <p:spPr>
          <a:xfrm rot="16200000" flipH="1">
            <a:off x="4064288" y="2883187"/>
            <a:ext cx="482025" cy="609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" idx="2"/>
            <a:endCxn id="13" idx="0"/>
          </p:cNvCxnSpPr>
          <p:nvPr/>
        </p:nvCxnSpPr>
        <p:spPr>
          <a:xfrm rot="5400000">
            <a:off x="1873538" y="4273837"/>
            <a:ext cx="634425" cy="1143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4" idx="0"/>
          </p:cNvCxnSpPr>
          <p:nvPr/>
        </p:nvCxnSpPr>
        <p:spPr>
          <a:xfrm rot="16200000" flipH="1">
            <a:off x="2590800" y="4038600"/>
            <a:ext cx="609600" cy="609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0" idx="0"/>
          </p:cNvCxnSpPr>
          <p:nvPr/>
        </p:nvCxnSpPr>
        <p:spPr>
          <a:xfrm rot="10800000" flipV="1">
            <a:off x="1066800" y="4038600"/>
            <a:ext cx="838200" cy="609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8" idx="0"/>
          </p:cNvCxnSpPr>
          <p:nvPr/>
        </p:nvCxnSpPr>
        <p:spPr>
          <a:xfrm rot="16200000" flipH="1">
            <a:off x="4210050" y="4171950"/>
            <a:ext cx="609600" cy="3429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9" idx="0"/>
          </p:cNvCxnSpPr>
          <p:nvPr/>
        </p:nvCxnSpPr>
        <p:spPr>
          <a:xfrm>
            <a:off x="4800600" y="4038600"/>
            <a:ext cx="1562100" cy="609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17" idx="0"/>
          </p:cNvCxnSpPr>
          <p:nvPr/>
        </p:nvCxnSpPr>
        <p:spPr>
          <a:xfrm rot="5400000">
            <a:off x="4533900" y="5448300"/>
            <a:ext cx="60960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8" idx="2"/>
            <a:endCxn id="16" idx="0"/>
          </p:cNvCxnSpPr>
          <p:nvPr/>
        </p:nvCxnSpPr>
        <p:spPr>
          <a:xfrm rot="5400000">
            <a:off x="3854738" y="5035837"/>
            <a:ext cx="634425" cy="10287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15" idx="0"/>
          </p:cNvCxnSpPr>
          <p:nvPr/>
        </p:nvCxnSpPr>
        <p:spPr>
          <a:xfrm rot="10800000" flipV="1">
            <a:off x="2590800" y="5257800"/>
            <a:ext cx="1752600" cy="609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9" idx="2"/>
            <a:endCxn id="19" idx="0"/>
          </p:cNvCxnSpPr>
          <p:nvPr/>
        </p:nvCxnSpPr>
        <p:spPr>
          <a:xfrm rot="16200000" flipH="1">
            <a:off x="6369338" y="5226337"/>
            <a:ext cx="634425" cy="6477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20" idx="0"/>
          </p:cNvCxnSpPr>
          <p:nvPr/>
        </p:nvCxnSpPr>
        <p:spPr>
          <a:xfrm>
            <a:off x="6781800" y="5257800"/>
            <a:ext cx="1295400" cy="609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18" idx="0"/>
          </p:cNvCxnSpPr>
          <p:nvPr/>
        </p:nvCxnSpPr>
        <p:spPr>
          <a:xfrm rot="5400000">
            <a:off x="5676900" y="5524500"/>
            <a:ext cx="6096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553200" y="3429000"/>
            <a:ext cx="1143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/>
              <a:t>พื้น</a:t>
            </a:r>
            <a:endParaRPr lang="en-US" sz="3200" dirty="0"/>
          </a:p>
        </p:txBody>
      </p:sp>
      <p:cxnSp>
        <p:nvCxnSpPr>
          <p:cNvPr id="68" name="Straight Connector 67"/>
          <p:cNvCxnSpPr>
            <a:endCxn id="67" idx="0"/>
          </p:cNvCxnSpPr>
          <p:nvPr/>
        </p:nvCxnSpPr>
        <p:spPr>
          <a:xfrm>
            <a:off x="4495802" y="2971802"/>
            <a:ext cx="2628898" cy="4571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543800" y="4648200"/>
            <a:ext cx="9144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Square</a:t>
            </a:r>
            <a:endParaRPr lang="en-US" sz="2000" dirty="0"/>
          </a:p>
        </p:txBody>
      </p:sp>
      <p:cxnSp>
        <p:nvCxnSpPr>
          <p:cNvPr id="77" name="Straight Connector 76"/>
          <p:cNvCxnSpPr>
            <a:stCxn id="67" idx="2"/>
            <a:endCxn id="72" idx="0"/>
          </p:cNvCxnSpPr>
          <p:nvPr/>
        </p:nvCxnSpPr>
        <p:spPr>
          <a:xfrm rot="16200000" flipH="1">
            <a:off x="7245638" y="3892837"/>
            <a:ext cx="634425" cy="8763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วาดเก้าอี้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เราเลือก </a:t>
            </a:r>
            <a:r>
              <a:rPr lang="en-US" dirty="0" smtClean="0"/>
              <a:t>object space </a:t>
            </a:r>
            <a:r>
              <a:rPr lang="th-TH" dirty="0" smtClean="0"/>
              <a:t>ของเก้าอี้ให้มุมล่างซ้ายของมันอยู่ที่จุด </a:t>
            </a:r>
            <a:r>
              <a:rPr lang="en-US" dirty="0" smtClean="0"/>
              <a:t>(0,0)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133600"/>
            <a:ext cx="3546092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05200" y="579120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(0,0)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55626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42672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28956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y=2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วาดเก้าอี้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h-TH" dirty="0" smtClean="0"/>
              <a:t>ขาหน้า</a:t>
            </a:r>
          </a:p>
          <a:p>
            <a:pPr lvl="1"/>
            <a:r>
              <a:rPr lang="th-TH" dirty="0" smtClean="0"/>
              <a:t>ย้ายจุดศูนย์กลางไปอยู่ที่ </a:t>
            </a:r>
            <a:r>
              <a:rPr lang="en-US" dirty="0" smtClean="0"/>
              <a:t>(0.1, 0.35)</a:t>
            </a:r>
          </a:p>
          <a:p>
            <a:pPr lvl="1"/>
            <a:r>
              <a:rPr lang="th-TH" dirty="0" smtClean="0"/>
              <a:t>ขยายตามแกน </a:t>
            </a:r>
            <a:r>
              <a:rPr lang="en-US" dirty="0" smtClean="0"/>
              <a:t>x = 0.1 </a:t>
            </a:r>
            <a:r>
              <a:rPr lang="th-TH" dirty="0" smtClean="0"/>
              <a:t>เท่า ตามแกน </a:t>
            </a:r>
            <a:r>
              <a:rPr lang="en-US" dirty="0" smtClean="0"/>
              <a:t>y = 0.35</a:t>
            </a:r>
            <a:r>
              <a:rPr lang="th-TH" dirty="0" smtClean="0"/>
              <a:t> เท่า</a:t>
            </a:r>
          </a:p>
          <a:p>
            <a:pPr lvl="1"/>
            <a:r>
              <a:rPr lang="th-TH" dirty="0" smtClean="0"/>
              <a:t>วาด </a:t>
            </a:r>
            <a:r>
              <a:rPr lang="en-US" dirty="0" smtClean="0"/>
              <a:t>Square</a:t>
            </a:r>
          </a:p>
          <a:p>
            <a:r>
              <a:rPr lang="th-TH" dirty="0" smtClean="0"/>
              <a:t>พื้น</a:t>
            </a:r>
          </a:p>
          <a:p>
            <a:pPr lvl="1"/>
            <a:r>
              <a:rPr lang="th-TH" dirty="0" smtClean="0"/>
              <a:t>ย้ายจุดศูนย์กลางไปอยู่ที่ </a:t>
            </a:r>
            <a:r>
              <a:rPr lang="en-US" dirty="0" smtClean="0"/>
              <a:t>(0.3, 0.8)</a:t>
            </a:r>
          </a:p>
          <a:p>
            <a:pPr lvl="1"/>
            <a:r>
              <a:rPr lang="th-TH" dirty="0" smtClean="0"/>
              <a:t>ขยายตามแกน </a:t>
            </a:r>
            <a:r>
              <a:rPr lang="en-US" dirty="0" smtClean="0"/>
              <a:t>x = 0.3 </a:t>
            </a:r>
            <a:r>
              <a:rPr lang="th-TH" dirty="0" smtClean="0"/>
              <a:t>เท่า ตามแกน </a:t>
            </a:r>
            <a:r>
              <a:rPr lang="en-US" dirty="0" smtClean="0"/>
              <a:t>y = 0.1 </a:t>
            </a:r>
            <a:r>
              <a:rPr lang="th-TH" dirty="0" smtClean="0"/>
              <a:t>เท่า</a:t>
            </a:r>
          </a:p>
          <a:p>
            <a:pPr lvl="1"/>
            <a:r>
              <a:rPr lang="th-TH" dirty="0" smtClean="0"/>
              <a:t>วาด </a:t>
            </a:r>
            <a:r>
              <a:rPr lang="en-US" dirty="0" smtClean="0"/>
              <a:t>Square</a:t>
            </a:r>
          </a:p>
          <a:p>
            <a:r>
              <a:rPr lang="th-TH" dirty="0" smtClean="0"/>
              <a:t>ขาหลังและพนัก</a:t>
            </a:r>
          </a:p>
          <a:p>
            <a:pPr lvl="1"/>
            <a:r>
              <a:rPr lang="th-TH" dirty="0" smtClean="0"/>
              <a:t>ย้ายจุดศูนย์กลางไปอยู่ที่ </a:t>
            </a:r>
            <a:r>
              <a:rPr lang="en-US" dirty="0" smtClean="0"/>
              <a:t>(0.7, 1.1)</a:t>
            </a:r>
          </a:p>
          <a:p>
            <a:pPr lvl="1"/>
            <a:r>
              <a:rPr lang="th-TH" dirty="0" smtClean="0"/>
              <a:t>ขยายตามแกน </a:t>
            </a:r>
            <a:r>
              <a:rPr lang="en-US" dirty="0" smtClean="0"/>
              <a:t>x = 0.1 </a:t>
            </a:r>
            <a:r>
              <a:rPr lang="th-TH" dirty="0" smtClean="0"/>
              <a:t>เท่า ตามแกน </a:t>
            </a:r>
            <a:r>
              <a:rPr lang="en-US" dirty="0" smtClean="0"/>
              <a:t>y = 1.1 </a:t>
            </a:r>
            <a:r>
              <a:rPr lang="th-TH" dirty="0" smtClean="0"/>
              <a:t>เท่า</a:t>
            </a:r>
          </a:p>
          <a:p>
            <a:pPr lvl="1"/>
            <a:r>
              <a:rPr lang="th-TH" dirty="0" smtClean="0"/>
              <a:t>วาด </a:t>
            </a:r>
            <a:r>
              <a:rPr lang="en-US" dirty="0" smtClean="0"/>
              <a:t>Square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Scene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เราสามารถแทนการแปลงและการวาดภาพในสไลด์ที่แล้วได้ด้วยแผนภาพที่เรียกว่า </a:t>
            </a:r>
            <a:r>
              <a:rPr lang="en-US" dirty="0" smtClean="0"/>
              <a:t>scene graph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2895600"/>
            <a:ext cx="1143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/>
              <a:t>เก้าอี้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886200" y="5791200"/>
            <a:ext cx="990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Square</a:t>
            </a:r>
            <a:endParaRPr lang="en-US" sz="2000" dirty="0"/>
          </a:p>
        </p:txBody>
      </p:sp>
      <p:cxnSp>
        <p:nvCxnSpPr>
          <p:cNvPr id="8" name="Straight Connector 7"/>
          <p:cNvCxnSpPr>
            <a:stCxn id="17" idx="2"/>
            <a:endCxn id="6" idx="0"/>
          </p:cNvCxnSpPr>
          <p:nvPr/>
        </p:nvCxnSpPr>
        <p:spPr>
          <a:xfrm rot="5400000">
            <a:off x="4178588" y="5588287"/>
            <a:ext cx="4058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3581400" y="3810000"/>
            <a:ext cx="1600200" cy="584775"/>
            <a:chOff x="3581400" y="3810000"/>
            <a:chExt cx="1600200" cy="584775"/>
          </a:xfrm>
        </p:grpSpPr>
        <p:sp>
          <p:nvSpPr>
            <p:cNvPr id="14" name="TextBox 13"/>
            <p:cNvSpPr txBox="1"/>
            <p:nvPr/>
          </p:nvSpPr>
          <p:spPr>
            <a:xfrm>
              <a:off x="3581400" y="3810000"/>
              <a:ext cx="160020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/>
            </a:p>
          </p:txBody>
        </p:sp>
        <p:pic>
          <p:nvPicPr>
            <p:cNvPr id="50" name="Picture 49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/>
            <a:stretch>
              <a:fillRect/>
            </a:stretch>
          </p:blipFill>
          <p:spPr bwMode="auto">
            <a:xfrm>
              <a:off x="3865653" y="3962400"/>
              <a:ext cx="1098192" cy="30475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69" name="Group 68"/>
          <p:cNvGrpSpPr/>
          <p:nvPr/>
        </p:nvGrpSpPr>
        <p:grpSpPr>
          <a:xfrm>
            <a:off x="3581400" y="4800600"/>
            <a:ext cx="1600200" cy="584775"/>
            <a:chOff x="3581400" y="4800600"/>
            <a:chExt cx="1600200" cy="584775"/>
          </a:xfrm>
        </p:grpSpPr>
        <p:sp>
          <p:nvSpPr>
            <p:cNvPr id="17" name="TextBox 16"/>
            <p:cNvSpPr txBox="1"/>
            <p:nvPr/>
          </p:nvSpPr>
          <p:spPr>
            <a:xfrm>
              <a:off x="3581400" y="4800600"/>
              <a:ext cx="160020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/>
            </a:p>
          </p:txBody>
        </p:sp>
        <p:pic>
          <p:nvPicPr>
            <p:cNvPr id="51" name="Picture 50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/>
            <a:stretch>
              <a:fillRect/>
            </a:stretch>
          </p:blipFill>
          <p:spPr bwMode="auto">
            <a:xfrm>
              <a:off x="3877989" y="4953000"/>
              <a:ext cx="1073521" cy="323766"/>
            </a:xfrm>
            <a:prstGeom prst="rect">
              <a:avLst/>
            </a:prstGeom>
            <a:noFill/>
            <a:ln/>
            <a:effectLst/>
          </p:spPr>
        </p:pic>
      </p:grpSp>
      <p:cxnSp>
        <p:nvCxnSpPr>
          <p:cNvPr id="30" name="Straight Connector 29"/>
          <p:cNvCxnSpPr>
            <a:stCxn id="14" idx="2"/>
            <a:endCxn id="17" idx="0"/>
          </p:cNvCxnSpPr>
          <p:nvPr/>
        </p:nvCxnSpPr>
        <p:spPr>
          <a:xfrm rot="5400000">
            <a:off x="4178588" y="4597687"/>
            <a:ext cx="4058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4" idx="2"/>
            <a:endCxn id="14" idx="0"/>
          </p:cNvCxnSpPr>
          <p:nvPr/>
        </p:nvCxnSpPr>
        <p:spPr>
          <a:xfrm rot="5400000">
            <a:off x="4216688" y="3645187"/>
            <a:ext cx="3296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447800" y="5791200"/>
            <a:ext cx="990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Square</a:t>
            </a:r>
            <a:endParaRPr lang="en-US" sz="2000" dirty="0"/>
          </a:p>
        </p:txBody>
      </p:sp>
      <p:cxnSp>
        <p:nvCxnSpPr>
          <p:cNvPr id="37" name="Straight Connector 36"/>
          <p:cNvCxnSpPr>
            <a:stCxn id="40" idx="2"/>
            <a:endCxn id="36" idx="0"/>
          </p:cNvCxnSpPr>
          <p:nvPr/>
        </p:nvCxnSpPr>
        <p:spPr>
          <a:xfrm rot="5400000">
            <a:off x="1740188" y="5588287"/>
            <a:ext cx="4058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1143000" y="3810000"/>
            <a:ext cx="1600200" cy="584775"/>
            <a:chOff x="1143000" y="3810000"/>
            <a:chExt cx="1600200" cy="584775"/>
          </a:xfrm>
        </p:grpSpPr>
        <p:sp>
          <p:nvSpPr>
            <p:cNvPr id="38" name="TextBox 37"/>
            <p:cNvSpPr txBox="1"/>
            <p:nvPr/>
          </p:nvSpPr>
          <p:spPr>
            <a:xfrm>
              <a:off x="1143000" y="3810000"/>
              <a:ext cx="160020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/>
            </a:p>
          </p:txBody>
        </p:sp>
        <p:pic>
          <p:nvPicPr>
            <p:cNvPr id="39" name="Picture 38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1371600" y="3962400"/>
              <a:ext cx="1209500" cy="307200"/>
            </a:xfrm>
            <a:prstGeom prst="rect">
              <a:avLst/>
            </a:prstGeom>
          </p:spPr>
        </p:pic>
      </p:grpSp>
      <p:grpSp>
        <p:nvGrpSpPr>
          <p:cNvPr id="73" name="Group 72"/>
          <p:cNvGrpSpPr/>
          <p:nvPr/>
        </p:nvGrpSpPr>
        <p:grpSpPr>
          <a:xfrm>
            <a:off x="1143000" y="4800600"/>
            <a:ext cx="1600200" cy="584775"/>
            <a:chOff x="1143000" y="4800600"/>
            <a:chExt cx="1600200" cy="584775"/>
          </a:xfrm>
        </p:grpSpPr>
        <p:sp>
          <p:nvSpPr>
            <p:cNvPr id="40" name="TextBox 39"/>
            <p:cNvSpPr txBox="1"/>
            <p:nvPr/>
          </p:nvSpPr>
          <p:spPr>
            <a:xfrm>
              <a:off x="1143000" y="4800600"/>
              <a:ext cx="160020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/>
            </a:p>
          </p:txBody>
        </p:sp>
        <p:pic>
          <p:nvPicPr>
            <p:cNvPr id="52" name="Picture 51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/>
            <a:stretch>
              <a:fillRect/>
            </a:stretch>
          </p:blipFill>
          <p:spPr bwMode="auto">
            <a:xfrm>
              <a:off x="1388951" y="4953000"/>
              <a:ext cx="1174797" cy="323766"/>
            </a:xfrm>
            <a:prstGeom prst="rect">
              <a:avLst/>
            </a:prstGeom>
            <a:noFill/>
            <a:ln/>
            <a:effectLst/>
          </p:spPr>
        </p:pic>
      </p:grpSp>
      <p:cxnSp>
        <p:nvCxnSpPr>
          <p:cNvPr id="42" name="Straight Connector 41"/>
          <p:cNvCxnSpPr>
            <a:stCxn id="38" idx="2"/>
            <a:endCxn id="40" idx="0"/>
          </p:cNvCxnSpPr>
          <p:nvPr/>
        </p:nvCxnSpPr>
        <p:spPr>
          <a:xfrm rot="5400000">
            <a:off x="1740188" y="4597687"/>
            <a:ext cx="4058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477000" y="5791200"/>
            <a:ext cx="990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Square</a:t>
            </a:r>
            <a:endParaRPr lang="en-US" sz="2000" dirty="0"/>
          </a:p>
        </p:txBody>
      </p:sp>
      <p:cxnSp>
        <p:nvCxnSpPr>
          <p:cNvPr id="44" name="Straight Connector 43"/>
          <p:cNvCxnSpPr>
            <a:stCxn id="47" idx="2"/>
            <a:endCxn id="43" idx="0"/>
          </p:cNvCxnSpPr>
          <p:nvPr/>
        </p:nvCxnSpPr>
        <p:spPr>
          <a:xfrm rot="5400000">
            <a:off x="6769388" y="5588287"/>
            <a:ext cx="4058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6172200" y="3810000"/>
            <a:ext cx="1600200" cy="584775"/>
            <a:chOff x="6172200" y="3810000"/>
            <a:chExt cx="1600200" cy="584775"/>
          </a:xfrm>
        </p:grpSpPr>
        <p:sp>
          <p:nvSpPr>
            <p:cNvPr id="45" name="TextBox 44"/>
            <p:cNvSpPr txBox="1"/>
            <p:nvPr/>
          </p:nvSpPr>
          <p:spPr>
            <a:xfrm>
              <a:off x="6172200" y="3810000"/>
              <a:ext cx="160020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/>
            </a:p>
          </p:txBody>
        </p:sp>
        <p:pic>
          <p:nvPicPr>
            <p:cNvPr id="53" name="Picture 52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/>
            <a:stretch>
              <a:fillRect/>
            </a:stretch>
          </p:blipFill>
          <p:spPr bwMode="auto">
            <a:xfrm>
              <a:off x="6456453" y="3962400"/>
              <a:ext cx="1098192" cy="30475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0" name="Group 69"/>
          <p:cNvGrpSpPr/>
          <p:nvPr/>
        </p:nvGrpSpPr>
        <p:grpSpPr>
          <a:xfrm>
            <a:off x="6172200" y="4800600"/>
            <a:ext cx="1600200" cy="584775"/>
            <a:chOff x="6172200" y="4800600"/>
            <a:chExt cx="1600200" cy="584775"/>
          </a:xfrm>
        </p:grpSpPr>
        <p:sp>
          <p:nvSpPr>
            <p:cNvPr id="47" name="TextBox 46"/>
            <p:cNvSpPr txBox="1"/>
            <p:nvPr/>
          </p:nvSpPr>
          <p:spPr>
            <a:xfrm>
              <a:off x="6172200" y="4800600"/>
              <a:ext cx="160020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/>
            </a:p>
          </p:txBody>
        </p:sp>
        <p:pic>
          <p:nvPicPr>
            <p:cNvPr id="54" name="Picture 53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4"/>
            <a:stretch>
              <a:fillRect/>
            </a:stretch>
          </p:blipFill>
          <p:spPr bwMode="auto">
            <a:xfrm>
              <a:off x="6468789" y="4953000"/>
              <a:ext cx="1073521" cy="323766"/>
            </a:xfrm>
            <a:prstGeom prst="rect">
              <a:avLst/>
            </a:prstGeom>
            <a:noFill/>
            <a:ln/>
            <a:effectLst/>
          </p:spPr>
        </p:pic>
      </p:grpSp>
      <p:cxnSp>
        <p:nvCxnSpPr>
          <p:cNvPr id="49" name="Straight Connector 48"/>
          <p:cNvCxnSpPr>
            <a:stCxn id="45" idx="2"/>
            <a:endCxn id="47" idx="0"/>
          </p:cNvCxnSpPr>
          <p:nvPr/>
        </p:nvCxnSpPr>
        <p:spPr>
          <a:xfrm rot="5400000">
            <a:off x="6769388" y="4597687"/>
            <a:ext cx="4058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" idx="1"/>
            <a:endCxn id="38" idx="0"/>
          </p:cNvCxnSpPr>
          <p:nvPr/>
        </p:nvCxnSpPr>
        <p:spPr>
          <a:xfrm rot="10800000" flipV="1">
            <a:off x="1943100" y="3187988"/>
            <a:ext cx="1866900" cy="6220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4" idx="3"/>
            <a:endCxn id="45" idx="0"/>
          </p:cNvCxnSpPr>
          <p:nvPr/>
        </p:nvCxnSpPr>
        <p:spPr>
          <a:xfrm>
            <a:off x="4953000" y="3187988"/>
            <a:ext cx="2019300" cy="6220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โค้ด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32500" lnSpcReduction="20000"/>
          </a:bodyPr>
          <a:lstStyle/>
          <a:p>
            <a:r>
              <a:rPr lang="th-TH" sz="8600" dirty="0" smtClean="0"/>
              <a:t>เราสามารถเปลี่ยน </a:t>
            </a:r>
            <a:r>
              <a:rPr lang="en-US" sz="8600" dirty="0" smtClean="0"/>
              <a:t>scene graph </a:t>
            </a:r>
            <a:r>
              <a:rPr lang="th-TH" sz="8600" dirty="0" smtClean="0"/>
              <a:t>เป็นโค้ดได้อย่างง่ายดาย</a:t>
            </a:r>
          </a:p>
          <a:p>
            <a:endParaRPr lang="th-TH" dirty="0" smtClean="0"/>
          </a:p>
          <a:p>
            <a:pPr>
              <a:buNone/>
            </a:pPr>
            <a:r>
              <a:rPr lang="en-US" sz="4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void </a:t>
            </a:r>
            <a:r>
              <a:rPr lang="en-US" sz="40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draw_chair</a:t>
            </a:r>
            <a:r>
              <a:rPr lang="en-US" sz="4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</a:t>
            </a:r>
          </a:p>
          <a:p>
            <a:pPr>
              <a:buNone/>
            </a:pPr>
            <a:r>
              <a:rPr lang="en-US" sz="4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</a:p>
          <a:p>
            <a:pPr>
              <a:buNone/>
            </a:pPr>
            <a:r>
              <a:rPr lang="en-US" sz="4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</a:t>
            </a:r>
            <a:r>
              <a:rPr lang="en-US" sz="40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glPushMatrix</a:t>
            </a:r>
            <a:r>
              <a:rPr lang="en-US" sz="4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</a:p>
          <a:p>
            <a:pPr>
              <a:buNone/>
            </a:pPr>
            <a:r>
              <a:rPr lang="en-US" sz="4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</a:t>
            </a:r>
            <a:r>
              <a:rPr lang="en-US" sz="40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glTranslated</a:t>
            </a:r>
            <a:r>
              <a:rPr lang="en-US" sz="4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(0.1, 0.35, 0.0);</a:t>
            </a:r>
          </a:p>
          <a:p>
            <a:pPr>
              <a:buNone/>
            </a:pPr>
            <a:r>
              <a:rPr lang="en-US" sz="4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</a:t>
            </a:r>
            <a:r>
              <a:rPr lang="en-US" sz="40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glScaled</a:t>
            </a:r>
            <a:r>
              <a:rPr lang="en-US" sz="4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(0.1, 0.35, 1.0);</a:t>
            </a:r>
          </a:p>
          <a:p>
            <a:pPr>
              <a:buNone/>
            </a:pPr>
            <a:r>
              <a:rPr lang="en-US" sz="4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</a:t>
            </a:r>
            <a:r>
              <a:rPr lang="en-US" sz="40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draw_square</a:t>
            </a:r>
            <a:r>
              <a:rPr lang="en-US" sz="4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(...);</a:t>
            </a:r>
            <a:endParaRPr lang="en-US" sz="4000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>
              <a:buNone/>
            </a:pPr>
            <a:r>
              <a:rPr lang="en-US" sz="4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</a:t>
            </a:r>
            <a:r>
              <a:rPr lang="en-US" sz="40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glPopMatrix</a:t>
            </a:r>
            <a:r>
              <a:rPr lang="en-US" sz="4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</a:p>
          <a:p>
            <a:pPr>
              <a:buNone/>
            </a:pPr>
            <a:endParaRPr lang="en-US" sz="4000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>
              <a:buNone/>
            </a:pPr>
            <a:r>
              <a:rPr lang="en-US" sz="4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</a:t>
            </a:r>
            <a:r>
              <a:rPr lang="en-US" sz="40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glPushMatrix</a:t>
            </a:r>
            <a:r>
              <a:rPr lang="en-US" sz="4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</a:p>
          <a:p>
            <a:pPr>
              <a:buNone/>
            </a:pPr>
            <a:r>
              <a:rPr lang="en-US" sz="4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</a:t>
            </a:r>
            <a:r>
              <a:rPr lang="en-US" sz="40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glTranslated</a:t>
            </a:r>
            <a:r>
              <a:rPr lang="en-US" sz="4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(0.3, 0.8, 0.0);</a:t>
            </a:r>
          </a:p>
          <a:p>
            <a:pPr>
              <a:buNone/>
            </a:pPr>
            <a:r>
              <a:rPr lang="en-US" sz="4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</a:t>
            </a:r>
            <a:r>
              <a:rPr lang="en-US" sz="40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glScaled</a:t>
            </a:r>
            <a:r>
              <a:rPr lang="en-US" sz="4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(0.3, 0.1, 1.0);</a:t>
            </a:r>
          </a:p>
          <a:p>
            <a:pPr>
              <a:buNone/>
            </a:pPr>
            <a:r>
              <a:rPr lang="en-US" sz="4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</a:t>
            </a:r>
            <a:r>
              <a:rPr lang="en-US" sz="40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draw_square</a:t>
            </a:r>
            <a:r>
              <a:rPr lang="en-US" sz="4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(...);</a:t>
            </a:r>
            <a:endParaRPr lang="en-US" sz="4000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>
              <a:buNone/>
            </a:pPr>
            <a:r>
              <a:rPr lang="en-US" sz="4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</a:t>
            </a:r>
            <a:r>
              <a:rPr lang="en-US" sz="40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glPopMatrix</a:t>
            </a:r>
            <a:r>
              <a:rPr lang="en-US" sz="4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</a:p>
          <a:p>
            <a:pPr>
              <a:buNone/>
            </a:pPr>
            <a:endParaRPr lang="en-US" sz="4000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>
              <a:buNone/>
            </a:pPr>
            <a:r>
              <a:rPr lang="en-US" sz="4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</a:t>
            </a:r>
            <a:r>
              <a:rPr lang="en-US" sz="40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glPushMatrix</a:t>
            </a:r>
            <a:r>
              <a:rPr lang="en-US" sz="4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</a:p>
          <a:p>
            <a:pPr>
              <a:buNone/>
            </a:pPr>
            <a:r>
              <a:rPr lang="en-US" sz="4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</a:t>
            </a:r>
            <a:r>
              <a:rPr lang="en-US" sz="40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glTranslated</a:t>
            </a:r>
            <a:r>
              <a:rPr lang="en-US" sz="4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(0.7, 1.1, 0.0);</a:t>
            </a:r>
          </a:p>
          <a:p>
            <a:pPr>
              <a:buNone/>
            </a:pPr>
            <a:r>
              <a:rPr lang="en-US" sz="4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</a:t>
            </a:r>
            <a:r>
              <a:rPr lang="en-US" sz="40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glScaled</a:t>
            </a:r>
            <a:r>
              <a:rPr lang="en-US" sz="4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(0.1, 1.1, 1.0);</a:t>
            </a:r>
          </a:p>
          <a:p>
            <a:pPr>
              <a:buNone/>
            </a:pPr>
            <a:r>
              <a:rPr lang="en-US" sz="4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</a:t>
            </a:r>
            <a:r>
              <a:rPr lang="en-US" sz="40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draw_square</a:t>
            </a:r>
            <a:r>
              <a:rPr lang="en-US" sz="4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(...);</a:t>
            </a:r>
            <a:endParaRPr lang="en-US" sz="4000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>
              <a:buNone/>
            </a:pPr>
            <a:r>
              <a:rPr lang="en-US" sz="4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</a:t>
            </a:r>
            <a:r>
              <a:rPr lang="en-US" sz="4000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glPopMatrix</a:t>
            </a:r>
            <a:r>
              <a:rPr lang="en-US" sz="4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</a:p>
          <a:p>
            <a:pPr>
              <a:buNone/>
            </a:pPr>
            <a:r>
              <a:rPr lang="en-US" sz="4000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วาดส่วนประกอบอื่นๆ ของฉาก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สมมติว่าเราสร้างฟังก์ชัน</a:t>
            </a:r>
          </a:p>
          <a:p>
            <a:pPr lvl="1"/>
            <a:r>
              <a:rPr lang="en-US" dirty="0" err="1" smtClean="0"/>
              <a:t>draw_table</a:t>
            </a:r>
            <a:r>
              <a:rPr lang="en-US" dirty="0" smtClean="0"/>
              <a:t>() </a:t>
            </a:r>
            <a:r>
              <a:rPr lang="th-TH" dirty="0" smtClean="0"/>
              <a:t>เพื่อวาดโต๊ะ โดยที่มุมล่างซ้ายของมันอยู่ที่จุด </a:t>
            </a:r>
            <a:r>
              <a:rPr lang="en-US" dirty="0" smtClean="0"/>
              <a:t>(0,0)</a:t>
            </a:r>
          </a:p>
          <a:p>
            <a:pPr lvl="1"/>
            <a:r>
              <a:rPr lang="en-US" dirty="0" err="1" smtClean="0"/>
              <a:t>draw_tray</a:t>
            </a:r>
            <a:r>
              <a:rPr lang="en-US" dirty="0" smtClean="0"/>
              <a:t>() </a:t>
            </a:r>
            <a:r>
              <a:rPr lang="th-TH" dirty="0" smtClean="0"/>
              <a:t>เพื่อวาดถาดผลไม้ โดยที่มุมล่างซ้ายของมันอยู่จุด </a:t>
            </a:r>
            <a:r>
              <a:rPr lang="en-US" dirty="0" smtClean="0"/>
              <a:t>(0,0)</a:t>
            </a:r>
            <a:endParaRPr lang="th-TH" dirty="0" smtClean="0"/>
          </a:p>
          <a:p>
            <a:pPr lvl="1"/>
            <a:r>
              <a:rPr lang="en-US" dirty="0" err="1" smtClean="0"/>
              <a:t>draw_floor</a:t>
            </a:r>
            <a:r>
              <a:rPr lang="en-US" dirty="0" smtClean="0"/>
              <a:t>() </a:t>
            </a:r>
            <a:r>
              <a:rPr lang="th-TH" dirty="0" smtClean="0"/>
              <a:t>เพื่อวาดพื้น</a:t>
            </a:r>
          </a:p>
          <a:p>
            <a:r>
              <a:rPr lang="th-TH" dirty="0" smtClean="0"/>
              <a:t>ฟังก์ชันพวกนี้สามารถสร้างได้เหมือน </a:t>
            </a:r>
            <a:r>
              <a:rPr lang="en-US" dirty="0" err="1" smtClean="0"/>
              <a:t>draw_chair</a:t>
            </a:r>
            <a:r>
              <a:rPr lang="en-US" dirty="0" smtClean="0"/>
              <a:t>()</a:t>
            </a:r>
          </a:p>
          <a:p>
            <a:r>
              <a:rPr lang="th-TH" dirty="0" smtClean="0"/>
              <a:t>โค้ดจริงๆ ไปดูได้ในโค้ดตัวอย่าง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วาดส่วนประกอบอื่นๆ ของฉาก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เราสามารถวาดโต๊ะและถาดผลไม้ได้ดังต่อไปนี้</a:t>
            </a:r>
          </a:p>
          <a:p>
            <a:pPr lvl="1"/>
            <a:r>
              <a:rPr lang="th-TH" dirty="0" smtClean="0"/>
              <a:t>วาดโต๊ะโดยการเรียก </a:t>
            </a:r>
            <a:r>
              <a:rPr lang="en-US" dirty="0" err="1" smtClean="0"/>
              <a:t>draw_table</a:t>
            </a:r>
            <a:r>
              <a:rPr lang="en-US" dirty="0" smtClean="0"/>
              <a:t>()</a:t>
            </a:r>
            <a:endParaRPr lang="th-TH" dirty="0" smtClean="0"/>
          </a:p>
          <a:p>
            <a:pPr lvl="1"/>
            <a:r>
              <a:rPr lang="th-TH" dirty="0" smtClean="0"/>
              <a:t>วาดถาดผลไม้</a:t>
            </a:r>
          </a:p>
          <a:p>
            <a:pPr lvl="2"/>
            <a:r>
              <a:rPr lang="th-TH" dirty="0" smtClean="0"/>
              <a:t>ย้ายจุดมุมซ้ายไปอยู่ที่จุด</a:t>
            </a:r>
            <a:r>
              <a:rPr lang="en-US" dirty="0" smtClean="0"/>
              <a:t> (0.</a:t>
            </a:r>
            <a:r>
              <a:rPr lang="en-US" dirty="0" smtClean="0"/>
              <a:t>8</a:t>
            </a:r>
            <a:r>
              <a:rPr lang="en-US" dirty="0" smtClean="0"/>
              <a:t>, 1.3)</a:t>
            </a:r>
          </a:p>
          <a:p>
            <a:pPr lvl="2"/>
            <a:r>
              <a:rPr lang="th-TH" dirty="0" smtClean="0"/>
              <a:t>แล้วเรียก </a:t>
            </a:r>
            <a:r>
              <a:rPr lang="en-US" dirty="0" err="1" smtClean="0"/>
              <a:t>draw_tray</a:t>
            </a:r>
            <a:r>
              <a:rPr lang="en-US" dirty="0" smtClean="0"/>
              <a:t>()</a:t>
            </a:r>
            <a:endParaRPr lang="th-TH" dirty="0" smtClean="0"/>
          </a:p>
          <a:p>
            <a:pPr lvl="2"/>
            <a:endParaRPr lang="th-TH" dirty="0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Scene Graph </a:t>
            </a:r>
            <a:r>
              <a:rPr lang="th-TH" dirty="0" smtClean="0"/>
              <a:t>ของโต๊ะและถาด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1905000"/>
            <a:ext cx="1752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/>
              <a:t>โต๊ะและถาด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4191000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/>
              <a:t>ถาด</a:t>
            </a:r>
            <a:endParaRPr lang="en-US" sz="3200" dirty="0"/>
          </a:p>
        </p:txBody>
      </p:sp>
      <p:cxnSp>
        <p:nvCxnSpPr>
          <p:cNvPr id="6" name="Straight Connector 5"/>
          <p:cNvCxnSpPr>
            <a:endCxn id="5" idx="0"/>
          </p:cNvCxnSpPr>
          <p:nvPr/>
        </p:nvCxnSpPr>
        <p:spPr>
          <a:xfrm rot="5400000">
            <a:off x="5893088" y="3949987"/>
            <a:ext cx="4820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 bwMode="auto">
          <a:xfrm>
            <a:off x="5334000" y="3124200"/>
            <a:ext cx="1600200" cy="584775"/>
            <a:chOff x="5334000" y="3124200"/>
            <a:chExt cx="1600200" cy="584775"/>
          </a:xfrm>
        </p:grpSpPr>
        <p:sp>
          <p:nvSpPr>
            <p:cNvPr id="8" name="TextBox 7"/>
            <p:cNvSpPr txBox="1"/>
            <p:nvPr/>
          </p:nvSpPr>
          <p:spPr bwMode="auto">
            <a:xfrm>
              <a:off x="5334000" y="3124200"/>
              <a:ext cx="160020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/>
            </a:p>
          </p:txBody>
        </p:sp>
        <p:pic>
          <p:nvPicPr>
            <p:cNvPr id="58" name="Picture 57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 bwMode="auto">
            <a:xfrm>
              <a:off x="5628620" y="3276600"/>
              <a:ext cx="1077458" cy="299002"/>
            </a:xfrm>
            <a:prstGeom prst="rect">
              <a:avLst/>
            </a:prstGeom>
            <a:noFill/>
            <a:ln/>
            <a:effectLst/>
          </p:spPr>
        </p:pic>
      </p:grpSp>
      <p:cxnSp>
        <p:nvCxnSpPr>
          <p:cNvPr id="14" name="Straight Connector 13"/>
          <p:cNvCxnSpPr>
            <a:stCxn id="8" idx="0"/>
          </p:cNvCxnSpPr>
          <p:nvPr/>
        </p:nvCxnSpPr>
        <p:spPr>
          <a:xfrm rot="16200000" flipV="1">
            <a:off x="5200650" y="2190750"/>
            <a:ext cx="609600" cy="12573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514600" y="3124200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/>
              <a:t>โต๊ะ</a:t>
            </a:r>
            <a:endParaRPr lang="en-US" sz="3200" dirty="0"/>
          </a:p>
        </p:txBody>
      </p:sp>
      <p:cxnSp>
        <p:nvCxnSpPr>
          <p:cNvPr id="54" name="Straight Connector 53"/>
          <p:cNvCxnSpPr>
            <a:endCxn id="49" idx="0"/>
          </p:cNvCxnSpPr>
          <p:nvPr/>
        </p:nvCxnSpPr>
        <p:spPr>
          <a:xfrm rot="10800000" flipV="1">
            <a:off x="3009900" y="2514600"/>
            <a:ext cx="1104900" cy="609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โค้ด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void </a:t>
            </a: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draw_table_and_tray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</a:t>
            </a: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</a:t>
            </a: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draw_table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</a:p>
          <a:p>
            <a:pPr>
              <a:buNone/>
            </a:pPr>
            <a:endParaRPr lang="en-US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</a:t>
            </a: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glPushMatrix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</a:t>
            </a: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glTranslated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(0.8, 1.3, 0.0);</a:t>
            </a: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</a:t>
            </a: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draw_tray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</a:t>
            </a: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glPopMatrix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Scene Graph </a:t>
            </a:r>
            <a:r>
              <a:rPr lang="th-TH" dirty="0" smtClean="0"/>
              <a:t>ของฉาก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1524000"/>
            <a:ext cx="1143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/>
              <a:t>ฉาก</a:t>
            </a:r>
            <a:endParaRPr lang="en-US" sz="3200" dirty="0"/>
          </a:p>
        </p:txBody>
      </p:sp>
      <p:cxnSp>
        <p:nvCxnSpPr>
          <p:cNvPr id="14" name="Straight Connector 13"/>
          <p:cNvCxnSpPr>
            <a:stCxn id="4" idx="2"/>
            <a:endCxn id="58" idx="0"/>
          </p:cNvCxnSpPr>
          <p:nvPr/>
        </p:nvCxnSpPr>
        <p:spPr>
          <a:xfrm rot="5400000">
            <a:off x="4064288" y="2273587"/>
            <a:ext cx="3296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4" idx="1"/>
          </p:cNvCxnSpPr>
          <p:nvPr/>
        </p:nvCxnSpPr>
        <p:spPr>
          <a:xfrm rot="10800000" flipV="1">
            <a:off x="1790700" y="1816388"/>
            <a:ext cx="1866900" cy="3934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4" idx="3"/>
          </p:cNvCxnSpPr>
          <p:nvPr/>
        </p:nvCxnSpPr>
        <p:spPr>
          <a:xfrm>
            <a:off x="4800600" y="1816388"/>
            <a:ext cx="2019300" cy="6220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14400" y="3352800"/>
            <a:ext cx="1752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/>
              <a:t>โต๊ะและถาด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2133600" y="5638800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/>
              <a:t>ถาด</a:t>
            </a:r>
            <a:endParaRPr lang="en-US" sz="3200" dirty="0"/>
          </a:p>
        </p:txBody>
      </p:sp>
      <p:cxnSp>
        <p:nvCxnSpPr>
          <p:cNvPr id="38" name="Straight Connector 37"/>
          <p:cNvCxnSpPr>
            <a:endCxn id="37" idx="0"/>
          </p:cNvCxnSpPr>
          <p:nvPr/>
        </p:nvCxnSpPr>
        <p:spPr>
          <a:xfrm rot="5400000">
            <a:off x="2387888" y="5397787"/>
            <a:ext cx="4820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 bwMode="auto">
          <a:xfrm>
            <a:off x="1828800" y="4572000"/>
            <a:ext cx="1600200" cy="584775"/>
            <a:chOff x="5334000" y="3124200"/>
            <a:chExt cx="1600200" cy="584775"/>
          </a:xfrm>
        </p:grpSpPr>
        <p:sp>
          <p:nvSpPr>
            <p:cNvPr id="40" name="TextBox 39"/>
            <p:cNvSpPr txBox="1"/>
            <p:nvPr/>
          </p:nvSpPr>
          <p:spPr bwMode="auto">
            <a:xfrm>
              <a:off x="5334000" y="3124200"/>
              <a:ext cx="160020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/>
            </a:p>
          </p:txBody>
        </p:sp>
        <p:pic>
          <p:nvPicPr>
            <p:cNvPr id="41" name="Picture 40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/>
            <a:stretch>
              <a:fillRect/>
            </a:stretch>
          </p:blipFill>
          <p:spPr bwMode="auto">
            <a:xfrm>
              <a:off x="5628620" y="3276600"/>
              <a:ext cx="1077458" cy="299002"/>
            </a:xfrm>
            <a:prstGeom prst="rect">
              <a:avLst/>
            </a:prstGeom>
            <a:noFill/>
            <a:ln/>
            <a:effectLst/>
          </p:spPr>
        </p:pic>
      </p:grpSp>
      <p:cxnSp>
        <p:nvCxnSpPr>
          <p:cNvPr id="42" name="Straight Connector 41"/>
          <p:cNvCxnSpPr/>
          <p:nvPr/>
        </p:nvCxnSpPr>
        <p:spPr>
          <a:xfrm rot="16200000" flipV="1">
            <a:off x="2076450" y="4019550"/>
            <a:ext cx="609600" cy="4953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57200" y="4572000"/>
            <a:ext cx="990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/>
              <a:t>โต๊ะ</a:t>
            </a:r>
            <a:endParaRPr lang="en-US" sz="3200" dirty="0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rot="5400000">
            <a:off x="895350" y="4019550"/>
            <a:ext cx="609600" cy="4953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 bwMode="auto">
          <a:xfrm>
            <a:off x="990600" y="2209800"/>
            <a:ext cx="1600200" cy="584775"/>
            <a:chOff x="1295400" y="2667000"/>
            <a:chExt cx="1600200" cy="584775"/>
          </a:xfrm>
        </p:grpSpPr>
        <p:sp>
          <p:nvSpPr>
            <p:cNvPr id="48" name="TextBox 47"/>
            <p:cNvSpPr txBox="1"/>
            <p:nvPr/>
          </p:nvSpPr>
          <p:spPr bwMode="auto">
            <a:xfrm>
              <a:off x="1295400" y="2667000"/>
              <a:ext cx="160020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/>
            </a:p>
          </p:txBody>
        </p:sp>
        <p:pic>
          <p:nvPicPr>
            <p:cNvPr id="51" name="Picture 50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/>
            <a:stretch>
              <a:fillRect/>
            </a:stretch>
          </p:blipFill>
          <p:spPr bwMode="auto">
            <a:xfrm>
              <a:off x="1413636" y="2819400"/>
              <a:ext cx="1430224" cy="301865"/>
            </a:xfrm>
            <a:prstGeom prst="rect">
              <a:avLst/>
            </a:prstGeom>
            <a:noFill/>
            <a:ln/>
            <a:effectLst/>
          </p:spPr>
        </p:pic>
      </p:grpSp>
      <p:cxnSp>
        <p:nvCxnSpPr>
          <p:cNvPr id="54" name="Straight Connector 53"/>
          <p:cNvCxnSpPr>
            <a:endCxn id="36" idx="0"/>
          </p:cNvCxnSpPr>
          <p:nvPr/>
        </p:nvCxnSpPr>
        <p:spPr>
          <a:xfrm rot="5400000">
            <a:off x="1511588" y="3073687"/>
            <a:ext cx="5582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352800" y="2438400"/>
            <a:ext cx="1752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/>
              <a:t>พื้น</a:t>
            </a:r>
            <a:endParaRPr lang="en-US" sz="3200" dirty="0"/>
          </a:p>
        </p:txBody>
      </p:sp>
      <p:sp>
        <p:nvSpPr>
          <p:cNvPr id="61" name="TextBox 60"/>
          <p:cNvSpPr txBox="1"/>
          <p:nvPr/>
        </p:nvSpPr>
        <p:spPr>
          <a:xfrm>
            <a:off x="6248400" y="3352800"/>
            <a:ext cx="1143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/>
              <a:t>เก้าอี้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6324600" y="5867400"/>
            <a:ext cx="990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Square</a:t>
            </a:r>
            <a:endParaRPr lang="en-US" sz="2000" dirty="0"/>
          </a:p>
        </p:txBody>
      </p:sp>
      <p:cxnSp>
        <p:nvCxnSpPr>
          <p:cNvPr id="63" name="Straight Connector 62"/>
          <p:cNvCxnSpPr>
            <a:endCxn id="62" idx="0"/>
          </p:cNvCxnSpPr>
          <p:nvPr/>
        </p:nvCxnSpPr>
        <p:spPr>
          <a:xfrm rot="5400000">
            <a:off x="6614775" y="5624175"/>
            <a:ext cx="448350" cy="38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6324600" y="4267200"/>
            <a:ext cx="1066800" cy="389850"/>
            <a:chOff x="3581400" y="3810000"/>
            <a:chExt cx="1600200" cy="584775"/>
          </a:xfrm>
        </p:grpSpPr>
        <p:sp>
          <p:nvSpPr>
            <p:cNvPr id="65" name="TextBox 64"/>
            <p:cNvSpPr txBox="1"/>
            <p:nvPr/>
          </p:nvSpPr>
          <p:spPr>
            <a:xfrm>
              <a:off x="3581400" y="3810000"/>
              <a:ext cx="160020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/>
            </a:p>
          </p:txBody>
        </p:sp>
        <p:pic>
          <p:nvPicPr>
            <p:cNvPr id="66" name="Picture 65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/>
            <a:stretch>
              <a:fillRect/>
            </a:stretch>
          </p:blipFill>
          <p:spPr bwMode="auto">
            <a:xfrm>
              <a:off x="3865653" y="3962400"/>
              <a:ext cx="1098192" cy="30475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67" name="Group 66"/>
          <p:cNvGrpSpPr/>
          <p:nvPr/>
        </p:nvGrpSpPr>
        <p:grpSpPr>
          <a:xfrm>
            <a:off x="6324600" y="5029200"/>
            <a:ext cx="1066800" cy="389850"/>
            <a:chOff x="3581400" y="4800600"/>
            <a:chExt cx="1600200" cy="584775"/>
          </a:xfrm>
        </p:grpSpPr>
        <p:sp>
          <p:nvSpPr>
            <p:cNvPr id="68" name="TextBox 67"/>
            <p:cNvSpPr txBox="1"/>
            <p:nvPr/>
          </p:nvSpPr>
          <p:spPr>
            <a:xfrm>
              <a:off x="3581400" y="4800600"/>
              <a:ext cx="160020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/>
            </a:p>
          </p:txBody>
        </p:sp>
        <p:pic>
          <p:nvPicPr>
            <p:cNvPr id="69" name="Picture 68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/>
            <a:stretch>
              <a:fillRect/>
            </a:stretch>
          </p:blipFill>
          <p:spPr bwMode="auto">
            <a:xfrm>
              <a:off x="3877989" y="4953000"/>
              <a:ext cx="1073521" cy="323766"/>
            </a:xfrm>
            <a:prstGeom prst="rect">
              <a:avLst/>
            </a:prstGeom>
            <a:noFill/>
            <a:ln/>
            <a:effectLst/>
          </p:spPr>
        </p:pic>
      </p:grpSp>
      <p:cxnSp>
        <p:nvCxnSpPr>
          <p:cNvPr id="70" name="Straight Connector 69"/>
          <p:cNvCxnSpPr/>
          <p:nvPr/>
        </p:nvCxnSpPr>
        <p:spPr>
          <a:xfrm rot="5400000">
            <a:off x="6671925" y="4843125"/>
            <a:ext cx="37215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1" idx="2"/>
          </p:cNvCxnSpPr>
          <p:nvPr/>
        </p:nvCxnSpPr>
        <p:spPr>
          <a:xfrm rot="5400000">
            <a:off x="6655088" y="4102387"/>
            <a:ext cx="3296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4876800" y="5867400"/>
            <a:ext cx="990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Square</a:t>
            </a:r>
            <a:endParaRPr lang="en-US" sz="2000" dirty="0"/>
          </a:p>
        </p:txBody>
      </p:sp>
      <p:cxnSp>
        <p:nvCxnSpPr>
          <p:cNvPr id="73" name="Straight Connector 72"/>
          <p:cNvCxnSpPr>
            <a:endCxn id="72" idx="0"/>
          </p:cNvCxnSpPr>
          <p:nvPr/>
        </p:nvCxnSpPr>
        <p:spPr>
          <a:xfrm rot="16200000" flipH="1">
            <a:off x="5128875" y="5624175"/>
            <a:ext cx="448350" cy="38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4800600" y="4267200"/>
            <a:ext cx="1042583" cy="381000"/>
            <a:chOff x="1143000" y="3810000"/>
            <a:chExt cx="1600200" cy="584775"/>
          </a:xfrm>
        </p:grpSpPr>
        <p:sp>
          <p:nvSpPr>
            <p:cNvPr id="75" name="TextBox 74"/>
            <p:cNvSpPr txBox="1"/>
            <p:nvPr/>
          </p:nvSpPr>
          <p:spPr>
            <a:xfrm>
              <a:off x="1143000" y="3810000"/>
              <a:ext cx="160020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/>
            </a:p>
          </p:txBody>
        </p:sp>
        <p:pic>
          <p:nvPicPr>
            <p:cNvPr id="76" name="Picture 75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1371600" y="3962400"/>
              <a:ext cx="1209500" cy="307200"/>
            </a:xfrm>
            <a:prstGeom prst="rect">
              <a:avLst/>
            </a:prstGeom>
          </p:spPr>
        </p:pic>
      </p:grpSp>
      <p:grpSp>
        <p:nvGrpSpPr>
          <p:cNvPr id="77" name="Group 76"/>
          <p:cNvGrpSpPr/>
          <p:nvPr/>
        </p:nvGrpSpPr>
        <p:grpSpPr>
          <a:xfrm>
            <a:off x="4800600" y="5029200"/>
            <a:ext cx="1066800" cy="389850"/>
            <a:chOff x="1143000" y="4800600"/>
            <a:chExt cx="1600200" cy="584775"/>
          </a:xfrm>
        </p:grpSpPr>
        <p:sp>
          <p:nvSpPr>
            <p:cNvPr id="78" name="TextBox 77"/>
            <p:cNvSpPr txBox="1"/>
            <p:nvPr/>
          </p:nvSpPr>
          <p:spPr>
            <a:xfrm>
              <a:off x="1143000" y="4800600"/>
              <a:ext cx="160020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/>
            </a:p>
          </p:txBody>
        </p:sp>
        <p:pic>
          <p:nvPicPr>
            <p:cNvPr id="79" name="Picture 78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7"/>
            <a:stretch>
              <a:fillRect/>
            </a:stretch>
          </p:blipFill>
          <p:spPr bwMode="auto">
            <a:xfrm>
              <a:off x="1388951" y="4953000"/>
              <a:ext cx="1174797" cy="323766"/>
            </a:xfrm>
            <a:prstGeom prst="rect">
              <a:avLst/>
            </a:prstGeom>
            <a:noFill/>
            <a:ln/>
            <a:effectLst/>
          </p:spPr>
        </p:pic>
      </p:grpSp>
      <p:cxnSp>
        <p:nvCxnSpPr>
          <p:cNvPr id="80" name="Straight Connector 79"/>
          <p:cNvCxnSpPr/>
          <p:nvPr/>
        </p:nvCxnSpPr>
        <p:spPr>
          <a:xfrm rot="16200000" flipH="1">
            <a:off x="5137446" y="4832646"/>
            <a:ext cx="381000" cy="121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7620000" y="5867400"/>
            <a:ext cx="990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Square</a:t>
            </a:r>
            <a:endParaRPr lang="en-US" sz="2000" dirty="0"/>
          </a:p>
        </p:txBody>
      </p:sp>
      <p:cxnSp>
        <p:nvCxnSpPr>
          <p:cNvPr id="82" name="Straight Connector 81"/>
          <p:cNvCxnSpPr>
            <a:endCxn id="81" idx="0"/>
          </p:cNvCxnSpPr>
          <p:nvPr/>
        </p:nvCxnSpPr>
        <p:spPr>
          <a:xfrm rot="5400000">
            <a:off x="7886700" y="5638800"/>
            <a:ext cx="4572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7543800" y="4267200"/>
            <a:ext cx="1042583" cy="381000"/>
            <a:chOff x="6172200" y="3810000"/>
            <a:chExt cx="1600200" cy="584775"/>
          </a:xfrm>
        </p:grpSpPr>
        <p:sp>
          <p:nvSpPr>
            <p:cNvPr id="84" name="TextBox 83"/>
            <p:cNvSpPr txBox="1"/>
            <p:nvPr/>
          </p:nvSpPr>
          <p:spPr>
            <a:xfrm>
              <a:off x="6172200" y="3810000"/>
              <a:ext cx="160020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/>
            </a:p>
          </p:txBody>
        </p:sp>
        <p:pic>
          <p:nvPicPr>
            <p:cNvPr id="85" name="Picture 84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8"/>
            <a:stretch>
              <a:fillRect/>
            </a:stretch>
          </p:blipFill>
          <p:spPr bwMode="auto">
            <a:xfrm>
              <a:off x="6456453" y="3962400"/>
              <a:ext cx="1098192" cy="30475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6" name="Group 85"/>
          <p:cNvGrpSpPr/>
          <p:nvPr/>
        </p:nvGrpSpPr>
        <p:grpSpPr>
          <a:xfrm>
            <a:off x="7543800" y="5029200"/>
            <a:ext cx="1143000" cy="381000"/>
            <a:chOff x="6172200" y="4800600"/>
            <a:chExt cx="1600200" cy="584775"/>
          </a:xfrm>
        </p:grpSpPr>
        <p:sp>
          <p:nvSpPr>
            <p:cNvPr id="87" name="TextBox 86"/>
            <p:cNvSpPr txBox="1"/>
            <p:nvPr/>
          </p:nvSpPr>
          <p:spPr>
            <a:xfrm>
              <a:off x="6172200" y="4800600"/>
              <a:ext cx="160020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/>
            </a:p>
          </p:txBody>
        </p:sp>
        <p:pic>
          <p:nvPicPr>
            <p:cNvPr id="88" name="Picture 87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9"/>
            <a:stretch>
              <a:fillRect/>
            </a:stretch>
          </p:blipFill>
          <p:spPr bwMode="auto">
            <a:xfrm>
              <a:off x="6468789" y="4953000"/>
              <a:ext cx="1073521" cy="323766"/>
            </a:xfrm>
            <a:prstGeom prst="rect">
              <a:avLst/>
            </a:prstGeom>
            <a:noFill/>
            <a:ln/>
            <a:effectLst/>
          </p:spPr>
        </p:pic>
      </p:grpSp>
      <p:cxnSp>
        <p:nvCxnSpPr>
          <p:cNvPr id="89" name="Straight Connector 88"/>
          <p:cNvCxnSpPr/>
          <p:nvPr/>
        </p:nvCxnSpPr>
        <p:spPr>
          <a:xfrm rot="16200000" flipH="1">
            <a:off x="7899696" y="4813596"/>
            <a:ext cx="381000" cy="502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61" idx="1"/>
          </p:cNvCxnSpPr>
          <p:nvPr/>
        </p:nvCxnSpPr>
        <p:spPr>
          <a:xfrm rot="10800000" flipV="1">
            <a:off x="5321892" y="3645188"/>
            <a:ext cx="926508" cy="6220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61" idx="3"/>
          </p:cNvCxnSpPr>
          <p:nvPr/>
        </p:nvCxnSpPr>
        <p:spPr>
          <a:xfrm>
            <a:off x="7391400" y="3645188"/>
            <a:ext cx="673692" cy="6220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 bwMode="auto">
          <a:xfrm>
            <a:off x="6019800" y="2438400"/>
            <a:ext cx="1600200" cy="584775"/>
            <a:chOff x="6324600" y="2895600"/>
            <a:chExt cx="1600200" cy="584775"/>
          </a:xfrm>
        </p:grpSpPr>
        <p:sp>
          <p:nvSpPr>
            <p:cNvPr id="110" name="TextBox 109"/>
            <p:cNvSpPr txBox="1"/>
            <p:nvPr/>
          </p:nvSpPr>
          <p:spPr bwMode="auto">
            <a:xfrm>
              <a:off x="6324600" y="2895600"/>
              <a:ext cx="160020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/>
            </a:p>
          </p:txBody>
        </p:sp>
        <p:pic>
          <p:nvPicPr>
            <p:cNvPr id="113" name="Picture 112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0"/>
            <a:stretch>
              <a:fillRect/>
            </a:stretch>
          </p:blipFill>
          <p:spPr bwMode="auto">
            <a:xfrm>
              <a:off x="6530162" y="3048000"/>
              <a:ext cx="1255570" cy="303471"/>
            </a:xfrm>
            <a:prstGeom prst="rect">
              <a:avLst/>
            </a:prstGeom>
            <a:noFill/>
            <a:ln/>
            <a:effectLst/>
          </p:spPr>
        </p:pic>
      </p:grpSp>
      <p:cxnSp>
        <p:nvCxnSpPr>
          <p:cNvPr id="116" name="Straight Connector 115"/>
          <p:cNvCxnSpPr>
            <a:endCxn id="61" idx="0"/>
          </p:cNvCxnSpPr>
          <p:nvPr/>
        </p:nvCxnSpPr>
        <p:spPr>
          <a:xfrm rot="5400000">
            <a:off x="6655088" y="3187987"/>
            <a:ext cx="3296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Sierpinski</a:t>
            </a:r>
            <a:r>
              <a:rPr lang="en-US" dirty="0" smtClean="0"/>
              <a:t> Triangle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dirty="0" smtClean="0"/>
              <a:t>ชั้นที่ </a:t>
            </a:r>
            <a:r>
              <a:rPr lang="en-US" dirty="0" smtClean="0"/>
              <a:t>1 </a:t>
            </a:r>
            <a:r>
              <a:rPr lang="th-TH" dirty="0"/>
              <a:t>เกิดจากการเอา </a:t>
            </a:r>
            <a:r>
              <a:rPr lang="en-US" dirty="0" err="1"/>
              <a:t>Sierpiński</a:t>
            </a:r>
            <a:r>
              <a:rPr lang="en-US" dirty="0"/>
              <a:t> triangle </a:t>
            </a:r>
            <a:r>
              <a:rPr lang="th-TH" dirty="0"/>
              <a:t>ชั้นที่ </a:t>
            </a:r>
            <a:r>
              <a:rPr lang="en-US" dirty="0"/>
              <a:t>0 </a:t>
            </a:r>
            <a:r>
              <a:rPr lang="th-TH" dirty="0"/>
              <a:t>ที่ย่อส่วนลงสองเท่ามาเรียงกันตามรูปข้างล่าง</a:t>
            </a:r>
            <a:r>
              <a:rPr lang="th-TH" dirty="0" smtClean="0"/>
              <a:t>นี้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971800" y="3124200"/>
            <a:ext cx="3124200" cy="2703876"/>
            <a:chOff x="3581400" y="3352800"/>
            <a:chExt cx="1581150" cy="1368425"/>
          </a:xfrm>
        </p:grpSpPr>
        <p:sp>
          <p:nvSpPr>
            <p:cNvPr id="3076" name="AutoShape 4"/>
            <p:cNvSpPr>
              <a:spLocks noChangeArrowheads="1"/>
            </p:cNvSpPr>
            <p:nvPr/>
          </p:nvSpPr>
          <p:spPr bwMode="auto">
            <a:xfrm>
              <a:off x="3581400" y="3352800"/>
              <a:ext cx="1581150" cy="136842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077" name="AutoShape 5"/>
            <p:cNvCxnSpPr>
              <a:cxnSpLocks noChangeShapeType="1"/>
            </p:cNvCxnSpPr>
            <p:nvPr/>
          </p:nvCxnSpPr>
          <p:spPr bwMode="auto">
            <a:xfrm>
              <a:off x="3976688" y="4037012"/>
              <a:ext cx="7905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78" name="AutoShape 6"/>
            <p:cNvCxnSpPr>
              <a:cxnSpLocks noChangeShapeType="1"/>
            </p:cNvCxnSpPr>
            <p:nvPr/>
          </p:nvCxnSpPr>
          <p:spPr bwMode="auto">
            <a:xfrm flipV="1">
              <a:off x="4373563" y="4037012"/>
              <a:ext cx="393700" cy="6842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79" name="AutoShape 7"/>
            <p:cNvCxnSpPr>
              <a:cxnSpLocks noChangeShapeType="1"/>
            </p:cNvCxnSpPr>
            <p:nvPr/>
          </p:nvCxnSpPr>
          <p:spPr bwMode="auto">
            <a:xfrm flipH="1" flipV="1">
              <a:off x="3976688" y="4037012"/>
              <a:ext cx="396875" cy="6842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โค้ด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void </a:t>
            </a: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draw_scene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</a:t>
            </a: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</a:t>
            </a: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glPushMatrix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</a:t>
            </a: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glTranslated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(-1.7, -1.0, 0.0);</a:t>
            </a: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</a:t>
            </a: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draw_table_and_tray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</a:t>
            </a: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glPopMatrix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</a:p>
          <a:p>
            <a:pPr>
              <a:buNone/>
            </a:pPr>
            <a:endParaRPr lang="en-US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</a:t>
            </a: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draw_floor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</a:p>
          <a:p>
            <a:pPr>
              <a:buNone/>
            </a:pPr>
            <a:endParaRPr lang="en-US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</a:t>
            </a: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glPushMatrix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</a:t>
            </a: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glTranslated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(0.9, -1.0, 0.0);</a:t>
            </a: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</a:t>
            </a: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draw_chair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</a:t>
            </a:r>
            <a:r>
              <a:rPr lang="en-US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glPopMatrix</a:t>
            </a: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</a:p>
          <a:p>
            <a:pPr>
              <a:buNone/>
            </a:pPr>
            <a:r>
              <a:rPr lang="en-US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ผลลัพธ์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27293" y="1600200"/>
            <a:ext cx="428941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บทเรียน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 smtClean="0"/>
              <a:t>เราสามารถสร้างฉากที่มีความซับซ้อนได้จาก</a:t>
            </a:r>
          </a:p>
          <a:p>
            <a:pPr lvl="1"/>
            <a:r>
              <a:rPr lang="th-TH" dirty="0" smtClean="0"/>
              <a:t>วัตถุง่ายๆ</a:t>
            </a:r>
          </a:p>
          <a:p>
            <a:pPr lvl="1"/>
            <a:r>
              <a:rPr lang="th-TH" dirty="0" smtClean="0"/>
              <a:t>การแปลง</a:t>
            </a:r>
          </a:p>
          <a:p>
            <a:r>
              <a:rPr lang="th-TH" dirty="0" smtClean="0"/>
              <a:t>เพื่อความสะดวกและความเข้าใจง่าย เราสามารถจับกลุ่มวัตถุเป็นกลุ่มๆ แล้วสร้างฉากจากกลุ่มของวัตถุได้</a:t>
            </a:r>
          </a:p>
          <a:p>
            <a:r>
              <a:rPr lang="th-TH" dirty="0" smtClean="0"/>
              <a:t>เราสามารถแทนการจัดฉากได้ด้วยแผนภาพที่เรียกว่า </a:t>
            </a:r>
            <a:r>
              <a:rPr lang="en-US" dirty="0" smtClean="0"/>
              <a:t>scene graph </a:t>
            </a:r>
            <a:r>
              <a:rPr lang="th-TH" dirty="0" smtClean="0"/>
              <a:t>ซึ่งประกอบด้วย</a:t>
            </a:r>
          </a:p>
          <a:p>
            <a:pPr lvl="1"/>
            <a:r>
              <a:rPr lang="th-TH" dirty="0" smtClean="0"/>
              <a:t>กล่องสำหรับแทนวัตถุ</a:t>
            </a:r>
          </a:p>
          <a:p>
            <a:pPr lvl="1"/>
            <a:r>
              <a:rPr lang="th-TH" dirty="0" smtClean="0"/>
              <a:t>กล่องสำหรับแทนกลุ่มของวัตถุ</a:t>
            </a:r>
          </a:p>
          <a:p>
            <a:pPr lvl="1"/>
            <a:r>
              <a:rPr lang="th-TH" dirty="0" smtClean="0"/>
              <a:t>กล่องสำหรับแทนการแปลง</a:t>
            </a:r>
            <a:endParaRPr lang="en-US" dirty="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บทเรียน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เมื่อเขียน </a:t>
            </a:r>
            <a:r>
              <a:rPr lang="en-US" dirty="0" smtClean="0"/>
              <a:t>scene graph </a:t>
            </a:r>
            <a:r>
              <a:rPr lang="th-TH" dirty="0" smtClean="0"/>
              <a:t>แล้วเราสามารถเขียนโค้ดเพื่อวาดฉากที่ </a:t>
            </a:r>
            <a:r>
              <a:rPr lang="en-US" dirty="0" smtClean="0"/>
              <a:t>scene graph </a:t>
            </a:r>
            <a:r>
              <a:rPr lang="th-TH" dirty="0" smtClean="0"/>
              <a:t>บรรยายได้อย่างง่ายดาย</a:t>
            </a:r>
          </a:p>
          <a:p>
            <a:pPr lvl="1"/>
            <a:r>
              <a:rPr lang="th-TH" dirty="0" smtClean="0"/>
              <a:t>กล่องวัตถุหรือกลุ่มของวัตถุ </a:t>
            </a:r>
            <a:r>
              <a:rPr lang="en-US" dirty="0" smtClean="0"/>
              <a:t>-&gt; </a:t>
            </a:r>
            <a:r>
              <a:rPr lang="th-TH" dirty="0" smtClean="0"/>
              <a:t>ฟังก์ชัน</a:t>
            </a:r>
          </a:p>
          <a:p>
            <a:pPr lvl="1"/>
            <a:r>
              <a:rPr lang="th-TH" dirty="0" smtClean="0"/>
              <a:t>กล่องการแปลง </a:t>
            </a:r>
            <a:r>
              <a:rPr lang="en-US" dirty="0" smtClean="0"/>
              <a:t>-&gt; </a:t>
            </a:r>
            <a:r>
              <a:rPr lang="th-TH" dirty="0" smtClean="0"/>
              <a:t>การเรียกฟังก์ชันทำการแปลง เช่น </a:t>
            </a:r>
            <a:r>
              <a:rPr lang="en-US" dirty="0" err="1" smtClean="0"/>
              <a:t>glTranslate</a:t>
            </a:r>
            <a:r>
              <a:rPr lang="en-US" dirty="0" smtClean="0"/>
              <a:t>, </a:t>
            </a:r>
            <a:r>
              <a:rPr lang="en-US" dirty="0" err="1" smtClean="0"/>
              <a:t>glScale</a:t>
            </a:r>
            <a:r>
              <a:rPr lang="en-US" dirty="0" smtClean="0"/>
              <a:t> </a:t>
            </a:r>
            <a:r>
              <a:rPr lang="th-TH" dirty="0" smtClean="0"/>
              <a:t>หรือ </a:t>
            </a:r>
            <a:r>
              <a:rPr lang="en-US" dirty="0" err="1" smtClean="0"/>
              <a:t>glRotate</a:t>
            </a:r>
            <a:endParaRPr lang="en-US" dirty="0" smtClean="0"/>
          </a:p>
          <a:p>
            <a:pPr lvl="1"/>
            <a:r>
              <a:rPr lang="th-TH" dirty="0" smtClean="0"/>
              <a:t>แขนงของกล่อง </a:t>
            </a:r>
            <a:r>
              <a:rPr lang="en-US" dirty="0" smtClean="0"/>
              <a:t>-&gt; </a:t>
            </a:r>
            <a:r>
              <a:rPr lang="th-TH" dirty="0" smtClean="0"/>
              <a:t>การเรียก </a:t>
            </a:r>
            <a:r>
              <a:rPr lang="en-US" dirty="0" err="1" smtClean="0"/>
              <a:t>glPushMatrix</a:t>
            </a:r>
            <a:r>
              <a:rPr lang="en-US" dirty="0" smtClean="0"/>
              <a:t>() </a:t>
            </a:r>
            <a:r>
              <a:rPr lang="th-TH" dirty="0" smtClean="0"/>
              <a:t> แล้วลงไปจัดการแขนงนั้น แล้วจึงเรียก </a:t>
            </a:r>
            <a:r>
              <a:rPr lang="en-US" dirty="0" err="1" smtClean="0"/>
              <a:t>glPopMatrix</a:t>
            </a:r>
            <a:r>
              <a:rPr lang="en-US" dirty="0" smtClean="0"/>
              <a:t>()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Sierpinski</a:t>
            </a:r>
            <a:r>
              <a:rPr lang="en-US" dirty="0" smtClean="0"/>
              <a:t> Triangle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Sierpiński</a:t>
            </a:r>
            <a:r>
              <a:rPr lang="en-US" dirty="0"/>
              <a:t> Triangle </a:t>
            </a:r>
            <a:r>
              <a:rPr lang="th-TH" dirty="0"/>
              <a:t>ชั้นที่ </a:t>
            </a:r>
            <a:r>
              <a:rPr lang="en-US" dirty="0"/>
              <a:t>2 </a:t>
            </a:r>
            <a:r>
              <a:rPr lang="th-TH" dirty="0"/>
              <a:t>เกิดจากการเอา </a:t>
            </a:r>
            <a:r>
              <a:rPr lang="en-US" dirty="0" err="1"/>
              <a:t>Sierpiński</a:t>
            </a:r>
            <a:r>
              <a:rPr lang="en-US" dirty="0"/>
              <a:t> triangle </a:t>
            </a:r>
            <a:r>
              <a:rPr lang="th-TH" dirty="0"/>
              <a:t>ชั้นที่ </a:t>
            </a:r>
            <a:r>
              <a:rPr lang="en-US" dirty="0"/>
              <a:t>1 </a:t>
            </a:r>
            <a:r>
              <a:rPr lang="th-TH" dirty="0"/>
              <a:t>ที่ย่อส่วนลงสองเท่ามาเรียงกันตามรูปข้างล่าง</a:t>
            </a:r>
            <a:r>
              <a:rPr lang="th-TH" dirty="0" smtClean="0"/>
              <a:t>นี้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895600" y="3048000"/>
            <a:ext cx="3514206" cy="3048000"/>
            <a:chOff x="2935288" y="5487988"/>
            <a:chExt cx="1579562" cy="1370012"/>
          </a:xfrm>
        </p:grpSpPr>
        <p:sp>
          <p:nvSpPr>
            <p:cNvPr id="4098" name="AutoShape 2"/>
            <p:cNvSpPr>
              <a:spLocks noChangeArrowheads="1"/>
            </p:cNvSpPr>
            <p:nvPr/>
          </p:nvSpPr>
          <p:spPr bwMode="auto">
            <a:xfrm>
              <a:off x="3725863" y="6172200"/>
              <a:ext cx="788987" cy="684213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4099" name="AutoShape 3"/>
            <p:cNvCxnSpPr>
              <a:cxnSpLocks noChangeShapeType="1"/>
            </p:cNvCxnSpPr>
            <p:nvPr/>
          </p:nvCxnSpPr>
          <p:spPr bwMode="auto">
            <a:xfrm>
              <a:off x="3922713" y="6515100"/>
              <a:ext cx="39528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00" name="AutoShape 4"/>
            <p:cNvCxnSpPr>
              <a:cxnSpLocks noChangeShapeType="1"/>
            </p:cNvCxnSpPr>
            <p:nvPr/>
          </p:nvCxnSpPr>
          <p:spPr bwMode="auto">
            <a:xfrm flipV="1">
              <a:off x="4121150" y="6515100"/>
              <a:ext cx="196850" cy="3413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01" name="AutoShape 5"/>
            <p:cNvCxnSpPr>
              <a:cxnSpLocks noChangeShapeType="1"/>
            </p:cNvCxnSpPr>
            <p:nvPr/>
          </p:nvCxnSpPr>
          <p:spPr bwMode="auto">
            <a:xfrm flipH="1" flipV="1">
              <a:off x="3922713" y="6515100"/>
              <a:ext cx="198437" cy="3413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4102" name="AutoShape 6"/>
            <p:cNvSpPr>
              <a:spLocks noChangeArrowheads="1"/>
            </p:cNvSpPr>
            <p:nvPr/>
          </p:nvSpPr>
          <p:spPr bwMode="auto">
            <a:xfrm>
              <a:off x="2935288" y="6172200"/>
              <a:ext cx="790575" cy="6858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4103" name="AutoShape 7"/>
            <p:cNvCxnSpPr>
              <a:cxnSpLocks noChangeShapeType="1"/>
            </p:cNvCxnSpPr>
            <p:nvPr/>
          </p:nvCxnSpPr>
          <p:spPr bwMode="auto">
            <a:xfrm>
              <a:off x="3132138" y="6515100"/>
              <a:ext cx="39528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04" name="AutoShape 8"/>
            <p:cNvCxnSpPr>
              <a:cxnSpLocks noChangeShapeType="1"/>
            </p:cNvCxnSpPr>
            <p:nvPr/>
          </p:nvCxnSpPr>
          <p:spPr bwMode="auto">
            <a:xfrm flipV="1">
              <a:off x="3330575" y="6515100"/>
              <a:ext cx="196850" cy="3429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05" name="AutoShape 9"/>
            <p:cNvCxnSpPr>
              <a:cxnSpLocks noChangeShapeType="1"/>
            </p:cNvCxnSpPr>
            <p:nvPr/>
          </p:nvCxnSpPr>
          <p:spPr bwMode="auto">
            <a:xfrm flipH="1" flipV="1">
              <a:off x="3132138" y="6515100"/>
              <a:ext cx="198437" cy="3429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4106" name="AutoShape 10"/>
            <p:cNvSpPr>
              <a:spLocks noChangeArrowheads="1"/>
            </p:cNvSpPr>
            <p:nvPr/>
          </p:nvSpPr>
          <p:spPr bwMode="auto">
            <a:xfrm>
              <a:off x="3328988" y="5487988"/>
              <a:ext cx="790575" cy="68421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4107" name="AutoShape 11"/>
            <p:cNvCxnSpPr>
              <a:cxnSpLocks noChangeShapeType="1"/>
            </p:cNvCxnSpPr>
            <p:nvPr/>
          </p:nvCxnSpPr>
          <p:spPr bwMode="auto">
            <a:xfrm>
              <a:off x="3525838" y="5829300"/>
              <a:ext cx="395287" cy="15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08" name="AutoShape 12"/>
            <p:cNvCxnSpPr>
              <a:cxnSpLocks noChangeShapeType="1"/>
            </p:cNvCxnSpPr>
            <p:nvPr/>
          </p:nvCxnSpPr>
          <p:spPr bwMode="auto">
            <a:xfrm flipV="1">
              <a:off x="3725863" y="5829300"/>
              <a:ext cx="195262" cy="3429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09" name="AutoShape 13"/>
            <p:cNvCxnSpPr>
              <a:cxnSpLocks noChangeShapeType="1"/>
            </p:cNvCxnSpPr>
            <p:nvPr/>
          </p:nvCxnSpPr>
          <p:spPr bwMode="auto">
            <a:xfrm flipH="1" flipV="1">
              <a:off x="3525838" y="5829300"/>
              <a:ext cx="200025" cy="3429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Sierpinski</a:t>
            </a:r>
            <a:r>
              <a:rPr lang="en-US" dirty="0" smtClean="0"/>
              <a:t> Triangle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Sierpiński</a:t>
            </a:r>
            <a:r>
              <a:rPr lang="en-US" dirty="0"/>
              <a:t> Triangle </a:t>
            </a:r>
            <a:r>
              <a:rPr lang="th-TH" dirty="0"/>
              <a:t>ชั้นที่ </a:t>
            </a:r>
            <a:r>
              <a:rPr lang="en-US" dirty="0"/>
              <a:t>3 </a:t>
            </a:r>
            <a:r>
              <a:rPr lang="th-TH" dirty="0"/>
              <a:t>เกิดจากการเอา </a:t>
            </a:r>
            <a:r>
              <a:rPr lang="en-US" dirty="0" err="1"/>
              <a:t>Sierpiński</a:t>
            </a:r>
            <a:r>
              <a:rPr lang="en-US" dirty="0"/>
              <a:t> triangle </a:t>
            </a:r>
            <a:r>
              <a:rPr lang="th-TH" dirty="0"/>
              <a:t>ชั้นที่ </a:t>
            </a:r>
            <a:r>
              <a:rPr lang="en-US" dirty="0"/>
              <a:t>2 </a:t>
            </a:r>
            <a:r>
              <a:rPr lang="th-TH" dirty="0"/>
              <a:t>ที่ย่อส่วนลงสองเท่ามาเรียงกันตามรูปข้างล่างนี้</a:t>
            </a:r>
            <a:endParaRPr lang="en-US" dirty="0"/>
          </a:p>
          <a:p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2971800" y="3124200"/>
            <a:ext cx="3429000" cy="2974097"/>
            <a:chOff x="3705225" y="4344988"/>
            <a:chExt cx="1579562" cy="1370012"/>
          </a:xfrm>
        </p:grpSpPr>
        <p:grpSp>
          <p:nvGrpSpPr>
            <p:cNvPr id="5122" name="Group 2"/>
            <p:cNvGrpSpPr>
              <a:grpSpLocks/>
            </p:cNvGrpSpPr>
            <p:nvPr/>
          </p:nvGrpSpPr>
          <p:grpSpPr bwMode="auto">
            <a:xfrm>
              <a:off x="4495800" y="5029200"/>
              <a:ext cx="788987" cy="685800"/>
              <a:chOff x="5891" y="3613"/>
              <a:chExt cx="993" cy="861"/>
            </a:xfrm>
          </p:grpSpPr>
          <p:sp>
            <p:nvSpPr>
              <p:cNvPr id="5123" name="AutoShape 3"/>
              <p:cNvSpPr>
                <a:spLocks noChangeArrowheads="1"/>
              </p:cNvSpPr>
              <p:nvPr/>
            </p:nvSpPr>
            <p:spPr bwMode="auto">
              <a:xfrm>
                <a:off x="6388" y="4044"/>
                <a:ext cx="496" cy="429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5124" name="AutoShape 4"/>
              <p:cNvCxnSpPr>
                <a:cxnSpLocks noChangeShapeType="1"/>
                <a:stCxn id="5123" idx="1"/>
                <a:endCxn id="5123" idx="5"/>
              </p:cNvCxnSpPr>
              <p:nvPr/>
            </p:nvCxnSpPr>
            <p:spPr bwMode="auto">
              <a:xfrm>
                <a:off x="6512" y="4259"/>
                <a:ext cx="248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125" name="AutoShape 5"/>
              <p:cNvCxnSpPr>
                <a:cxnSpLocks noChangeShapeType="1"/>
                <a:stCxn id="5123" idx="3"/>
                <a:endCxn id="5123" idx="5"/>
              </p:cNvCxnSpPr>
              <p:nvPr/>
            </p:nvCxnSpPr>
            <p:spPr bwMode="auto">
              <a:xfrm flipV="1">
                <a:off x="6636" y="4259"/>
                <a:ext cx="124" cy="21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126" name="AutoShape 6"/>
              <p:cNvCxnSpPr>
                <a:cxnSpLocks noChangeShapeType="1"/>
                <a:stCxn id="5123" idx="3"/>
                <a:endCxn id="5123" idx="1"/>
              </p:cNvCxnSpPr>
              <p:nvPr/>
            </p:nvCxnSpPr>
            <p:spPr bwMode="auto">
              <a:xfrm flipH="1" flipV="1">
                <a:off x="6512" y="4259"/>
                <a:ext cx="124" cy="21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5127" name="AutoShape 7"/>
              <p:cNvSpPr>
                <a:spLocks noChangeArrowheads="1"/>
              </p:cNvSpPr>
              <p:nvPr/>
            </p:nvSpPr>
            <p:spPr bwMode="auto">
              <a:xfrm>
                <a:off x="5891" y="4044"/>
                <a:ext cx="496" cy="43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5128" name="AutoShape 8"/>
              <p:cNvCxnSpPr>
                <a:cxnSpLocks noChangeShapeType="1"/>
              </p:cNvCxnSpPr>
              <p:nvPr/>
            </p:nvCxnSpPr>
            <p:spPr bwMode="auto">
              <a:xfrm>
                <a:off x="6015" y="4259"/>
                <a:ext cx="248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129" name="AutoShape 9"/>
              <p:cNvCxnSpPr>
                <a:cxnSpLocks noChangeShapeType="1"/>
              </p:cNvCxnSpPr>
              <p:nvPr/>
            </p:nvCxnSpPr>
            <p:spPr bwMode="auto">
              <a:xfrm flipV="1">
                <a:off x="6139" y="4259"/>
                <a:ext cx="124" cy="21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130" name="AutoShape 10"/>
              <p:cNvCxnSpPr>
                <a:cxnSpLocks noChangeShapeType="1"/>
              </p:cNvCxnSpPr>
              <p:nvPr/>
            </p:nvCxnSpPr>
            <p:spPr bwMode="auto">
              <a:xfrm flipH="1" flipV="1">
                <a:off x="6015" y="4259"/>
                <a:ext cx="124" cy="21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5131" name="AutoShape 11"/>
              <p:cNvSpPr>
                <a:spLocks noChangeArrowheads="1"/>
              </p:cNvSpPr>
              <p:nvPr/>
            </p:nvSpPr>
            <p:spPr bwMode="auto">
              <a:xfrm>
                <a:off x="6138" y="3613"/>
                <a:ext cx="497" cy="431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5132" name="AutoShape 12"/>
              <p:cNvCxnSpPr>
                <a:cxnSpLocks noChangeShapeType="1"/>
              </p:cNvCxnSpPr>
              <p:nvPr/>
            </p:nvCxnSpPr>
            <p:spPr bwMode="auto">
              <a:xfrm>
                <a:off x="6262" y="3828"/>
                <a:ext cx="248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133" name="AutoShape 13"/>
              <p:cNvCxnSpPr>
                <a:cxnSpLocks noChangeShapeType="1"/>
              </p:cNvCxnSpPr>
              <p:nvPr/>
            </p:nvCxnSpPr>
            <p:spPr bwMode="auto">
              <a:xfrm flipV="1">
                <a:off x="6388" y="3828"/>
                <a:ext cx="122" cy="21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134" name="AutoShape 14"/>
              <p:cNvCxnSpPr>
                <a:cxnSpLocks noChangeShapeType="1"/>
              </p:cNvCxnSpPr>
              <p:nvPr/>
            </p:nvCxnSpPr>
            <p:spPr bwMode="auto">
              <a:xfrm flipH="1" flipV="1">
                <a:off x="6262" y="3828"/>
                <a:ext cx="125" cy="21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5135" name="AutoShape 15"/>
            <p:cNvSpPr>
              <a:spLocks noChangeArrowheads="1"/>
            </p:cNvSpPr>
            <p:nvPr/>
          </p:nvSpPr>
          <p:spPr bwMode="auto">
            <a:xfrm>
              <a:off x="4100512" y="5372100"/>
              <a:ext cx="395288" cy="3429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136" name="AutoShape 16"/>
            <p:cNvCxnSpPr>
              <a:cxnSpLocks noChangeShapeType="1"/>
            </p:cNvCxnSpPr>
            <p:nvPr/>
          </p:nvCxnSpPr>
          <p:spPr bwMode="auto">
            <a:xfrm>
              <a:off x="4198937" y="5543550"/>
              <a:ext cx="200025" cy="15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137" name="AutoShape 17"/>
            <p:cNvCxnSpPr>
              <a:cxnSpLocks noChangeShapeType="1"/>
            </p:cNvCxnSpPr>
            <p:nvPr/>
          </p:nvCxnSpPr>
          <p:spPr bwMode="auto">
            <a:xfrm flipV="1">
              <a:off x="4297362" y="5543550"/>
              <a:ext cx="101600" cy="1714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138" name="AutoShape 18"/>
            <p:cNvCxnSpPr>
              <a:cxnSpLocks noChangeShapeType="1"/>
            </p:cNvCxnSpPr>
            <p:nvPr/>
          </p:nvCxnSpPr>
          <p:spPr bwMode="auto">
            <a:xfrm flipH="1" flipV="1">
              <a:off x="4198937" y="5543550"/>
              <a:ext cx="98425" cy="1714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5139" name="AutoShape 19"/>
            <p:cNvSpPr>
              <a:spLocks noChangeArrowheads="1"/>
            </p:cNvSpPr>
            <p:nvPr/>
          </p:nvSpPr>
          <p:spPr bwMode="auto">
            <a:xfrm>
              <a:off x="3705225" y="5372100"/>
              <a:ext cx="393700" cy="3429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140" name="AutoShape 20"/>
            <p:cNvCxnSpPr>
              <a:cxnSpLocks noChangeShapeType="1"/>
            </p:cNvCxnSpPr>
            <p:nvPr/>
          </p:nvCxnSpPr>
          <p:spPr bwMode="auto">
            <a:xfrm>
              <a:off x="3803650" y="5543550"/>
              <a:ext cx="198437" cy="15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141" name="AutoShape 21"/>
            <p:cNvCxnSpPr>
              <a:cxnSpLocks noChangeShapeType="1"/>
            </p:cNvCxnSpPr>
            <p:nvPr/>
          </p:nvCxnSpPr>
          <p:spPr bwMode="auto">
            <a:xfrm flipV="1">
              <a:off x="3902075" y="5543550"/>
              <a:ext cx="100012" cy="1714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142" name="AutoShape 22"/>
            <p:cNvCxnSpPr>
              <a:cxnSpLocks noChangeShapeType="1"/>
            </p:cNvCxnSpPr>
            <p:nvPr/>
          </p:nvCxnSpPr>
          <p:spPr bwMode="auto">
            <a:xfrm flipH="1" flipV="1">
              <a:off x="3803650" y="5543550"/>
              <a:ext cx="98425" cy="1714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5143" name="AutoShape 23"/>
            <p:cNvSpPr>
              <a:spLocks noChangeArrowheads="1"/>
            </p:cNvSpPr>
            <p:nvPr/>
          </p:nvSpPr>
          <p:spPr bwMode="auto">
            <a:xfrm>
              <a:off x="3902075" y="5029200"/>
              <a:ext cx="395287" cy="3429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144" name="AutoShape 24"/>
            <p:cNvCxnSpPr>
              <a:cxnSpLocks noChangeShapeType="1"/>
            </p:cNvCxnSpPr>
            <p:nvPr/>
          </p:nvCxnSpPr>
          <p:spPr bwMode="auto">
            <a:xfrm>
              <a:off x="4000500" y="5200650"/>
              <a:ext cx="19685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145" name="AutoShape 25"/>
            <p:cNvCxnSpPr>
              <a:cxnSpLocks noChangeShapeType="1"/>
            </p:cNvCxnSpPr>
            <p:nvPr/>
          </p:nvCxnSpPr>
          <p:spPr bwMode="auto">
            <a:xfrm flipV="1">
              <a:off x="4100512" y="5200650"/>
              <a:ext cx="96838" cy="1714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146" name="AutoShape 26"/>
            <p:cNvCxnSpPr>
              <a:cxnSpLocks noChangeShapeType="1"/>
            </p:cNvCxnSpPr>
            <p:nvPr/>
          </p:nvCxnSpPr>
          <p:spPr bwMode="auto">
            <a:xfrm flipH="1" flipV="1">
              <a:off x="4000500" y="5200650"/>
              <a:ext cx="98425" cy="1714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5147" name="AutoShape 27"/>
            <p:cNvSpPr>
              <a:spLocks noChangeArrowheads="1"/>
            </p:cNvSpPr>
            <p:nvPr/>
          </p:nvSpPr>
          <p:spPr bwMode="auto">
            <a:xfrm>
              <a:off x="4494212" y="4686300"/>
              <a:ext cx="393700" cy="3429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148" name="AutoShape 28"/>
            <p:cNvCxnSpPr>
              <a:cxnSpLocks noChangeShapeType="1"/>
            </p:cNvCxnSpPr>
            <p:nvPr/>
          </p:nvCxnSpPr>
          <p:spPr bwMode="auto">
            <a:xfrm>
              <a:off x="4592637" y="4859338"/>
              <a:ext cx="19843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149" name="AutoShape 29"/>
            <p:cNvCxnSpPr>
              <a:cxnSpLocks noChangeShapeType="1"/>
            </p:cNvCxnSpPr>
            <p:nvPr/>
          </p:nvCxnSpPr>
          <p:spPr bwMode="auto">
            <a:xfrm flipV="1">
              <a:off x="4691062" y="4859338"/>
              <a:ext cx="100013" cy="1698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150" name="AutoShape 30"/>
            <p:cNvCxnSpPr>
              <a:cxnSpLocks noChangeShapeType="1"/>
            </p:cNvCxnSpPr>
            <p:nvPr/>
          </p:nvCxnSpPr>
          <p:spPr bwMode="auto">
            <a:xfrm flipH="1" flipV="1">
              <a:off x="4592637" y="4859338"/>
              <a:ext cx="98425" cy="1698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5151" name="AutoShape 31"/>
            <p:cNvSpPr>
              <a:spLocks noChangeArrowheads="1"/>
            </p:cNvSpPr>
            <p:nvPr/>
          </p:nvSpPr>
          <p:spPr bwMode="auto">
            <a:xfrm>
              <a:off x="4098925" y="4686300"/>
              <a:ext cx="392112" cy="3429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152" name="AutoShape 32"/>
            <p:cNvCxnSpPr>
              <a:cxnSpLocks noChangeShapeType="1"/>
            </p:cNvCxnSpPr>
            <p:nvPr/>
          </p:nvCxnSpPr>
          <p:spPr bwMode="auto">
            <a:xfrm>
              <a:off x="4195762" y="4859338"/>
              <a:ext cx="20002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153" name="AutoShape 33"/>
            <p:cNvCxnSpPr>
              <a:cxnSpLocks noChangeShapeType="1"/>
            </p:cNvCxnSpPr>
            <p:nvPr/>
          </p:nvCxnSpPr>
          <p:spPr bwMode="auto">
            <a:xfrm flipV="1">
              <a:off x="4295775" y="4859338"/>
              <a:ext cx="100012" cy="1698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154" name="AutoShape 34"/>
            <p:cNvCxnSpPr>
              <a:cxnSpLocks noChangeShapeType="1"/>
            </p:cNvCxnSpPr>
            <p:nvPr/>
          </p:nvCxnSpPr>
          <p:spPr bwMode="auto">
            <a:xfrm flipH="1" flipV="1">
              <a:off x="4195762" y="4859338"/>
              <a:ext cx="100013" cy="1698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5155" name="AutoShape 35"/>
            <p:cNvSpPr>
              <a:spLocks noChangeArrowheads="1"/>
            </p:cNvSpPr>
            <p:nvPr/>
          </p:nvSpPr>
          <p:spPr bwMode="auto">
            <a:xfrm>
              <a:off x="4295775" y="4344988"/>
              <a:ext cx="395287" cy="34131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156" name="AutoShape 36"/>
            <p:cNvCxnSpPr>
              <a:cxnSpLocks noChangeShapeType="1"/>
            </p:cNvCxnSpPr>
            <p:nvPr/>
          </p:nvCxnSpPr>
          <p:spPr bwMode="auto">
            <a:xfrm>
              <a:off x="4392612" y="4514850"/>
              <a:ext cx="198438" cy="15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157" name="AutoShape 37"/>
            <p:cNvCxnSpPr>
              <a:cxnSpLocks noChangeShapeType="1"/>
            </p:cNvCxnSpPr>
            <p:nvPr/>
          </p:nvCxnSpPr>
          <p:spPr bwMode="auto">
            <a:xfrm flipV="1">
              <a:off x="4494212" y="4514850"/>
              <a:ext cx="96838" cy="1714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158" name="AutoShape 38"/>
            <p:cNvCxnSpPr>
              <a:cxnSpLocks noChangeShapeType="1"/>
            </p:cNvCxnSpPr>
            <p:nvPr/>
          </p:nvCxnSpPr>
          <p:spPr bwMode="auto">
            <a:xfrm flipH="1" flipV="1">
              <a:off x="4392612" y="4514850"/>
              <a:ext cx="98425" cy="1714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Sierpinski</a:t>
            </a:r>
            <a:r>
              <a:rPr lang="en-US" dirty="0" smtClean="0"/>
              <a:t> Triangle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Sierpiński</a:t>
            </a:r>
            <a:r>
              <a:rPr lang="en-US" dirty="0"/>
              <a:t> Triangle </a:t>
            </a:r>
            <a:r>
              <a:rPr lang="th-TH" dirty="0"/>
              <a:t>ชั้นที่ </a:t>
            </a:r>
            <a:r>
              <a:rPr lang="en-US" dirty="0"/>
              <a:t>k </a:t>
            </a:r>
            <a:r>
              <a:rPr lang="th-TH" dirty="0"/>
              <a:t>เกิดจากการเอา </a:t>
            </a:r>
            <a:r>
              <a:rPr lang="en-US" dirty="0" err="1"/>
              <a:t>Sierpiński</a:t>
            </a:r>
            <a:r>
              <a:rPr lang="en-US" dirty="0"/>
              <a:t> triangle </a:t>
            </a:r>
            <a:r>
              <a:rPr lang="th-TH" dirty="0"/>
              <a:t>ชั้นที่ </a:t>
            </a:r>
            <a:r>
              <a:rPr lang="en-US" dirty="0"/>
              <a:t>k-1 </a:t>
            </a:r>
            <a:r>
              <a:rPr lang="th-TH" dirty="0"/>
              <a:t>ที่ย่อส่วนลงสองเท่ามาเรียงกันตาม</a:t>
            </a:r>
            <a:r>
              <a:rPr lang="th-TH" dirty="0" smtClean="0"/>
              <a:t>รูปเดิม</a:t>
            </a:r>
            <a:endParaRPr lang="en-US" dirty="0"/>
          </a:p>
          <a:p>
            <a:r>
              <a:rPr lang="th-TH" dirty="0" smtClean="0"/>
              <a:t>ข้างล่าง</a:t>
            </a:r>
            <a:r>
              <a:rPr lang="th-TH" dirty="0"/>
              <a:t>นี้คือ </a:t>
            </a:r>
            <a:r>
              <a:rPr lang="en-US" dirty="0" err="1"/>
              <a:t>Sierpiński</a:t>
            </a:r>
            <a:r>
              <a:rPr lang="en-US" dirty="0"/>
              <a:t> triangle</a:t>
            </a:r>
            <a:r>
              <a:rPr lang="th-TH" dirty="0"/>
              <a:t> ประมาณชั้นที่ </a:t>
            </a:r>
            <a:r>
              <a:rPr lang="en-US" dirty="0"/>
              <a:t>8</a:t>
            </a:r>
          </a:p>
        </p:txBody>
      </p:sp>
      <p:pic>
        <p:nvPicPr>
          <p:cNvPr id="98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429000"/>
            <a:ext cx="3543300" cy="306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เราจะวาด </a:t>
            </a:r>
            <a:r>
              <a:rPr lang="en-US" dirty="0" err="1" smtClean="0"/>
              <a:t>Sierpinski</a:t>
            </a:r>
            <a:r>
              <a:rPr lang="en-US" dirty="0" smtClean="0"/>
              <a:t> Triangle </a:t>
            </a:r>
            <a:r>
              <a:rPr lang="th-TH" dirty="0" smtClean="0"/>
              <a:t>ได้อย่างไร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เขียนฟังก์ชัน</a:t>
            </a:r>
            <a:r>
              <a:rPr lang="en-US" dirty="0" smtClean="0"/>
              <a:t> void </a:t>
            </a:r>
            <a:r>
              <a:rPr lang="en-US" dirty="0" err="1" smtClean="0"/>
              <a:t>draw_sierpinski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k) </a:t>
            </a:r>
            <a:r>
              <a:rPr lang="th-TH" dirty="0" smtClean="0"/>
              <a:t>ที่ทำการวาด </a:t>
            </a:r>
            <a:r>
              <a:rPr lang="en-US" dirty="0" err="1" smtClean="0"/>
              <a:t>Sierpinski</a:t>
            </a:r>
            <a:r>
              <a:rPr lang="en-US" dirty="0" smtClean="0"/>
              <a:t> Triangle </a:t>
            </a:r>
            <a:r>
              <a:rPr lang="th-TH" dirty="0" smtClean="0"/>
              <a:t>ชั้นที่ </a:t>
            </a:r>
            <a:r>
              <a:rPr lang="en-US" dirty="0" smtClean="0"/>
              <a:t>k</a:t>
            </a:r>
          </a:p>
          <a:p>
            <a:r>
              <a:rPr lang="th-TH" dirty="0" smtClean="0"/>
              <a:t>มีกฎอยู่สองข้อในการวาด </a:t>
            </a:r>
            <a:r>
              <a:rPr lang="en-US" dirty="0" err="1" smtClean="0"/>
              <a:t>Sierpinski</a:t>
            </a:r>
            <a:r>
              <a:rPr lang="en-US" dirty="0" smtClean="0"/>
              <a:t> Triangle</a:t>
            </a:r>
          </a:p>
          <a:p>
            <a:pPr lvl="1"/>
            <a:r>
              <a:rPr lang="th-TH" dirty="0" smtClean="0"/>
              <a:t>ถ้า </a:t>
            </a:r>
            <a:r>
              <a:rPr lang="en-US" dirty="0" smtClean="0"/>
              <a:t>k = 0 </a:t>
            </a:r>
            <a:r>
              <a:rPr lang="th-TH" dirty="0" smtClean="0"/>
              <a:t>ให้วาดสามเหลี่ยมด้านเท่า</a:t>
            </a:r>
          </a:p>
          <a:p>
            <a:pPr lvl="1"/>
            <a:r>
              <a:rPr lang="th-TH" dirty="0" smtClean="0"/>
              <a:t>ถ้า </a:t>
            </a:r>
            <a:r>
              <a:rPr lang="en-US" dirty="0" smtClean="0"/>
              <a:t>k &gt; 0 </a:t>
            </a:r>
            <a:r>
              <a:rPr lang="th-TH" dirty="0" smtClean="0"/>
              <a:t>ให้วาด </a:t>
            </a:r>
            <a:r>
              <a:rPr lang="en-US" dirty="0" err="1" smtClean="0"/>
              <a:t>Sierpinski</a:t>
            </a:r>
            <a:r>
              <a:rPr lang="en-US" dirty="0" smtClean="0"/>
              <a:t> Triangle </a:t>
            </a:r>
            <a:r>
              <a:rPr lang="th-TH" dirty="0" smtClean="0"/>
              <a:t>ชั้นที่ </a:t>
            </a:r>
            <a:r>
              <a:rPr lang="en-US" dirty="0" smtClean="0"/>
              <a:t>k-1 </a:t>
            </a:r>
            <a:r>
              <a:rPr lang="th-TH" dirty="0" smtClean="0"/>
              <a:t>สามอันเรียงกันตามรูปที่เราเคยเห็นมา</a:t>
            </a:r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big(-\frac{1}{4}, -\frac{1}{4\sqrt{3}}\big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6"/>
  <p:tag name="PICTUREFILESIZE" val="55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_{0.1, 1.1, 1.0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3"/>
  <p:tag name="PICTUREFILESIZE" val="627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_{0.7, 1.1, 0.0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4"/>
  <p:tag name="PICTUREFILESIZE" val="627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_{0.1, 0.35, 1.0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7"/>
  <p:tag name="PICTUREFILESIZE" val="637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_{0.1, 0.35, 0.0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8"/>
  <p:tag name="PICTUREFILESIZE" val="637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_{0.3, 0.1, 1.0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3"/>
  <p:tag name="PICTUREFILESIZE" val="627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_{0.3, 0.8, 0.0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4"/>
  <p:tag name="PICTUREFILESIZE" val="627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_{0.8, 1.3, 0.0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4"/>
  <p:tag name="PICTUREFILESIZE" val="627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_{0.9, -1.0, 0.0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0"/>
  <p:tag name="PICTUREFILESIZE" val="677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_{0.1, 1.1, 1.0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3"/>
  <p:tag name="PICTUREFILESIZE" val="62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big(0, \frac{1}{\sqrt{3}}\big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1"/>
  <p:tag name="PICTUREFILESIZE" val="416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_{0.7, 1.1, 0.0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4"/>
  <p:tag name="PICTUREFILESIZE" val="627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_{0.1, 0.35, 1.0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7"/>
  <p:tag name="PICTUREFILESIZE" val="637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_{0.1, 0.35, 0.0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8"/>
  <p:tag name="PICTUREFILESIZE" val="637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_{0.3, 0.1, 1.0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3"/>
  <p:tag name="PICTUREFILESIZE" val="627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_{0.3, 0.8, 0.0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4"/>
  <p:tag name="PICTUREFILESIZE" val="627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_{-1.7, -1.0, 0.0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7"/>
  <p:tag name="PICTUREFILESIZE" val="727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_{0.8, 1.3, 0.0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4"/>
  <p:tag name="PICTUREFILESIZE" val="62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big(\frac{1}{2}, \frac{1}{2\sqrt{3}}\big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6"/>
  <p:tag name="PICTUREFILESIZE" val="45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big(-\frac{1}{2}, \frac{1}{2\sqrt{3}}\big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9"/>
  <p:tag name="PICTUREFILESIZE" val="50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centroid = $\big(0, \frac{1}{2\sqrt{3}}\big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7"/>
  <p:tag name="PICTUREFILESIZE" val="55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centroid = $\big(\frac{1}{4},-\frac{1}{4\sqrt{3}}\big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96"/>
  <p:tag name="PICTUREFILESIZE" val="63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centroid = $\big(-\frac{1}{4},-\frac{1}{4\sqrt{3}}\big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08"/>
  <p:tag name="PICTUREFILESIZE" val="68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big(0, \frac{1}{2\sqrt{3}}\big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5"/>
  <p:tag name="PICTUREFILESIZE" val="425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big(\frac{1}{4}, -\frac{1}{4\sqrt{3}}\big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4"/>
  <p:tag name="PICTUREFILESIZE" val="504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1324</Words>
  <Application>Microsoft Office PowerPoint</Application>
  <PresentationFormat>On-screen Show (4:3)</PresentationFormat>
  <Paragraphs>418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6" baseType="lpstr">
      <vt:lpstr>Arial</vt:lpstr>
      <vt:lpstr>Calibri</vt:lpstr>
      <vt:lpstr>Angsana New</vt:lpstr>
      <vt:lpstr>CMR10</vt:lpstr>
      <vt:lpstr>CMMI10</vt:lpstr>
      <vt:lpstr>CMR7</vt:lpstr>
      <vt:lpstr>CMSY7</vt:lpstr>
      <vt:lpstr>CMEX10</vt:lpstr>
      <vt:lpstr>CMSY10ORIG</vt:lpstr>
      <vt:lpstr>CMMI7</vt:lpstr>
      <vt:lpstr>Cordia New</vt:lpstr>
      <vt:lpstr>DejaVu Sans Mono</vt:lpstr>
      <vt:lpstr>Office Theme</vt:lpstr>
      <vt:lpstr>418341: สภาพแวดล้อมการทำงานคอมพิวเตอร์กราฟิกส์ การบรรยายครั้งที่ 7</vt:lpstr>
      <vt:lpstr>การแปลงกับการวาดภาพ</vt:lpstr>
      <vt:lpstr>Sierpinski Triangle</vt:lpstr>
      <vt:lpstr>Sierpinski Triangle</vt:lpstr>
      <vt:lpstr>Sierpinski Triangle</vt:lpstr>
      <vt:lpstr>Sierpinski Triangle</vt:lpstr>
      <vt:lpstr>Sierpinski Triangle</vt:lpstr>
      <vt:lpstr>Sierpinski Triangle</vt:lpstr>
      <vt:lpstr>เราจะวาด Sierpinski Triangle ได้อย่างไร?</vt:lpstr>
      <vt:lpstr>วาดสามเหลี่ยมด้านเท่า</vt:lpstr>
      <vt:lpstr>วาดสามเหลี่ยมด้านเท่า</vt:lpstr>
      <vt:lpstr>ผลลัพธ์</vt:lpstr>
      <vt:lpstr>ฟังก์ชัน draw_sierpinski</vt:lpstr>
      <vt:lpstr>วาด Sierpinski Triangle ชั้นที่ k-1 สามอัน</vt:lpstr>
      <vt:lpstr>วาด Sierpinski Triangle ชั้นที่ k-1 สามอัน</vt:lpstr>
      <vt:lpstr>วาด Sierpinski Triangle ชั้นที่ k-1 สามอัน</vt:lpstr>
      <vt:lpstr>วาด Sierpinski Triangle ชั้นที่ k-1 สามอัน</vt:lpstr>
      <vt:lpstr>วาด Sierpinski Triangle ชั้นที่ k-1 สามอัน</vt:lpstr>
      <vt:lpstr>วาด Sierpinski Triangle ชั้นที่ k-1 สามอัน</vt:lpstr>
      <vt:lpstr>วาด Sierpinski Triangle ชั้นที่ k-1 สามอัน</vt:lpstr>
      <vt:lpstr>เกิดอะไรขึ้น?</vt:lpstr>
      <vt:lpstr>เกิดอะไรขึ้น?</vt:lpstr>
      <vt:lpstr>เกิดอะไรขึ้น?</vt:lpstr>
      <vt:lpstr>พิจารณา code ใหม่อีกครั้ง</vt:lpstr>
      <vt:lpstr>พิจารณา code ใหม่อีกครั้ง</vt:lpstr>
      <vt:lpstr>พิจารณา code ใหม่อีกครั้ง</vt:lpstr>
      <vt:lpstr>แล้วจะต้องทำอะไร?</vt:lpstr>
      <vt:lpstr>glPushMatrix() และ glPopMatrix()</vt:lpstr>
      <vt:lpstr>เขียนใหม่</vt:lpstr>
      <vt:lpstr>ทั้งฟังก์ชัน</vt:lpstr>
      <vt:lpstr>ผลลัพธ์</vt:lpstr>
      <vt:lpstr>ผลลัพธ์</vt:lpstr>
      <vt:lpstr>ผลลัพธ์</vt:lpstr>
      <vt:lpstr>ผลลัพธ์</vt:lpstr>
      <vt:lpstr>Hierarchical  scene organization</vt:lpstr>
      <vt:lpstr>การจัดฉาก</vt:lpstr>
      <vt:lpstr>ตัวอย่างฉาก</vt:lpstr>
      <vt:lpstr>ฉากตัวอย่าง</vt:lpstr>
      <vt:lpstr>วัตถุ</vt:lpstr>
      <vt:lpstr>การจัดฉากแบบเป็นลำดับขึ้น</vt:lpstr>
      <vt:lpstr>วาดเก้าอี้</vt:lpstr>
      <vt:lpstr>วาดเก้าอี้</vt:lpstr>
      <vt:lpstr>Scene Graph</vt:lpstr>
      <vt:lpstr>โค้ด</vt:lpstr>
      <vt:lpstr>วาดส่วนประกอบอื่นๆ ของฉาก</vt:lpstr>
      <vt:lpstr>วาดส่วนประกอบอื่นๆ ของฉาก</vt:lpstr>
      <vt:lpstr>Scene Graph ของโต๊ะและถาด</vt:lpstr>
      <vt:lpstr>โค้ด</vt:lpstr>
      <vt:lpstr>Scene Graph ของฉาก</vt:lpstr>
      <vt:lpstr>โค้ด</vt:lpstr>
      <vt:lpstr>ผลลัพธ์</vt:lpstr>
      <vt:lpstr>บทเรียน</vt:lpstr>
      <vt:lpstr>บทเรียน</vt:lpstr>
    </vt:vector>
  </TitlesOfParts>
  <Company>Kasetsart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418341: สภาพแวดล้อมการทำงานคอมพิวเตอร์กราฟิกส์ การบรรยายครั้งที่ 7</dc:title>
  <dc:creator>Office Of Computer Services</dc:creator>
  <cp:lastModifiedBy>Office Of Computer Services</cp:lastModifiedBy>
  <cp:revision>38</cp:revision>
  <dcterms:created xsi:type="dcterms:W3CDTF">2009-06-28T05:28:17Z</dcterms:created>
  <dcterms:modified xsi:type="dcterms:W3CDTF">2009-06-28T16:38:00Z</dcterms:modified>
</cp:coreProperties>
</file>