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63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55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6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7" r:id="rId60"/>
    <p:sldId id="316" r:id="rId61"/>
    <p:sldId id="318" r:id="rId62"/>
    <p:sldId id="319" r:id="rId63"/>
    <p:sldId id="320" r:id="rId6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212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54CF8C89-880A-430E-8039-C2E57DA62243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0D028309-F9AA-4DE0-8C00-CA230BA393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028309-F9AA-4DE0-8C00-CA230BA393D1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8AAC6-14DC-4128-9CE6-682D6606BED6}" type="datetimeFigureOut">
              <a:rPr lang="en-US" smtClean="0"/>
              <a:pPr/>
              <a:t>8/19/2009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C7D56-E7D0-4FDC-8696-344C7E92E4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ngsana New" pitchFamily="18" charset="-34"/>
                <a:cs typeface="Angsana New" pitchFamily="18" charset="-34"/>
              </a:rPr>
              <a:t>418341:</a:t>
            </a:r>
            <a:r>
              <a:rPr lang="th-TH" dirty="0" smtClean="0"/>
              <a:t> สภาพแวดล้อมการทำงานคอมพิวเตอร์กราฟิกส์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h-TH" dirty="0" smtClean="0"/>
              <a:t>การบรรยายครั้งที่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16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ประมุข ขันเงิน</a:t>
            </a:r>
            <a:endParaRPr lang="en-US" dirty="0" smtClean="0"/>
          </a:p>
          <a:p>
            <a:r>
              <a:rPr lang="en-US" dirty="0" smtClean="0"/>
              <a:t>pramook@gmail.com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หาความยาว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length()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{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sqrtf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(x*x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y*y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z*z);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(3,4,0)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l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a.length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l = 5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คำนวณ </a:t>
            </a:r>
            <a:r>
              <a:rPr lang="en-US" dirty="0" smtClean="0"/>
              <a:t>dot product</a:t>
            </a:r>
            <a:endParaRPr lang="th-TH" dirty="0" smtClean="0"/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dot(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&amp;v1,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&amp;v2)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s-E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err="1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v1.x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v2.x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v1.y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v2.y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v1.z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s-E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1800" b="1" dirty="0" smtClean="0">
                <a:solidFill>
                  <a:srgbClr val="000000"/>
                </a:solidFill>
                <a:latin typeface="Monaco"/>
              </a:rPr>
              <a:t>v2.z;</a:t>
            </a:r>
            <a:endParaRPr lang="es-E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(3,4,0)</a:t>
            </a:r>
          </a:p>
          <a:p>
            <a:pPr lvl="2">
              <a:buNone/>
            </a:pPr>
            <a:r>
              <a:rPr lang="es-E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s-E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s-E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s-E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s-E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s-E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s-E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s-ES" b="1" dirty="0" smtClean="0">
                <a:solidFill>
                  <a:srgbClr val="007F7F"/>
                </a:solidFill>
                <a:latin typeface="Monaco"/>
              </a:rPr>
              <a:t>5</a:t>
            </a:r>
            <a:r>
              <a:rPr lang="es-E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s-E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s-ES" sz="2000" b="1" dirty="0" smtClean="0">
                <a:solidFill>
                  <a:srgbClr val="007F00"/>
                </a:solidFill>
                <a:latin typeface="Monaco"/>
              </a:rPr>
              <a:t>// b = (1,-1,5)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dot(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a,b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d = -1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คำนวณ </a:t>
            </a:r>
            <a:r>
              <a:rPr lang="en-US" dirty="0" smtClean="0"/>
              <a:t>cross product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inline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cross(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&amp;v1,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&amp;v2)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    return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Vector3(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        (v1.y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v2.z)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(v1.z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v2.y),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        (v1.z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v2.x)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(v1.x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v2.z),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        (v1.x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v2.y)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(v1.y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v2.x));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th-TH" dirty="0" smtClean="0"/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(1,0,0)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(0,1,0)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cross(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a,b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c = (0,0,1)</a:t>
            </a:r>
          </a:p>
          <a:p>
            <a:pPr lvl="1"/>
            <a:endParaRPr lang="en-US" dirty="0" smtClean="0"/>
          </a:p>
          <a:p>
            <a:pPr lvl="1"/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จุด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36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x;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y;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z;</a:t>
            </a:r>
            <a:endParaRPr lang="en-US" sz="36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36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dirty="0" smtClean="0">
                <a:solidFill>
                  <a:srgbClr val="007F00"/>
                </a:solidFill>
                <a:latin typeface="Monaco"/>
              </a:rPr>
              <a:t>// Other parts of the </a:t>
            </a:r>
            <a:r>
              <a:rPr lang="en-US" dirty="0" err="1" smtClean="0">
                <a:solidFill>
                  <a:srgbClr val="007F00"/>
                </a:solidFill>
                <a:latin typeface="Monaco"/>
              </a:rPr>
              <a:t>struct</a:t>
            </a:r>
            <a:r>
              <a:rPr lang="en-US" dirty="0" smtClean="0">
                <a:solidFill>
                  <a:srgbClr val="007F00"/>
                </a:solidFill>
                <a:latin typeface="Monaco"/>
              </a:rPr>
              <a:t> omitted.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ข้อแตกต่างระหว่างจุดกับเวกเตอร์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คุณไม่สามารถ</a:t>
            </a:r>
          </a:p>
          <a:p>
            <a:pPr lvl="1"/>
            <a:r>
              <a:rPr lang="th-TH" dirty="0" smtClean="0"/>
              <a:t>บวกจุดสองจุดเข้าด้วยกันได้</a:t>
            </a:r>
          </a:p>
          <a:p>
            <a:pPr lvl="1"/>
            <a:r>
              <a:rPr lang="th-TH" dirty="0" smtClean="0"/>
              <a:t>คูณจุดด้วยสเกลาร์ได้</a:t>
            </a:r>
          </a:p>
          <a:p>
            <a:pPr lvl="1"/>
            <a:r>
              <a:rPr lang="th-TH" dirty="0" smtClean="0"/>
              <a:t>หาความยาวของจุดได้</a:t>
            </a:r>
          </a:p>
          <a:p>
            <a:r>
              <a:rPr lang="th-TH" dirty="0" smtClean="0"/>
              <a:t>แต่คุณสามารถ</a:t>
            </a:r>
          </a:p>
          <a:p>
            <a:pPr lvl="1"/>
            <a:r>
              <a:rPr lang="th-TH" dirty="0" smtClean="0"/>
              <a:t>ลบจุดสองจุดได้ (ผลลัพธ์ออกมาเป็นเวกเตอร์)</a:t>
            </a:r>
          </a:p>
          <a:p>
            <a:pPr lvl="1"/>
            <a:r>
              <a:rPr lang="th-TH" dirty="0" smtClean="0"/>
              <a:t>บวกจุดกับเวกเตอร์ได้ (ผลลัพธ์ออกมาเป็นจุด)</a:t>
            </a:r>
          </a:p>
          <a:p>
            <a:pPr lvl="1"/>
            <a:r>
              <a:rPr lang="th-TH" dirty="0" smtClean="0"/>
              <a:t>หาระยะห่างระหว่างจุดสองจุดได้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สิ่งที่คุณสามารถทำกับจุดได้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เพื่ออำนวยความสะดวกหลายแบบ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th-TH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สร้างให้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ทุกตัวมีค่าเท่ากับ </a:t>
            </a:r>
            <a:r>
              <a:rPr lang="en-US" dirty="0" smtClean="0"/>
              <a:t>0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c);</a:t>
            </a:r>
          </a:p>
          <a:p>
            <a:pPr lvl="3"/>
            <a:r>
              <a:rPr lang="th-TH" dirty="0" smtClean="0"/>
              <a:t>สร้างให้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ทุกตัวมีค่าเท่ากับ </a:t>
            </a:r>
            <a:r>
              <a:rPr lang="en-US" dirty="0" smtClean="0"/>
              <a:t>c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_x,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_y,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_z);</a:t>
            </a:r>
          </a:p>
          <a:p>
            <a:pPr lvl="3"/>
            <a:r>
              <a:rPr lang="th-TH" dirty="0" smtClean="0"/>
              <a:t>กำหนดค่าให้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</a:t>
            </a:r>
          </a:p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a = (0,0,0)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b = (1,1,1)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c = (1,2,3)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สิ่งที่คุณสามารถทำกับจุดได้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ลบจุดหนึ่งออกจากอีกจุดหนึ่ง</a:t>
            </a:r>
          </a:p>
          <a:p>
            <a:pPr lvl="1"/>
            <a:r>
              <a:rPr lang="th-TH" dirty="0" smtClean="0"/>
              <a:t>ได้ผลเป็นเวกเตอร์จากตัวลบไปยังตัวตั้ง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operator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-(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&amp;p)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Vector3(x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p.x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y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p.y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z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p.z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(1,2,3)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(4,5,6)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b-a;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c = (3,3,3)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สิ่งที่คุณสามารถทำกับจุดได้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บวกจุดกับเวกเตอร์</a:t>
            </a:r>
          </a:p>
          <a:p>
            <a:pPr lvl="1"/>
            <a:r>
              <a:rPr lang="th-TH" dirty="0" smtClean="0"/>
              <a:t>ได้ผลเป็นจุดที่มีค่าเท่ากับการเลื่อนจุดตัวตั้งไปตามเวกเตอร์ที่ให้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200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2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operator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+(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&amp;v)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2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2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Point3(x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v.x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y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v.y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z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v.z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2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22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(1,2,3)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v = (1,1,1)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a+v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(2,3,4)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สิ่งที่คุณสามารถทำกับจุดได้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หาระยะห่างระหว่างจุด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fr-FR" sz="1800" b="1" dirty="0" err="1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Monaco"/>
              </a:rPr>
              <a:t>distance(</a:t>
            </a:r>
            <a:r>
              <a:rPr lang="fr-FR" sz="18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Monaco"/>
              </a:rPr>
              <a:t>&amp;p1,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1800" b="1" dirty="0" smtClean="0">
                <a:solidFill>
                  <a:srgbClr val="000000"/>
                </a:solidFill>
                <a:latin typeface="Monaco"/>
              </a:rPr>
              <a:t>&amp;p2)</a:t>
            </a:r>
            <a:r>
              <a:rPr lang="fr-FR" sz="18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(p1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p2).length();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(1,2,3)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(1,2,4)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distance(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a,b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d = 1</a:t>
            </a:r>
          </a:p>
          <a:p>
            <a:pPr lvl="1"/>
            <a:endParaRPr lang="th-TH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เราสนใจเฉพาะเมตริกซ์ขนาด </a:t>
            </a:r>
            <a:r>
              <a:rPr lang="en-US" dirty="0" smtClean="0"/>
              <a:t>4x4 </a:t>
            </a:r>
            <a:r>
              <a:rPr lang="th-TH" dirty="0" smtClean="0"/>
              <a:t>เท่านั้น</a:t>
            </a:r>
          </a:p>
          <a:p>
            <a:pPr lvl="1"/>
            <a:r>
              <a:rPr lang="th-TH" dirty="0" smtClean="0"/>
              <a:t>เนื่องจากการแปลงที่เราสนใจทั้งหมดสามารถแทนได้ด้วยเมตริกซ์ </a:t>
            </a:r>
            <a:r>
              <a:rPr lang="en-US" dirty="0" smtClean="0"/>
              <a:t>4x4</a:t>
            </a:r>
          </a:p>
          <a:p>
            <a:pPr lvl="2"/>
            <a:r>
              <a:rPr lang="en-US" dirty="0" smtClean="0"/>
              <a:t>Affine transformation</a:t>
            </a:r>
          </a:p>
          <a:p>
            <a:pPr lvl="2"/>
            <a:r>
              <a:rPr lang="en-US" dirty="0" smtClean="0"/>
              <a:t>Look-at transformation</a:t>
            </a:r>
          </a:p>
          <a:p>
            <a:pPr lvl="2"/>
            <a:r>
              <a:rPr lang="en-US" dirty="0" smtClean="0"/>
              <a:t>Perspective projection</a:t>
            </a:r>
            <a:endParaRPr lang="th-TH" dirty="0" smtClean="0"/>
          </a:p>
          <a:p>
            <a:r>
              <a:rPr lang="th-TH" dirty="0" smtClean="0"/>
              <a:t>เราเก็บเมตริกซ์ในอะเรย์ </a:t>
            </a:r>
            <a:r>
              <a:rPr lang="en-US" dirty="0" smtClean="0"/>
              <a:t>2 </a:t>
            </a:r>
            <a:r>
              <a:rPr lang="th-TH" dirty="0" smtClean="0"/>
              <a:t>มิติ </a:t>
            </a:r>
            <a:r>
              <a:rPr lang="en-US" dirty="0" smtClean="0"/>
              <a:t>m </a:t>
            </a:r>
            <a:r>
              <a:rPr lang="th-TH" dirty="0" smtClean="0"/>
              <a:t>ขนาด </a:t>
            </a:r>
            <a:r>
              <a:rPr lang="en-US" dirty="0" smtClean="0"/>
              <a:t>4x4</a:t>
            </a:r>
          </a:p>
          <a:p>
            <a:r>
              <a:rPr lang="th-TH" dirty="0" smtClean="0"/>
              <a:t>เราเรียงสมาชิกในเมตริกซ์ตามลำดับ </a:t>
            </a:r>
            <a:r>
              <a:rPr lang="en-US" dirty="0" smtClean="0"/>
              <a:t>row-major</a:t>
            </a:r>
            <a:endParaRPr lang="th-TH" dirty="0" smtClean="0"/>
          </a:p>
          <a:p>
            <a:pPr lvl="1"/>
            <a:r>
              <a:rPr lang="en-US" dirty="0" smtClean="0"/>
              <a:t>m[0][0] </a:t>
            </a:r>
            <a:r>
              <a:rPr lang="th-TH" dirty="0" smtClean="0"/>
              <a:t>คือ สมาชิกในแถวแรก คอลัมน์แรก</a:t>
            </a:r>
            <a:endParaRPr lang="en-US" dirty="0" smtClean="0"/>
          </a:p>
          <a:p>
            <a:pPr lvl="1"/>
            <a:r>
              <a:rPr lang="en-US" dirty="0" smtClean="0"/>
              <a:t>m[0][1]</a:t>
            </a:r>
            <a:r>
              <a:rPr lang="th-TH" dirty="0" smtClean="0"/>
              <a:t> คือ สมาชิกในแถวแรก คอลัมน์ที่สอง</a:t>
            </a:r>
          </a:p>
          <a:p>
            <a:pPr lvl="1"/>
            <a:r>
              <a:rPr lang="en-US" dirty="0" smtClean="0"/>
              <a:t>m[1][2] </a:t>
            </a:r>
            <a:r>
              <a:rPr lang="th-TH" dirty="0" smtClean="0"/>
              <a:t>คือ สมาชิกในแถวที่สอง คอลัมน์ที่สาม</a:t>
            </a:r>
          </a:p>
          <a:p>
            <a:pPr lvl="1"/>
            <a:r>
              <a:rPr lang="en-US" dirty="0" smtClean="0"/>
              <a:t>m[3][3]</a:t>
            </a:r>
            <a:r>
              <a:rPr lang="th-TH" dirty="0" smtClean="0"/>
              <a:t> คือ สมาชิกในแถวที่สี่ คอลัมน์ที่สี่</a:t>
            </a:r>
          </a:p>
          <a:p>
            <a:r>
              <a:rPr lang="th-TH" dirty="0" smtClean="0"/>
              <a:t>การเรียงสมาชิกแบบนี้แตกต่างกับของ </a:t>
            </a:r>
            <a:r>
              <a:rPr lang="en-US" dirty="0" smtClean="0"/>
              <a:t>OpenGL</a:t>
            </a:r>
            <a:r>
              <a:rPr lang="th-TH" dirty="0" smtClean="0"/>
              <a:t> ที่เรียงแบบ </a:t>
            </a:r>
            <a:r>
              <a:rPr lang="en-US" dirty="0" smtClean="0"/>
              <a:t>column-major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ข้อมูลทางคอมพิวเตอร์กราฟิกส์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มีอยู่หลายชนิดด้วยกัน</a:t>
            </a:r>
          </a:p>
          <a:p>
            <a:pPr lvl="1"/>
            <a:r>
              <a:rPr lang="th-TH" dirty="0" smtClean="0"/>
              <a:t>จุด</a:t>
            </a:r>
          </a:p>
          <a:p>
            <a:pPr lvl="1"/>
            <a:r>
              <a:rPr lang="th-TH" dirty="0" smtClean="0"/>
              <a:t>เวกเตอร์</a:t>
            </a:r>
          </a:p>
          <a:p>
            <a:pPr lvl="1"/>
            <a:r>
              <a:rPr lang="th-TH" dirty="0" smtClean="0"/>
              <a:t>เมตริกซ์</a:t>
            </a:r>
          </a:p>
          <a:p>
            <a:pPr lvl="1"/>
            <a:r>
              <a:rPr lang="th-TH" dirty="0" smtClean="0"/>
              <a:t>การแปลง</a:t>
            </a:r>
          </a:p>
          <a:p>
            <a:pPr lvl="1"/>
            <a:r>
              <a:rPr lang="en-US" dirty="0" smtClean="0"/>
              <a:t>Texture coordinate</a:t>
            </a:r>
          </a:p>
          <a:p>
            <a:pPr lvl="1"/>
            <a:r>
              <a:rPr lang="th-TH" dirty="0" smtClean="0"/>
              <a:t>สี</a:t>
            </a:r>
            <a:endParaRPr lang="en-US" dirty="0" smtClean="0"/>
          </a:p>
          <a:p>
            <a:pPr lvl="1"/>
            <a:r>
              <a:rPr lang="th-TH" dirty="0" smtClean="0"/>
              <a:t>รูปภาพ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1"/>
            <a:endParaRPr lang="en-US" dirty="0" smtClean="0"/>
          </a:p>
          <a:p>
            <a:pPr lvl="1"/>
            <a:r>
              <a:rPr lang="th-TH" dirty="0" smtClean="0"/>
              <a:t>รูปทรง</a:t>
            </a:r>
          </a:p>
          <a:p>
            <a:pPr lvl="1"/>
            <a:r>
              <a:rPr lang="en-US" dirty="0" smtClean="0"/>
              <a:t>Texture mapping</a:t>
            </a:r>
          </a:p>
          <a:p>
            <a:pPr lvl="1"/>
            <a:r>
              <a:rPr lang="en-US" dirty="0" smtClean="0"/>
              <a:t>Material</a:t>
            </a:r>
          </a:p>
          <a:p>
            <a:pPr lvl="1"/>
            <a:r>
              <a:rPr lang="en-US" dirty="0" smtClean="0"/>
              <a:t>Material mapping</a:t>
            </a:r>
            <a:endParaRPr lang="th-TH" dirty="0" smtClean="0"/>
          </a:p>
          <a:p>
            <a:pPr lvl="1"/>
            <a:r>
              <a:rPr lang="en-US" dirty="0" smtClean="0"/>
              <a:t>Scene graph</a:t>
            </a:r>
            <a:endParaRPr lang="th-TH" dirty="0" smtClean="0"/>
          </a:p>
          <a:p>
            <a:pPr lvl="1"/>
            <a:r>
              <a:rPr lang="th-TH" dirty="0" smtClean="0"/>
              <a:t>มุมกล้อง</a:t>
            </a:r>
          </a:p>
          <a:p>
            <a:pPr lvl="1"/>
            <a:r>
              <a:rPr lang="th-TH" dirty="0" smtClean="0"/>
              <a:t>ฉาก</a:t>
            </a:r>
            <a:endParaRPr lang="en-US" dirty="0" smtClean="0"/>
          </a:p>
          <a:p>
            <a:pPr lvl="1"/>
            <a:r>
              <a:rPr lang="th-TH" dirty="0" smtClean="0"/>
              <a:t>ฯลฯ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Matrix4x4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private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m[</a:t>
            </a:r>
            <a:r>
              <a:rPr lang="en-US" sz="2800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][</a:t>
            </a:r>
            <a:r>
              <a:rPr lang="en-US" sz="2800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];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28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Other parts of the </a:t>
            </a:r>
            <a:r>
              <a:rPr lang="en-US" sz="2400" dirty="0" err="1" smtClean="0">
                <a:solidFill>
                  <a:srgbClr val="007F00"/>
                </a:solidFill>
                <a:latin typeface="Monaco"/>
              </a:rPr>
              <a:t>struct</a:t>
            </a: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 omitted.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อำนวยความสะดวกหลายแบบ</a:t>
            </a:r>
          </a:p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</a:t>
            </a:r>
            <a:r>
              <a:rPr lang="en-US" b="1" dirty="0" smtClean="0">
                <a:solidFill>
                  <a:srgbClr val="007F00"/>
                </a:solidFill>
                <a:latin typeface="Monaco"/>
              </a:rPr>
              <a:t>// All elements are 0.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b="1" dirty="0" smtClean="0">
                <a:solidFill>
                  <a:srgbClr val="007F00"/>
                </a:solidFill>
                <a:latin typeface="Monaco"/>
              </a:rPr>
              <a:t>// All elements are 1.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dirty="0" smtClean="0">
                <a:solidFill>
                  <a:srgbClr val="007F7F"/>
                </a:solidFill>
                <a:latin typeface="Monaco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7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8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dirty="0" smtClean="0">
                <a:solidFill>
                  <a:srgbClr val="007F7F"/>
                </a:solidFill>
                <a:latin typeface="Monaco"/>
              </a:rPr>
              <a:t>9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dirty="0" smtClean="0">
                <a:solidFill>
                  <a:srgbClr val="007F7F"/>
                </a:solidFill>
                <a:latin typeface="Monaco"/>
              </a:rPr>
              <a:t>4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6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7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m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{{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},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{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},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{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},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       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{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}};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(m);</a:t>
            </a: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บวกเมตริกซ์</a:t>
            </a:r>
          </a:p>
          <a:p>
            <a:r>
              <a:rPr lang="th-TH" dirty="0" smtClean="0"/>
              <a:t>ลบเมตริกซ์</a:t>
            </a:r>
          </a:p>
          <a:p>
            <a:r>
              <a:rPr lang="th-TH" dirty="0" smtClean="0"/>
              <a:t>คูณเมตริกซ์ด้วยสเกลาร์</a:t>
            </a:r>
          </a:p>
          <a:p>
            <a:r>
              <a:rPr lang="th-TH" dirty="0" smtClean="0"/>
              <a:t>คูณเมตริกซ์กับเมตริกซ์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A+B;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C = [[2,1,0,0],[0,2,1,0],[0,0,2,1],[1,0,0,2]]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A-B;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D = [[2,-1,0,0],[0,2,-1,0],[0,0,2,-1],[-1,0,0,2]]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E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A*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E = [[4,0,0,0],[0,4,0,0],[0,0,4,0],[0,0,0,4]]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F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A*B;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F = [[0,2,0,0],[0,0,2,0],[0,0,0,2],[2,0,0,0]]</a:t>
            </a:r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คูณเมตริกซ์กับจุด</a:t>
            </a:r>
          </a:p>
          <a:p>
            <a:r>
              <a:rPr lang="th-TH" dirty="0" smtClean="0"/>
              <a:t>คูณเมตริกซ์กับเวกเตอร์</a:t>
            </a:r>
          </a:p>
          <a:p>
            <a:r>
              <a:rPr lang="th-TH" dirty="0" smtClean="0"/>
              <a:t>สังเกต</a:t>
            </a:r>
          </a:p>
          <a:p>
            <a:pPr lvl="1"/>
            <a:r>
              <a:rPr lang="th-TH" dirty="0" smtClean="0"/>
              <a:t>เมตริกซ์มีขนาด </a:t>
            </a:r>
            <a:r>
              <a:rPr lang="en-US" dirty="0" smtClean="0"/>
              <a:t>4x4 </a:t>
            </a:r>
            <a:r>
              <a:rPr lang="th-TH" dirty="0" smtClean="0"/>
              <a:t>แต่จุดและเวกเตอร์เป็นเมตริกซ์ขนาด </a:t>
            </a:r>
            <a:r>
              <a:rPr lang="en-US" dirty="0" smtClean="0"/>
              <a:t>3x1</a:t>
            </a:r>
          </a:p>
          <a:p>
            <a:pPr lvl="2"/>
            <a:r>
              <a:rPr lang="th-TH" dirty="0" smtClean="0"/>
              <a:t>ฉะนั้นโดยธรรมชาติแล้วมันคูณกันไม่ได้</a:t>
            </a:r>
          </a:p>
          <a:p>
            <a:pPr lvl="1"/>
            <a:r>
              <a:rPr lang="th-TH" dirty="0" smtClean="0"/>
              <a:t>แต่เราจะคูณเมตริกซ์ด้วย </a:t>
            </a:r>
            <a:r>
              <a:rPr lang="en-US" dirty="0" smtClean="0"/>
              <a:t>homogeneous coordinate </a:t>
            </a:r>
            <a:r>
              <a:rPr lang="th-TH" dirty="0" smtClean="0"/>
              <a:t>ของจุดและเวกเตอร์ ซึ่งเป็นเมตริกซ์ขนาด </a:t>
            </a:r>
            <a:r>
              <a:rPr lang="en-US" dirty="0" smtClean="0"/>
              <a:t>4x1</a:t>
            </a:r>
          </a:p>
          <a:p>
            <a:pPr lvl="1"/>
            <a:r>
              <a:rPr lang="th-TH" dirty="0" smtClean="0"/>
              <a:t>ระวัง</a:t>
            </a:r>
            <a:r>
              <a:rPr lang="en-US" dirty="0" smtClean="0"/>
              <a:t>: HC </a:t>
            </a:r>
            <a:r>
              <a:rPr lang="th-TH" dirty="0" smtClean="0"/>
              <a:t>ของจุดและเวกเตอร์นั้นต่างกัน</a:t>
            </a:r>
          </a:p>
          <a:p>
            <a:pPr lvl="2"/>
            <a:r>
              <a:rPr lang="en-US" dirty="0" smtClean="0"/>
              <a:t>HC </a:t>
            </a:r>
            <a:r>
              <a:rPr lang="th-TH" dirty="0" smtClean="0"/>
              <a:t>ของจุด </a:t>
            </a:r>
            <a:r>
              <a:rPr lang="en-US" dirty="0" smtClean="0"/>
              <a:t>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th-TH" dirty="0" smtClean="0"/>
              <a:t>คือ </a:t>
            </a:r>
            <a:r>
              <a:rPr lang="en-US" dirty="0" smtClean="0"/>
              <a:t>(x,y,z,1)</a:t>
            </a:r>
          </a:p>
          <a:p>
            <a:pPr lvl="2"/>
            <a:r>
              <a:rPr lang="en-US" dirty="0" smtClean="0"/>
              <a:t>HC </a:t>
            </a:r>
            <a:r>
              <a:rPr lang="th-TH" dirty="0" smtClean="0"/>
              <a:t>ของเวกเตอร์ </a:t>
            </a:r>
            <a:r>
              <a:rPr lang="en-US" dirty="0" smtClean="0"/>
              <a:t>(</a:t>
            </a:r>
            <a:r>
              <a:rPr lang="en-US" dirty="0" err="1" smtClean="0"/>
              <a:t>x,y,z</a:t>
            </a:r>
            <a:r>
              <a:rPr lang="en-US" dirty="0" smtClean="0"/>
              <a:t>) </a:t>
            </a:r>
            <a:r>
              <a:rPr lang="th-TH" dirty="0" smtClean="0"/>
              <a:t>คือ </a:t>
            </a:r>
            <a:r>
              <a:rPr lang="en-US" dirty="0" smtClean="0"/>
              <a:t>(x,y,z,0)</a:t>
            </a:r>
            <a:endParaRPr lang="th-TH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F00"/>
                </a:solidFill>
                <a:latin typeface="Monaco"/>
              </a:rPr>
              <a:t>// A is "scale by factor of 2" then "translate by (1,1,1)."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p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s-E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s-ES" sz="2000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s-ES" sz="2000" dirty="0" smtClean="0">
                <a:solidFill>
                  <a:srgbClr val="000000"/>
                </a:solidFill>
                <a:latin typeface="Monaco"/>
              </a:rPr>
              <a:t>u</a:t>
            </a:r>
            <a:r>
              <a:rPr lang="es-E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s-E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000" b="1" dirty="0" smtClean="0">
                <a:solidFill>
                  <a:srgbClr val="000000"/>
                </a:solidFill>
                <a:latin typeface="Monaco"/>
              </a:rPr>
              <a:t>A*v;</a:t>
            </a:r>
            <a:r>
              <a:rPr lang="es-ES" sz="2000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s-ES" sz="1800" b="1" dirty="0" smtClean="0">
                <a:solidFill>
                  <a:srgbClr val="007F00"/>
                </a:solidFill>
                <a:latin typeface="Monaco"/>
              </a:rPr>
              <a:t>// u = (2,2,2)</a:t>
            </a: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fr-FR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fr-FR" sz="2000" dirty="0" smtClean="0">
                <a:solidFill>
                  <a:srgbClr val="000000"/>
                </a:solidFill>
                <a:latin typeface="Monaco"/>
              </a:rPr>
              <a:t>q</a:t>
            </a:r>
            <a:r>
              <a:rPr lang="fr-FR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A*p;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fr-FR" sz="1800" b="1" dirty="0" smtClean="0">
                <a:solidFill>
                  <a:srgbClr val="007F00"/>
                </a:solidFill>
                <a:latin typeface="Monaco"/>
              </a:rPr>
              <a:t>// v = (3,3,3)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คำนวณ </a:t>
            </a:r>
            <a:r>
              <a:rPr lang="en-US" dirty="0" smtClean="0"/>
              <a:t>transpose </a:t>
            </a:r>
            <a:r>
              <a:rPr lang="th-TH" dirty="0" smtClean="0"/>
              <a:t>ของมัน</a:t>
            </a:r>
          </a:p>
          <a:p>
            <a:r>
              <a:rPr lang="th-TH" dirty="0" smtClean="0"/>
              <a:t>คำนวณ </a:t>
            </a:r>
            <a:r>
              <a:rPr lang="en-US" dirty="0" smtClean="0"/>
              <a:t>inverse </a:t>
            </a:r>
            <a:r>
              <a:rPr lang="th-TH" dirty="0" smtClean="0"/>
              <a:t>ของมัน</a:t>
            </a:r>
          </a:p>
          <a:p>
            <a:r>
              <a:rPr lang="th-TH" dirty="0" smtClean="0"/>
              <a:t>คำนวณ </a:t>
            </a:r>
            <a:r>
              <a:rPr lang="en-US" dirty="0" smtClean="0"/>
              <a:t>determinant </a:t>
            </a:r>
            <a:r>
              <a:rPr lang="th-TH" dirty="0" smtClean="0"/>
              <a:t>ของมัน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F00"/>
                </a:solidFill>
                <a:latin typeface="Monaco"/>
              </a:rPr>
              <a:t>// A is "scale by factor of 2" then "translate by (2,2,2)."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transpose(A);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7F00"/>
                </a:solidFill>
                <a:latin typeface="Monaco"/>
              </a:rPr>
              <a:t>// B = [[2,0,0,0],[0,2,0,0],[0,0,2,0],[2,2,2,1]]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inverse(A);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F00"/>
                </a:solidFill>
                <a:latin typeface="Monaco"/>
              </a:rPr>
              <a:t>// C = [[0.5,0,0,1],[0,0.5,0,1],[0,0,0.5,1],[0,0,0,1]]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det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(A)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7F00"/>
                </a:solidFill>
                <a:latin typeface="Monaco"/>
              </a:rPr>
              <a:t>// d = 8</a:t>
            </a:r>
            <a:endParaRPr lang="en-US" sz="20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สร้าง </a:t>
            </a:r>
            <a:r>
              <a:rPr lang="en-US" dirty="0" smtClean="0"/>
              <a:t>matrix </a:t>
            </a:r>
            <a:r>
              <a:rPr lang="th-TH" dirty="0" smtClean="0"/>
              <a:t>ของการแปลงที่สำคัญๆ</a:t>
            </a:r>
          </a:p>
          <a:p>
            <a:pPr lvl="1"/>
            <a:r>
              <a:rPr lang="th-TH" dirty="0" smtClean="0"/>
              <a:t>การย่อขยาย</a:t>
            </a:r>
          </a:p>
          <a:p>
            <a:pPr lvl="1"/>
            <a:r>
              <a:rPr lang="th-TH" dirty="0" smtClean="0"/>
              <a:t>การหมุน</a:t>
            </a:r>
          </a:p>
          <a:p>
            <a:pPr lvl="1"/>
            <a:r>
              <a:rPr lang="th-TH" dirty="0" smtClean="0"/>
              <a:t>การเลื่อนแกนขนาด</a:t>
            </a:r>
          </a:p>
          <a:p>
            <a:pPr lvl="1"/>
            <a:r>
              <a:rPr lang="en-US" dirty="0" smtClean="0"/>
              <a:t>Look at transformation</a:t>
            </a:r>
          </a:p>
          <a:p>
            <a:pPr lvl="1"/>
            <a:r>
              <a:rPr lang="en-US" dirty="0" smtClean="0"/>
              <a:t>Orthogonal projection</a:t>
            </a:r>
          </a:p>
          <a:p>
            <a:pPr lvl="1"/>
            <a:r>
              <a:rPr lang="en-US" smtClean="0"/>
              <a:t>Perspective projection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ฟังก์ชันสำหรับสร้างการแปลงเหล่านี้เขียนเป็น </a:t>
            </a:r>
            <a:r>
              <a:rPr lang="en-US" dirty="0" smtClean="0"/>
              <a:t>static method</a:t>
            </a:r>
            <a:r>
              <a:rPr lang="th-TH" dirty="0" smtClean="0"/>
              <a:t> เอาไว้</a:t>
            </a:r>
          </a:p>
          <a:p>
            <a:pPr lvl="1"/>
            <a:r>
              <a:rPr lang="en-US" sz="16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identity();</a:t>
            </a:r>
            <a:endParaRPr lang="th-TH" sz="1600" b="1" dirty="0" smtClean="0">
              <a:solidFill>
                <a:srgbClr val="000000"/>
              </a:solidFill>
              <a:latin typeface="Monaco"/>
            </a:endParaRPr>
          </a:p>
          <a:p>
            <a:pPr lvl="2"/>
            <a:r>
              <a:rPr lang="th-TH" dirty="0" smtClean="0"/>
              <a:t>สร้างเมตริกซ์เอกลักษณ์</a:t>
            </a:r>
            <a:endParaRPr lang="en-US" dirty="0" smtClean="0"/>
          </a:p>
          <a:p>
            <a:pPr lvl="1"/>
            <a:r>
              <a:rPr lang="en-US" sz="17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translate(</a:t>
            </a:r>
            <a:r>
              <a:rPr lang="en-US" sz="17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x,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y,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7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700" b="1" dirty="0" smtClean="0">
                <a:solidFill>
                  <a:srgbClr val="000000"/>
                </a:solidFill>
                <a:latin typeface="Monaco"/>
              </a:rPr>
              <a:t>z);</a:t>
            </a:r>
            <a:endParaRPr lang="en-US" sz="1700" dirty="0" smtClean="0"/>
          </a:p>
          <a:p>
            <a:pPr lvl="2"/>
            <a:r>
              <a:rPr lang="th-TH" dirty="0" smtClean="0"/>
              <a:t>สร้างเมตริกซ์ของการเลื่อนแกนขนาน</a:t>
            </a:r>
          </a:p>
          <a:p>
            <a:pPr lvl="1"/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scale(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x,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y,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z);</a:t>
            </a:r>
            <a:endParaRPr lang="en-US" sz="2400" b="1" dirty="0" smtClean="0">
              <a:solidFill>
                <a:srgbClr val="808080"/>
              </a:solidFill>
              <a:latin typeface="Monaco"/>
            </a:endParaRPr>
          </a:p>
          <a:p>
            <a:pPr lvl="2"/>
            <a:r>
              <a:rPr lang="th-TH" dirty="0" smtClean="0"/>
              <a:t>สร้างเมตริกซ์ของการย่อขยาย</a:t>
            </a:r>
          </a:p>
          <a:p>
            <a:pPr lvl="1"/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rotate(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degrees,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axis);</a:t>
            </a:r>
            <a:endParaRPr lang="th-TH" sz="1800" b="1" dirty="0" smtClean="0">
              <a:solidFill>
                <a:srgbClr val="000000"/>
              </a:solidFill>
              <a:latin typeface="Monaco"/>
            </a:endParaRPr>
          </a:p>
          <a:p>
            <a:pPr lvl="2"/>
            <a:r>
              <a:rPr lang="th-TH" dirty="0" smtClean="0"/>
              <a:t>สร้างเมตริกซ์ของการหมุนในสามมิติ</a:t>
            </a:r>
          </a:p>
          <a:p>
            <a:pPr lvl="1"/>
            <a:endParaRPr lang="th-TH" dirty="0" smtClean="0"/>
          </a:p>
          <a:p>
            <a:pPr lvl="1"/>
            <a:endParaRPr lang="th-TH" dirty="0" smtClean="0"/>
          </a:p>
          <a:p>
            <a:pPr lvl="2"/>
            <a:endParaRPr lang="th-TH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การเขียนโปรแกรมเพื่อจัดการข้อมูลเหล่านี้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เราจะแทนข้อมูลทุกแบบที่ว่าข้างต้นแต่ละอย่างด้วย </a:t>
            </a:r>
            <a:r>
              <a:rPr lang="en-US" dirty="0" smtClean="0"/>
              <a:t>object</a:t>
            </a:r>
          </a:p>
          <a:p>
            <a:r>
              <a:rPr lang="th-TH" dirty="0" smtClean="0"/>
              <a:t>ข้อมูลแต่ละประเภทจะมี </a:t>
            </a:r>
            <a:r>
              <a:rPr lang="en-US" dirty="0" smtClean="0"/>
              <a:t>class </a:t>
            </a:r>
            <a:r>
              <a:rPr lang="th-TH" dirty="0" smtClean="0"/>
              <a:t>ของมันเอง</a:t>
            </a:r>
          </a:p>
          <a:p>
            <a:r>
              <a:rPr lang="th-TH" dirty="0" smtClean="0"/>
              <a:t>โค้ดของวันนี้ให้ดูได้ในโค้ดตัวอย่าง</a:t>
            </a:r>
          </a:p>
          <a:p>
            <a:r>
              <a:rPr lang="th-TH" dirty="0" smtClean="0"/>
              <a:t>กรุณาดูด้วยเพราะคุณจะต้องใช้โค้ดเหล่านี้ทำการบ้าน</a:t>
            </a:r>
          </a:p>
          <a:p>
            <a:r>
              <a:rPr lang="th-TH" dirty="0" smtClean="0"/>
              <a:t>คุณสามารถดู </a:t>
            </a:r>
            <a:r>
              <a:rPr lang="en-US" dirty="0" smtClean="0"/>
              <a:t>documentation </a:t>
            </a:r>
            <a:r>
              <a:rPr lang="th-TH" dirty="0" smtClean="0"/>
              <a:t>(ที่ยังไม่สมบูรณ์) ได้ที่ </a:t>
            </a:r>
            <a:r>
              <a:rPr lang="en-US" dirty="0" smtClean="0"/>
              <a:t>directory: doc/html</a:t>
            </a:r>
          </a:p>
          <a:p>
            <a:endParaRPr lang="th-TH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23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err="1" smtClean="0">
                <a:solidFill>
                  <a:srgbClr val="000000"/>
                </a:solidFill>
                <a:latin typeface="Monaco"/>
              </a:rPr>
              <a:t>look_at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3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    Point3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eye,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at,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3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  <a:latin typeface="Monaco"/>
              </a:rPr>
              <a:t>up);</a:t>
            </a:r>
          </a:p>
          <a:p>
            <a:pPr lvl="2"/>
            <a:r>
              <a:rPr lang="th-TH" dirty="0" smtClean="0"/>
              <a:t>สร้างเมตริกซ์ของการแปลง </a:t>
            </a:r>
            <a:r>
              <a:rPr lang="en-US" dirty="0" smtClean="0"/>
              <a:t>look-at</a:t>
            </a:r>
            <a:endParaRPr lang="en-US" b="1" dirty="0" smtClean="0">
              <a:solidFill>
                <a:srgbClr val="00007F"/>
              </a:solidFill>
              <a:latin typeface="Monaco"/>
            </a:endParaRPr>
          </a:p>
          <a:p>
            <a:pPr lvl="1"/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onaco"/>
              </a:rPr>
              <a:t>orthographic_projection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4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l,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r,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b,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br>
              <a:rPr lang="en-US" sz="2400" b="1" dirty="0" smtClean="0">
                <a:solidFill>
                  <a:srgbClr val="808080"/>
                </a:solidFill>
                <a:latin typeface="Monaco"/>
              </a:rPr>
            </a:b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n=</a:t>
            </a:r>
            <a:r>
              <a:rPr lang="en-US" sz="24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f=</a:t>
            </a:r>
            <a:r>
              <a:rPr lang="en-US" sz="24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);</a:t>
            </a:r>
          </a:p>
          <a:p>
            <a:pPr lvl="2"/>
            <a:r>
              <a:rPr lang="th-TH" dirty="0" smtClean="0"/>
              <a:t>สร้างเมตริกซ์ของ </a:t>
            </a:r>
            <a:r>
              <a:rPr lang="en-US" dirty="0" smtClean="0"/>
              <a:t>orthographic projection</a:t>
            </a:r>
            <a:endParaRPr lang="en-US" b="1" dirty="0" smtClean="0">
              <a:solidFill>
                <a:srgbClr val="000000"/>
              </a:solidFill>
              <a:latin typeface="Monaco"/>
            </a:endParaRPr>
          </a:p>
          <a:p>
            <a:pPr lvl="1"/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perspective_projection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2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l,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r,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b,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br>
              <a:rPr lang="en-US" sz="2200" b="1" dirty="0" smtClean="0">
                <a:solidFill>
                  <a:srgbClr val="808080"/>
                </a:solidFill>
                <a:latin typeface="Monaco"/>
              </a:rPr>
            </a:b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t,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n,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f);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	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perspective_projection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2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   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fovy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aspect,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br>
              <a:rPr lang="en-US" sz="2200" b="1" dirty="0" smtClean="0">
                <a:solidFill>
                  <a:srgbClr val="808080"/>
                </a:solidFill>
                <a:latin typeface="Monaco"/>
              </a:rPr>
            </a:b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near,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far);</a:t>
            </a:r>
          </a:p>
          <a:p>
            <a:pPr lvl="2"/>
            <a:r>
              <a:rPr lang="th-TH" dirty="0" smtClean="0"/>
              <a:t>สร้างการแปลงของ </a:t>
            </a:r>
            <a:r>
              <a:rPr lang="en-US" dirty="0" smtClean="0"/>
              <a:t>perspective projection</a:t>
            </a:r>
            <a:endParaRPr lang="en-US" b="1" dirty="0" smtClean="0">
              <a:solidFill>
                <a:srgbClr val="00007F"/>
              </a:solidFill>
              <a:latin typeface="Monaco"/>
            </a:endParaRPr>
          </a:p>
          <a:p>
            <a:pPr lvl="1"/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สิ่งที่คุณทำได้กับเมตริกซ์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I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Matrix4x4::identity();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T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Matrix4x4::translation(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fr-FR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dirty="0" smtClean="0">
                <a:solidFill>
                  <a:srgbClr val="000000"/>
                </a:solidFill>
                <a:latin typeface="Monaco"/>
              </a:rPr>
              <a:t>R</a:t>
            </a:r>
            <a:r>
              <a:rPr lang="fr-FR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Matrix4x4::rotation(</a:t>
            </a:r>
            <a:r>
              <a:rPr lang="fr-FR" sz="2000" b="1" dirty="0" smtClean="0">
                <a:solidFill>
                  <a:srgbClr val="007F7F"/>
                </a:solidFill>
                <a:latin typeface="Monaco"/>
              </a:rPr>
              <a:t>60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Vector3(</a:t>
            </a:r>
            <a:r>
              <a:rPr lang="fr-FR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fr-FR" sz="2000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fr-FR" sz="20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fr-FR" sz="20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S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Matrix4xx::scale(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การบ้านครั้งต่อไป </a:t>
            </a:r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ให้เขียนฟังก์ชัน </a:t>
            </a:r>
            <a:r>
              <a:rPr lang="en-US" dirty="0" smtClean="0"/>
              <a:t>static </a:t>
            </a:r>
            <a:r>
              <a:rPr lang="th-TH" dirty="0" smtClean="0"/>
              <a:t>สำหรับสร้างเมตริกซ์เหล่านี้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แทนการแปลงแบบ </a:t>
            </a:r>
            <a:r>
              <a:rPr lang="en-US" dirty="0" smtClean="0"/>
              <a:t>affine </a:t>
            </a:r>
            <a:r>
              <a:rPr lang="th-TH" dirty="0" smtClean="0"/>
              <a:t>เท่านั้น</a:t>
            </a:r>
          </a:p>
          <a:p>
            <a:pPr lvl="1"/>
            <a:r>
              <a:rPr lang="th-TH" dirty="0" smtClean="0"/>
              <a:t>ไม่รวม</a:t>
            </a:r>
            <a:r>
              <a:rPr lang="en-US" dirty="0" smtClean="0"/>
              <a:t> </a:t>
            </a:r>
            <a:r>
              <a:rPr lang="en-US" dirty="0" err="1" smtClean="0"/>
              <a:t>perspetive</a:t>
            </a:r>
            <a:r>
              <a:rPr lang="en-US" dirty="0" smtClean="0"/>
              <a:t> projection </a:t>
            </a:r>
            <a:r>
              <a:rPr lang="th-TH" dirty="0" smtClean="0"/>
              <a:t>ซึ่งไม่ใช่การแปลง </a:t>
            </a:r>
            <a:r>
              <a:rPr lang="en-US" dirty="0" smtClean="0"/>
              <a:t>affine</a:t>
            </a:r>
            <a:endParaRPr lang="th-TH" dirty="0" smtClean="0"/>
          </a:p>
          <a:p>
            <a:r>
              <a:rPr lang="th-TH" dirty="0" smtClean="0"/>
              <a:t>เราสามารถแทนการแปลงด้วยเมตริกซ์</a:t>
            </a:r>
          </a:p>
          <a:p>
            <a:r>
              <a:rPr lang="th-TH" dirty="0" smtClean="0"/>
              <a:t>แต่เราต้องการให้คลาสของการแปลงสามารถทำงานได้มากกว่าเมตริกซ์เฉยๆ</a:t>
            </a:r>
            <a:endParaRPr lang="en-US" dirty="0" smtClean="0"/>
          </a:p>
          <a:p>
            <a:pPr lvl="1"/>
            <a:r>
              <a:rPr lang="th-TH" dirty="0" smtClean="0"/>
              <a:t>เราต้องการคำนวณการแปลงผันกลับได้อย่างรวดเร็ว</a:t>
            </a:r>
          </a:p>
          <a:p>
            <a:pPr lvl="1"/>
            <a:r>
              <a:rPr lang="th-TH" dirty="0" smtClean="0"/>
              <a:t>เราต้องการคำนวณ </a:t>
            </a:r>
            <a:r>
              <a:rPr lang="en-US" dirty="0" smtClean="0"/>
              <a:t>inverse transpose </a:t>
            </a:r>
            <a:r>
              <a:rPr lang="th-TH" dirty="0" smtClean="0"/>
              <a:t>ของการเมตริกซ์ของการแปลงได้อย่างรวดเร็วด้วย</a:t>
            </a:r>
          </a:p>
          <a:p>
            <a:r>
              <a:rPr lang="th-TH" dirty="0" smtClean="0"/>
              <a:t>ฉะนั้นสำหรับการแปลงหนึ่งๆ เราจะเก็บ</a:t>
            </a:r>
          </a:p>
          <a:p>
            <a:pPr lvl="1"/>
            <a:r>
              <a:rPr lang="th-TH" dirty="0" smtClean="0"/>
              <a:t>เมตริกซ์ของมัน และ</a:t>
            </a:r>
          </a:p>
          <a:p>
            <a:pPr lvl="1"/>
            <a:r>
              <a:rPr lang="th-TH" dirty="0" smtClean="0"/>
              <a:t>เมตริกซ์ของ </a:t>
            </a:r>
            <a:r>
              <a:rPr lang="en-US" dirty="0" smtClean="0"/>
              <a:t>inverse </a:t>
            </a:r>
            <a:r>
              <a:rPr lang="th-TH" dirty="0" smtClean="0"/>
              <a:t>ของมัน</a:t>
            </a:r>
            <a:r>
              <a:rPr lang="en-US" dirty="0" smtClean="0"/>
              <a:t> </a:t>
            </a:r>
            <a:r>
              <a:rPr lang="th-TH" dirty="0" smtClean="0"/>
              <a:t>และ</a:t>
            </a:r>
          </a:p>
          <a:p>
            <a:pPr lvl="1"/>
            <a:r>
              <a:rPr lang="en-US" dirty="0" smtClean="0"/>
              <a:t>inverse transpose </a:t>
            </a:r>
            <a:r>
              <a:rPr lang="th-TH" dirty="0" smtClean="0"/>
              <a:t>ของเมตริกซ์ของมัน</a:t>
            </a:r>
          </a:p>
          <a:p>
            <a:pPr lvl="1"/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Transform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Monaco"/>
              </a:rPr>
              <a:t>m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dirty="0" smtClean="0">
                <a:solidFill>
                  <a:srgbClr val="000000"/>
                </a:solidFill>
                <a:latin typeface="Monaco"/>
              </a:rPr>
              <a:t>mi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dirty="0" err="1" smtClean="0">
                <a:solidFill>
                  <a:srgbClr val="000000"/>
                </a:solidFill>
                <a:latin typeface="Monaco"/>
              </a:rPr>
              <a:t>mit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28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Other parts of the class omitted.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สิ่งที่คุณสามารถทำได้กับการแปลง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ให้ใช้หลายแบบ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3"/>
            <a:r>
              <a:rPr lang="th-TH" dirty="0" smtClean="0"/>
              <a:t>สร้างการแปลงเอกลักษณ์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&amp;_m);</a:t>
            </a:r>
            <a:endParaRPr lang="th-TH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กำหนดเมตริกซ์ให้</a:t>
            </a:r>
          </a:p>
          <a:p>
            <a:pPr lvl="2"/>
            <a:r>
              <a:rPr lang="fr-FR" sz="2200" dirty="0" err="1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fr-FR" sz="22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&amp;_m,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th-TH" sz="2200" b="1" dirty="0" smtClean="0">
                <a:solidFill>
                  <a:srgbClr val="808080"/>
                </a:solidFill>
                <a:latin typeface="Monaco"/>
              </a:rPr>
              <a:t/>
            </a:r>
            <a:br>
              <a:rPr lang="th-TH" sz="2200" b="1" dirty="0" smtClean="0">
                <a:solidFill>
                  <a:srgbClr val="808080"/>
                </a:solidFill>
                <a:latin typeface="Monaco"/>
              </a:rPr>
            </a:b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fr-FR" sz="22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&amp;</a:t>
            </a:r>
            <a:r>
              <a:rPr lang="fr-FR" sz="2200" b="1" dirty="0" err="1" smtClean="0">
                <a:solidFill>
                  <a:srgbClr val="000000"/>
                </a:solidFill>
                <a:latin typeface="Monaco"/>
              </a:rPr>
              <a:t>_mi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th-TH" sz="2200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กำหนดเมตริกซ์และ </a:t>
            </a:r>
            <a:r>
              <a:rPr lang="en-US" dirty="0" smtClean="0"/>
              <a:t>inverse </a:t>
            </a:r>
            <a:r>
              <a:rPr lang="th-TH" dirty="0" smtClean="0"/>
              <a:t>ของมันให้</a:t>
            </a:r>
          </a:p>
          <a:p>
            <a:pPr lvl="2"/>
            <a:r>
              <a:rPr lang="fr-FR" sz="2200" dirty="0" err="1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fr-FR" sz="22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&amp;_m,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th-TH" sz="2200" b="1" dirty="0" smtClean="0">
                <a:solidFill>
                  <a:srgbClr val="808080"/>
                </a:solidFill>
                <a:latin typeface="Monaco"/>
              </a:rPr>
              <a:t/>
            </a:r>
            <a:br>
              <a:rPr lang="th-TH" sz="2200" b="1" dirty="0" smtClean="0">
                <a:solidFill>
                  <a:srgbClr val="808080"/>
                </a:solidFill>
                <a:latin typeface="Monaco"/>
              </a:rPr>
            </a:b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fr-FR" sz="22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&amp;</a:t>
            </a:r>
            <a:r>
              <a:rPr lang="fr-FR" sz="2200" b="1" dirty="0" err="1" smtClean="0">
                <a:solidFill>
                  <a:srgbClr val="000000"/>
                </a:solidFill>
                <a:latin typeface="Monaco"/>
              </a:rPr>
              <a:t>_mi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th-TH" sz="2200" b="1" dirty="0" smtClean="0">
                <a:solidFill>
                  <a:srgbClr val="808080"/>
                </a:solidFill>
                <a:latin typeface="Monaco"/>
              </a:rPr>
              <a:t/>
            </a:r>
            <a:br>
              <a:rPr lang="th-TH" sz="2200" b="1" dirty="0" smtClean="0">
                <a:solidFill>
                  <a:srgbClr val="808080"/>
                </a:solidFill>
                <a:latin typeface="Monaco"/>
              </a:rPr>
            </a:b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fr-FR" sz="22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fr-FR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&amp;</a:t>
            </a:r>
            <a:r>
              <a:rPr lang="fr-FR" sz="2200" b="1" dirty="0" err="1" smtClean="0">
                <a:solidFill>
                  <a:srgbClr val="000000"/>
                </a:solidFill>
                <a:latin typeface="Monaco"/>
              </a:rPr>
              <a:t>_mit</a:t>
            </a:r>
            <a:r>
              <a:rPr lang="fr-FR" sz="22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th-TH" sz="2200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กำหนดเมตริกซ์</a:t>
            </a:r>
            <a:r>
              <a:rPr lang="en-US" dirty="0" smtClean="0"/>
              <a:t>, inverse </a:t>
            </a:r>
            <a:r>
              <a:rPr lang="th-TH" dirty="0" smtClean="0"/>
              <a:t>ของมัน</a:t>
            </a:r>
            <a:r>
              <a:rPr lang="en-US" dirty="0" smtClean="0"/>
              <a:t>, </a:t>
            </a:r>
            <a:r>
              <a:rPr lang="th-TH" dirty="0" smtClean="0"/>
              <a:t>และ </a:t>
            </a:r>
            <a:r>
              <a:rPr lang="en-US" dirty="0" smtClean="0"/>
              <a:t>inverse transpose </a:t>
            </a:r>
            <a:r>
              <a:rPr lang="th-TH" dirty="0" smtClean="0"/>
              <a:t>ของมันให้</a:t>
            </a:r>
          </a:p>
          <a:p>
            <a:pPr lvl="2"/>
            <a:endParaRPr lang="th-TH" dirty="0" smtClean="0"/>
          </a:p>
          <a:p>
            <a:pPr lvl="3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T1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Transform();</a:t>
            </a:r>
            <a:endParaRPr lang="en-US" sz="1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T2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Transform(Matrix4x4::translate(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sz="1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T3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Transform(Matrix4x4::translate(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),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1">
              <a:buNone/>
            </a:pP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                       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::translate(-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sz="1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T4</a:t>
            </a: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Transform(Matrix4x4::translate(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),</a:t>
            </a:r>
            <a:endParaRPr lang="en-US" sz="1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600" dirty="0" smtClean="0">
                <a:solidFill>
                  <a:srgbClr val="808080"/>
                </a:solidFill>
                <a:latin typeface="Monaco"/>
              </a:rPr>
              <a:t>                  </a:t>
            </a:r>
            <a:r>
              <a:rPr lang="en-US" sz="1600" dirty="0" smtClean="0">
                <a:solidFill>
                  <a:srgbClr val="000000"/>
                </a:solidFill>
                <a:latin typeface="Monaco"/>
              </a:rPr>
              <a:t>Matrix4x4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::translate(-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600" b="1" dirty="0" smtClean="0">
                <a:solidFill>
                  <a:srgbClr val="000000"/>
                </a:solidFill>
                <a:latin typeface="Monaco"/>
              </a:rPr>
              <a:t>),</a:t>
            </a:r>
            <a:endParaRPr lang="en-US" sz="1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fr-FR" sz="1600" dirty="0" smtClean="0">
                <a:solidFill>
                  <a:srgbClr val="808080"/>
                </a:solidFill>
                <a:latin typeface="Monaco"/>
              </a:rPr>
              <a:t>                  </a:t>
            </a:r>
            <a:r>
              <a:rPr lang="fr-FR" sz="1600" dirty="0" smtClean="0">
                <a:solidFill>
                  <a:srgbClr val="000000"/>
                </a:solidFill>
                <a:latin typeface="Monaco"/>
              </a:rPr>
              <a:t>transpose</a:t>
            </a:r>
            <a:r>
              <a:rPr lang="fr-FR" sz="1600" b="1" dirty="0" smtClean="0">
                <a:solidFill>
                  <a:srgbClr val="000000"/>
                </a:solidFill>
                <a:latin typeface="Monaco"/>
              </a:rPr>
              <a:t>(Matrix4x4::translate(-</a:t>
            </a:r>
            <a:r>
              <a:rPr lang="fr-FR" sz="16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fr-FR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fr-FR" sz="1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fr-FR" sz="1600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fr-FR" sz="16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fr-FR" sz="1600" b="1" dirty="0" smtClean="0">
                <a:solidFill>
                  <a:srgbClr val="000000"/>
                </a:solidFill>
                <a:latin typeface="Monaco"/>
              </a:rPr>
              <a:t>)));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คูณมันเข้าด้วยกัน</a:t>
            </a:r>
          </a:p>
          <a:p>
            <a:pPr lvl="1"/>
            <a:r>
              <a:rPr lang="th-TH" dirty="0" smtClean="0"/>
              <a:t>พูดอีกอย่างหนึ่งคือทำการ </a:t>
            </a:r>
            <a:r>
              <a:rPr lang="en-US" dirty="0" smtClean="0"/>
              <a:t>compose </a:t>
            </a:r>
            <a:r>
              <a:rPr lang="th-TH" dirty="0" smtClean="0"/>
              <a:t>มัน</a:t>
            </a:r>
          </a:p>
          <a:p>
            <a:pPr lvl="1"/>
            <a:r>
              <a:rPr lang="th-TH" dirty="0" smtClean="0"/>
              <a:t>ถ้า </a:t>
            </a:r>
            <a:r>
              <a:rPr lang="en-US" dirty="0" smtClean="0"/>
              <a:t>A </a:t>
            </a:r>
            <a:r>
              <a:rPr lang="th-TH" dirty="0" smtClean="0"/>
              <a:t>และ </a:t>
            </a:r>
            <a:r>
              <a:rPr lang="en-US" dirty="0" smtClean="0"/>
              <a:t>B </a:t>
            </a:r>
            <a:r>
              <a:rPr lang="th-TH" dirty="0" smtClean="0"/>
              <a:t>เป็นการแปลงแล้ว </a:t>
            </a:r>
            <a:r>
              <a:rPr lang="en-US" dirty="0" smtClean="0"/>
              <a:t>A*B </a:t>
            </a:r>
            <a:r>
              <a:rPr lang="th-TH" dirty="0" smtClean="0"/>
              <a:t>คือการแปลงที่ทำ </a:t>
            </a:r>
            <a:r>
              <a:rPr lang="en-US" dirty="0" smtClean="0"/>
              <a:t>B </a:t>
            </a:r>
            <a:r>
              <a:rPr lang="th-TH" dirty="0" smtClean="0"/>
              <a:t>ก่อนแล้วค่อยทำ </a:t>
            </a:r>
            <a:r>
              <a:rPr lang="en-US" dirty="0" smtClean="0"/>
              <a:t>A</a:t>
            </a:r>
          </a:p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Transform(Matrix4x4::translate(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Transform(Matrix4x4::scale(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8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B;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sz="1800" dirty="0" smtClean="0">
                <a:solidFill>
                  <a:srgbClr val="007F00"/>
                </a:solidFill>
                <a:latin typeface="Monaco"/>
              </a:rPr>
              <a:t>// C = "scale by factor of 2" then "translate by (1,2,3)"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สิ่งที่คุณทำได้กับการแปลง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h-TH" dirty="0" smtClean="0"/>
              <a:t>สร้างการแปลง </a:t>
            </a:r>
            <a:r>
              <a:rPr lang="en-US" dirty="0" smtClean="0"/>
              <a:t>affine </a:t>
            </a:r>
            <a:r>
              <a:rPr lang="th-TH" dirty="0" smtClean="0"/>
              <a:t>พื้นฐานต่างๆ</a:t>
            </a:r>
          </a:p>
          <a:p>
            <a:pPr lvl="1"/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identity();</a:t>
            </a:r>
            <a:endParaRPr lang="en-US" sz="2400" dirty="0" smtClean="0">
              <a:solidFill>
                <a:srgbClr val="808080"/>
              </a:solidFill>
              <a:latin typeface="Monaco"/>
            </a:endParaRPr>
          </a:p>
          <a:p>
            <a:pPr lvl="1"/>
            <a:endParaRPr lang="th-TH" sz="2400" b="1" dirty="0" smtClean="0">
              <a:solidFill>
                <a:srgbClr val="00007F"/>
              </a:solidFill>
              <a:latin typeface="Monaco"/>
            </a:endParaRPr>
          </a:p>
          <a:p>
            <a:pPr lvl="1"/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translate(</a:t>
            </a:r>
            <a:r>
              <a:rPr lang="th-TH" sz="24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4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x,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y,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z);</a:t>
            </a:r>
            <a:endParaRPr lang="en-US" sz="2400" dirty="0" smtClean="0">
              <a:solidFill>
                <a:srgbClr val="808080"/>
              </a:solidFill>
              <a:latin typeface="Monaco"/>
            </a:endParaRPr>
          </a:p>
          <a:p>
            <a:pPr lvl="1"/>
            <a:endParaRPr lang="th-TH" sz="2400" b="1" dirty="0" smtClean="0">
              <a:solidFill>
                <a:srgbClr val="00007F"/>
              </a:solidFill>
              <a:latin typeface="Monaco"/>
            </a:endParaRPr>
          </a:p>
          <a:p>
            <a:pPr lvl="1"/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scale(</a:t>
            </a:r>
            <a:r>
              <a:rPr lang="th-TH" sz="24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4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x,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y,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z);</a:t>
            </a:r>
            <a:endParaRPr lang="en-US" sz="2400" dirty="0" smtClean="0">
              <a:solidFill>
                <a:srgbClr val="808080"/>
              </a:solidFill>
              <a:latin typeface="Monaco"/>
            </a:endParaRPr>
          </a:p>
          <a:p>
            <a:pPr lvl="1"/>
            <a:endParaRPr lang="th-TH" sz="2400" b="1" dirty="0" smtClean="0">
              <a:solidFill>
                <a:srgbClr val="00007F"/>
              </a:solidFill>
              <a:latin typeface="Monaco"/>
            </a:endParaRPr>
          </a:p>
          <a:p>
            <a:pPr lvl="1"/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static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Transform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rotate(</a:t>
            </a:r>
            <a:r>
              <a:rPr lang="th-TH" sz="24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4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degrees,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axis);</a:t>
            </a:r>
            <a:endParaRPr lang="en-US" sz="24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การบ้านครั้งต่อไป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เขียนฟังก์ชันเพื่อ</a:t>
            </a:r>
          </a:p>
          <a:p>
            <a:pPr lvl="1"/>
            <a:r>
              <a:rPr lang="th-TH" dirty="0" smtClean="0"/>
              <a:t>คูณ </a:t>
            </a:r>
            <a:r>
              <a:rPr lang="en-US" dirty="0" smtClean="0"/>
              <a:t>transform </a:t>
            </a:r>
            <a:r>
              <a:rPr lang="th-TH" dirty="0" smtClean="0"/>
              <a:t>สองตัวเข้าด้วยกัน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affine transform </a:t>
            </a:r>
            <a:r>
              <a:rPr lang="th-TH" dirty="0" smtClean="0"/>
              <a:t>พื้นฐานต่างๆ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ข้อมูลพื้นฐาน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sym typeface="Wingdings" pitchFamily="2" charset="2"/>
              </a:rPr>
              <a:t>เวกเตอร์ </a:t>
            </a:r>
            <a:r>
              <a:rPr lang="en-US" dirty="0" smtClean="0">
                <a:sym typeface="Wingdings" pitchFamily="2" charset="2"/>
              </a:rPr>
              <a:t> Vector3</a:t>
            </a:r>
            <a:endParaRPr lang="th-TH" dirty="0" smtClean="0"/>
          </a:p>
          <a:p>
            <a:r>
              <a:rPr lang="th-TH" dirty="0" smtClean="0"/>
              <a:t>จุด </a:t>
            </a:r>
            <a:r>
              <a:rPr lang="en-US" dirty="0" smtClean="0">
                <a:sym typeface="Wingdings" pitchFamily="2" charset="2"/>
              </a:rPr>
              <a:t> Point3</a:t>
            </a:r>
          </a:p>
          <a:p>
            <a:r>
              <a:rPr lang="th-TH" dirty="0" smtClean="0">
                <a:sym typeface="Wingdings" pitchFamily="2" charset="2"/>
              </a:rPr>
              <a:t>เมตริกซ์ </a:t>
            </a:r>
            <a:r>
              <a:rPr lang="en-US" dirty="0" smtClean="0">
                <a:sym typeface="Wingdings" pitchFamily="2" charset="2"/>
              </a:rPr>
              <a:t> Matrix4x4</a:t>
            </a:r>
          </a:p>
          <a:p>
            <a:r>
              <a:rPr lang="th-TH" dirty="0" smtClean="0">
                <a:sym typeface="Wingdings" pitchFamily="2" charset="2"/>
              </a:rPr>
              <a:t>การแปลง </a:t>
            </a:r>
            <a:r>
              <a:rPr lang="en-US" dirty="0" smtClean="0">
                <a:sym typeface="Wingdings" pitchFamily="2" charset="2"/>
              </a:rPr>
              <a:t> Transform</a:t>
            </a:r>
          </a:p>
          <a:p>
            <a:r>
              <a:rPr lang="en-US" dirty="0" smtClean="0">
                <a:sym typeface="Wingdings" pitchFamily="2" charset="2"/>
              </a:rPr>
              <a:t>Texture Coordinate  </a:t>
            </a:r>
            <a:r>
              <a:rPr lang="en-US" dirty="0" err="1" smtClean="0">
                <a:sym typeface="Wingdings" pitchFamily="2" charset="2"/>
              </a:rPr>
              <a:t>Uv</a:t>
            </a:r>
            <a:endParaRPr lang="en-US" dirty="0" smtClean="0">
              <a:sym typeface="Wingdings" pitchFamily="2" charset="2"/>
            </a:endParaRPr>
          </a:p>
          <a:p>
            <a:r>
              <a:rPr lang="th-TH" dirty="0" smtClean="0">
                <a:sym typeface="Wingdings" pitchFamily="2" charset="2"/>
              </a:rPr>
              <a:t>สี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Rgb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th-TH" dirty="0" smtClean="0">
                <a:sym typeface="Wingdings" pitchFamily="2" charset="2"/>
              </a:rPr>
              <a:t>และ </a:t>
            </a:r>
            <a:r>
              <a:rPr lang="en-US" dirty="0" err="1" smtClean="0">
                <a:sym typeface="Wingdings" pitchFamily="2" charset="2"/>
              </a:rPr>
              <a:t>Rgba</a:t>
            </a:r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 Coordinate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err="1" smtClean="0">
                <a:solidFill>
                  <a:srgbClr val="000000"/>
                </a:solidFill>
                <a:latin typeface="Monaco"/>
              </a:rPr>
              <a:t>Uv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u;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v;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28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2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dirty="0" smtClean="0">
                <a:solidFill>
                  <a:srgbClr val="007F00"/>
                </a:solidFill>
                <a:latin typeface="Monaco"/>
              </a:rPr>
              <a:t>// Other parts of the class omitted.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sz="2800" b="1" dirty="0" smtClean="0">
              <a:solidFill>
                <a:srgbClr val="808080"/>
              </a:solidFill>
              <a:latin typeface="Monaco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คุณสามารถทำอะไรได้กับ </a:t>
            </a:r>
            <a:r>
              <a:rPr lang="en-US" dirty="0" smtClean="0"/>
              <a:t>Texture Coordinate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ให้ใช้อยู่หลายแบบ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th-TH" dirty="0" smtClean="0"/>
          </a:p>
          <a:p>
            <a:pPr lvl="3"/>
            <a:r>
              <a:rPr lang="th-TH" dirty="0" smtClean="0"/>
              <a:t>กำหนดค่าเริ่มต้น </a:t>
            </a:r>
            <a:r>
              <a:rPr lang="en-US" dirty="0" smtClean="0"/>
              <a:t>u = v = 0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c);</a:t>
            </a:r>
            <a:endParaRPr lang="th-TH" dirty="0" smtClean="0"/>
          </a:p>
          <a:p>
            <a:pPr lvl="3"/>
            <a:r>
              <a:rPr lang="th-TH" dirty="0" smtClean="0"/>
              <a:t>กำหนดค่าเริ่มต้น </a:t>
            </a:r>
            <a:r>
              <a:rPr lang="en-US" dirty="0" smtClean="0"/>
              <a:t>u = v = c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_u,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_v);</a:t>
            </a:r>
            <a:endParaRPr lang="th-TH" dirty="0" smtClean="0"/>
          </a:p>
          <a:p>
            <a:pPr lvl="3"/>
            <a:r>
              <a:rPr lang="th-TH" dirty="0" smtClean="0"/>
              <a:t>กำหนดค่าเริ่มต้น </a:t>
            </a:r>
            <a:r>
              <a:rPr lang="en-US" dirty="0" smtClean="0"/>
              <a:t>u = _u, v = _v</a:t>
            </a: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tc1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tc1 = (0,0)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tc2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0.5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tc2 = (0.5,0.5)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tc3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Uv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0.1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0.2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tc3 = (0.1,0.2)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มีสองแบบคือ</a:t>
            </a:r>
            <a:endParaRPr lang="en-US" dirty="0" smtClean="0"/>
          </a:p>
          <a:p>
            <a:pPr lvl="1"/>
            <a:r>
              <a:rPr lang="en-US" dirty="0" err="1" smtClean="0"/>
              <a:t>Rgb</a:t>
            </a:r>
            <a:endParaRPr lang="en-US" dirty="0" smtClean="0"/>
          </a:p>
          <a:p>
            <a:pPr lvl="1"/>
            <a:r>
              <a:rPr lang="en-US" dirty="0" err="1" smtClean="0"/>
              <a:t>Rgba</a:t>
            </a:r>
            <a:endParaRPr lang="en-US" dirty="0" smtClean="0"/>
          </a:p>
          <a:p>
            <a:r>
              <a:rPr lang="th-TH" dirty="0" smtClean="0"/>
              <a:t>เพื่อให้สไลด์สั้น เราจะกล่าวถึงเฉพาะสีแบบ </a:t>
            </a:r>
            <a:r>
              <a:rPr lang="en-US" dirty="0" err="1" smtClean="0"/>
              <a:t>Rgba</a:t>
            </a:r>
            <a:r>
              <a:rPr lang="en-US" dirty="0" smtClean="0"/>
              <a:t> </a:t>
            </a:r>
            <a:r>
              <a:rPr lang="th-TH" dirty="0" smtClean="0"/>
              <a:t>เท่านั้น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สี </a:t>
            </a:r>
            <a:r>
              <a:rPr lang="en-US" dirty="0" err="1" smtClean="0"/>
              <a:t>Rgba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Rgba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r;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g;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b;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800" dirty="0" smtClean="0">
                <a:solidFill>
                  <a:srgbClr val="007F00"/>
                </a:solidFill>
                <a:latin typeface="Monaco"/>
              </a:rPr>
              <a:t>// Other parts of the </a:t>
            </a:r>
            <a:r>
              <a:rPr lang="en-US" sz="2800" dirty="0" err="1" smtClean="0">
                <a:solidFill>
                  <a:srgbClr val="007F00"/>
                </a:solidFill>
                <a:latin typeface="Monaco"/>
              </a:rPr>
              <a:t>struct</a:t>
            </a:r>
            <a:r>
              <a:rPr lang="en-US" sz="2800" dirty="0" smtClean="0">
                <a:solidFill>
                  <a:srgbClr val="007F00"/>
                </a:solidFill>
                <a:latin typeface="Monaco"/>
              </a:rPr>
              <a:t> omitted.</a:t>
            </a:r>
          </a:p>
          <a:p>
            <a:pPr>
              <a:buNone/>
            </a:pPr>
            <a:r>
              <a:rPr lang="en-US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คุณสามารถทำอะไรกับสี </a:t>
            </a:r>
            <a:r>
              <a:rPr lang="en-US" dirty="0" err="1" smtClean="0"/>
              <a:t>Rgba</a:t>
            </a:r>
            <a:r>
              <a:rPr lang="en-US" dirty="0" smtClean="0"/>
              <a:t> </a:t>
            </a:r>
            <a:r>
              <a:rPr lang="th-TH" dirty="0" smtClean="0"/>
              <a:t>ได้บ้าง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 </a:t>
            </a:r>
            <a:r>
              <a:rPr lang="th-TH" dirty="0" smtClean="0"/>
              <a:t>ให้ใช้หลายแบบ</a:t>
            </a:r>
            <a:endParaRPr lang="en-US" dirty="0" smtClean="0"/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</a:t>
            </a:r>
            <a:endParaRPr lang="th-TH" dirty="0" smtClean="0"/>
          </a:p>
          <a:p>
            <a:pPr lvl="3"/>
            <a:r>
              <a:rPr lang="th-TH" dirty="0" smtClean="0"/>
              <a:t>กำหนดค่าเริ่มต้น </a:t>
            </a:r>
            <a:r>
              <a:rPr lang="en-US" dirty="0" smtClean="0"/>
              <a:t>r = g = b = a = 0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c)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3"/>
            <a:r>
              <a:rPr lang="th-TH" dirty="0" smtClean="0"/>
              <a:t>กำหนดค่าเริ่มต้น </a:t>
            </a:r>
            <a:r>
              <a:rPr lang="en-US" dirty="0" smtClean="0"/>
              <a:t>r = g = b = a = c</a:t>
            </a:r>
          </a:p>
          <a:p>
            <a:pPr lvl="2"/>
            <a:r>
              <a:rPr lang="en-US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_r,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_g,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_b)</a:t>
            </a:r>
            <a:endParaRPr lang="th-TH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กำหนดค่า </a:t>
            </a:r>
            <a:r>
              <a:rPr lang="en-US" dirty="0" smtClean="0"/>
              <a:t>r, g, b </a:t>
            </a:r>
            <a:r>
              <a:rPr lang="th-TH" dirty="0" smtClean="0"/>
              <a:t>ตาม </a:t>
            </a:r>
            <a:r>
              <a:rPr lang="en-US" dirty="0" smtClean="0"/>
              <a:t>argument </a:t>
            </a:r>
            <a:r>
              <a:rPr lang="th-TH" dirty="0" smtClean="0"/>
              <a:t>ที่ให้มาและกำหนด </a:t>
            </a:r>
            <a:r>
              <a:rPr lang="en-US" dirty="0" smtClean="0"/>
              <a:t>a = 1</a:t>
            </a:r>
          </a:p>
          <a:p>
            <a:pPr lvl="2"/>
            <a:r>
              <a:rPr lang="en-US" sz="20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_r,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_g,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_b,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_a)</a:t>
            </a:r>
            <a:endParaRPr lang="th-TH" sz="2000" dirty="0" smtClean="0"/>
          </a:p>
          <a:p>
            <a:pPr lvl="3"/>
            <a:r>
              <a:rPr lang="th-TH" dirty="0" smtClean="0"/>
              <a:t>กำหนดค่า </a:t>
            </a:r>
            <a:r>
              <a:rPr lang="en-US" dirty="0" smtClean="0"/>
              <a:t>r, g, b, </a:t>
            </a:r>
            <a:r>
              <a:rPr lang="th-TH" dirty="0" smtClean="0"/>
              <a:t>และ </a:t>
            </a:r>
            <a:r>
              <a:rPr lang="en-US" dirty="0" smtClean="0"/>
              <a:t>a </a:t>
            </a:r>
            <a:r>
              <a:rPr lang="th-TH" dirty="0" smtClean="0"/>
              <a:t>ตาม </a:t>
            </a:r>
            <a:r>
              <a:rPr lang="en-US" dirty="0" smtClean="0"/>
              <a:t>argument </a:t>
            </a:r>
            <a:r>
              <a:rPr lang="th-TH" dirty="0" smtClean="0"/>
              <a:t>ที่ให้มา</a:t>
            </a: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คุณสามารถทำอะไรกับสี </a:t>
            </a:r>
            <a:r>
              <a:rPr lang="en-US" dirty="0" err="1" smtClean="0"/>
              <a:t>Rgba</a:t>
            </a:r>
            <a:r>
              <a:rPr lang="en-US" dirty="0" smtClean="0"/>
              <a:t> </a:t>
            </a:r>
            <a:r>
              <a:rPr lang="th-TH" dirty="0" smtClean="0"/>
              <a:t>ได้บ้าง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h-TH" dirty="0" smtClean="0"/>
              <a:t>เอามันมา</a:t>
            </a:r>
          </a:p>
          <a:p>
            <a:pPr lvl="1"/>
            <a:r>
              <a:rPr lang="th-TH" dirty="0" smtClean="0"/>
              <a:t>บวกกัน</a:t>
            </a:r>
          </a:p>
          <a:p>
            <a:pPr lvl="1"/>
            <a:r>
              <a:rPr lang="th-TH" dirty="0" smtClean="0"/>
              <a:t>ลบกัน</a:t>
            </a:r>
          </a:p>
          <a:p>
            <a:pPr lvl="1"/>
            <a:r>
              <a:rPr lang="th-TH" dirty="0" smtClean="0"/>
              <a:t>คูณกัน</a:t>
            </a:r>
          </a:p>
          <a:p>
            <a:r>
              <a:rPr lang="th-TH" dirty="0" smtClean="0"/>
              <a:t>คูณ </a:t>
            </a:r>
            <a:r>
              <a:rPr lang="en-US" dirty="0" err="1" smtClean="0"/>
              <a:t>Rgba</a:t>
            </a:r>
            <a:r>
              <a:rPr lang="en-US" dirty="0" smtClean="0"/>
              <a:t> </a:t>
            </a:r>
            <a:r>
              <a:rPr lang="th-TH" dirty="0" smtClean="0"/>
              <a:t>ด้วยสเกลาร์</a:t>
            </a:r>
          </a:p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s-ES" sz="26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s-E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s-ES" sz="2600" b="1" dirty="0" smtClean="0">
                <a:solidFill>
                  <a:srgbClr val="007F7F"/>
                </a:solidFill>
                <a:latin typeface="Monaco"/>
              </a:rPr>
              <a:t>0.1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7F7F"/>
                </a:solidFill>
                <a:latin typeface="Monaco"/>
              </a:rPr>
              <a:t>0.2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7F7F"/>
                </a:solidFill>
                <a:latin typeface="Monaco"/>
              </a:rPr>
              <a:t>0.3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7F7F"/>
                </a:solidFill>
                <a:latin typeface="Monaco"/>
              </a:rPr>
              <a:t>0.4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s-ES" sz="2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pl-PL" sz="2600" dirty="0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pl-PL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pl-PL" sz="2600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pl-PL" sz="2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pl-PL" sz="2600" b="1" dirty="0" smtClean="0">
                <a:solidFill>
                  <a:srgbClr val="007F7F"/>
                </a:solidFill>
                <a:latin typeface="Monaco"/>
              </a:rPr>
              <a:t>0.8</a:t>
            </a:r>
            <a:r>
              <a:rPr lang="pl-PL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pl-PL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pl-PL" sz="2600" b="1" dirty="0" smtClean="0">
                <a:solidFill>
                  <a:srgbClr val="007F7F"/>
                </a:solidFill>
                <a:latin typeface="Monaco"/>
              </a:rPr>
              <a:t>0.7</a:t>
            </a:r>
            <a:r>
              <a:rPr lang="pl-PL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pl-PL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pl-PL" sz="2600" b="1" dirty="0" smtClean="0">
                <a:solidFill>
                  <a:srgbClr val="007F7F"/>
                </a:solidFill>
                <a:latin typeface="Monaco"/>
              </a:rPr>
              <a:t>0.6</a:t>
            </a:r>
            <a:r>
              <a:rPr lang="pl-PL" sz="26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pl-PL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pl-PL" sz="2600" b="1" dirty="0" smtClean="0">
                <a:solidFill>
                  <a:srgbClr val="007F7F"/>
                </a:solidFill>
                <a:latin typeface="Monaco"/>
              </a:rPr>
              <a:t>0.5</a:t>
            </a:r>
            <a:r>
              <a:rPr lang="pl-PL" sz="26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pl-PL" sz="2600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s-ES" sz="26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s-E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s-E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b;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7F00"/>
                </a:solidFill>
                <a:latin typeface="Monaco"/>
              </a:rPr>
              <a:t>// c = (0.9, 0.9, 0.9, 0.9)</a:t>
            </a:r>
          </a:p>
          <a:p>
            <a:pPr lvl="1">
              <a:buNone/>
            </a:pPr>
            <a:r>
              <a:rPr lang="es-ES" sz="26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s-E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dirty="0" smtClean="0">
                <a:solidFill>
                  <a:srgbClr val="000000"/>
                </a:solidFill>
                <a:latin typeface="Monaco"/>
              </a:rPr>
              <a:t>d</a:t>
            </a:r>
            <a:r>
              <a:rPr lang="es-E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0000"/>
                </a:solidFill>
                <a:latin typeface="Monaco"/>
              </a:rPr>
              <a:t>b;</a:t>
            </a:r>
            <a:r>
              <a:rPr lang="es-E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s-ES" sz="2600" b="1" dirty="0" smtClean="0">
                <a:solidFill>
                  <a:srgbClr val="007F00"/>
                </a:solidFill>
                <a:latin typeface="Monaco"/>
              </a:rPr>
              <a:t>// d = (-0.7, -0.5, -0.3, -0.1)</a:t>
            </a:r>
          </a:p>
          <a:p>
            <a:pPr lvl="1">
              <a:buNone/>
            </a:pPr>
            <a:r>
              <a:rPr lang="en-US" sz="26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Monaco"/>
              </a:rPr>
              <a:t>e</a:t>
            </a:r>
            <a:r>
              <a:rPr lang="en-U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b;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7F00"/>
                </a:solidFill>
                <a:latin typeface="Monaco"/>
              </a:rPr>
              <a:t>// e = (0.08, 0.14, 0.18, 0.2)</a:t>
            </a:r>
          </a:p>
          <a:p>
            <a:pPr lvl="1">
              <a:buNone/>
            </a:pPr>
            <a:r>
              <a:rPr lang="en-US" sz="2600" dirty="0" err="1" smtClean="0">
                <a:solidFill>
                  <a:srgbClr val="000000"/>
                </a:solidFill>
                <a:latin typeface="Monaco"/>
              </a:rPr>
              <a:t>Rgba</a:t>
            </a:r>
            <a:r>
              <a:rPr lang="en-U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dirty="0" smtClean="0">
                <a:solidFill>
                  <a:srgbClr val="000000"/>
                </a:solidFill>
                <a:latin typeface="Monaco"/>
              </a:rPr>
              <a:t>f</a:t>
            </a:r>
            <a:r>
              <a:rPr lang="en-US" sz="26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*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;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7F00"/>
                </a:solidFill>
                <a:latin typeface="Monaco"/>
              </a:rPr>
              <a:t>// f = (0.2, 0.4, 0.6, 0.8)</a:t>
            </a:r>
          </a:p>
          <a:p>
            <a:pPr lvl="2">
              <a:buNone/>
            </a:pPr>
            <a:endParaRPr lang="en-US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sz="2400" dirty="0" smtClean="0"/>
              <a:t>รูปแบบการแทนรูปทรงที่ได้รับความนิยมมากที่สุด คือ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polygon mesh</a:t>
            </a:r>
            <a:r>
              <a:rPr lang="th-TH" sz="2400" dirty="0" smtClean="0"/>
              <a:t> (ตาข่ายของรูปหลายเหลี่ยม)</a:t>
            </a:r>
            <a:endParaRPr lang="en-US" sz="2400" dirty="0" smtClean="0"/>
          </a:p>
          <a:p>
            <a:r>
              <a:rPr lang="en-US" sz="2400" dirty="0" smtClean="0"/>
              <a:t>Mesh </a:t>
            </a:r>
            <a:r>
              <a:rPr lang="th-TH" sz="2400" dirty="0" smtClean="0"/>
              <a:t>ประกอบด้วย</a:t>
            </a:r>
          </a:p>
          <a:p>
            <a:pPr lvl="1"/>
            <a:r>
              <a:rPr lang="th-TH" sz="2000" dirty="0" smtClean="0"/>
              <a:t>จุดจำนวนหลายๆ จุด</a:t>
            </a:r>
          </a:p>
          <a:p>
            <a:pPr lvl="1"/>
            <a:r>
              <a:rPr lang="th-TH" sz="2000" dirty="0" smtClean="0"/>
              <a:t>เวกเตอร์ตั้งฉาก </a:t>
            </a:r>
            <a:r>
              <a:rPr lang="en-US" sz="2000" dirty="0" smtClean="0"/>
              <a:t>(normal)</a:t>
            </a:r>
            <a:r>
              <a:rPr lang="th-TH" sz="2000" dirty="0" smtClean="0"/>
              <a:t> จำนวนหลายๆ เวกเตอร์</a:t>
            </a:r>
            <a:endParaRPr lang="en-US" sz="2000" dirty="0" smtClean="0"/>
          </a:p>
          <a:p>
            <a:pPr lvl="1"/>
            <a:r>
              <a:rPr lang="th-TH" sz="2000" dirty="0" smtClean="0"/>
              <a:t>รูปหลายเหลี่ยม </a:t>
            </a:r>
            <a:r>
              <a:rPr lang="en-US" sz="2000" dirty="0" smtClean="0"/>
              <a:t>(polygon) </a:t>
            </a:r>
            <a:r>
              <a:rPr lang="th-TH" sz="2000" dirty="0" smtClean="0"/>
              <a:t>ที่สร้างจากจุดข้างต้น แต่ละจุดมีข้อมูล </a:t>
            </a:r>
            <a:r>
              <a:rPr lang="en-US" sz="2000" dirty="0" smtClean="0"/>
              <a:t>normal </a:t>
            </a:r>
            <a:r>
              <a:rPr lang="th-TH" sz="2000" dirty="0" smtClean="0"/>
              <a:t>กำกับอยู่ด้วย </a:t>
            </a:r>
            <a:endParaRPr lang="en-US" sz="2000" dirty="0" smtClean="0"/>
          </a:p>
          <a:p>
            <a:pPr lvl="1"/>
            <a:r>
              <a:rPr lang="th-TH" sz="2000" dirty="0" smtClean="0"/>
              <a:t>ส่วนมากเราจะเรียกรูปหลายเหลี่ยมเหล่านี้ว่า “หน้า” </a:t>
            </a:r>
            <a:r>
              <a:rPr lang="en-US" sz="2000" dirty="0" smtClean="0"/>
              <a:t>(face)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4648200"/>
            <a:ext cx="3336039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หน้า</a:t>
            </a:r>
            <a:r>
              <a:rPr lang="en-US" dirty="0" smtClean="0"/>
              <a:t> (face)</a:t>
            </a:r>
            <a:endParaRPr lang="th-TH" dirty="0" smtClean="0"/>
          </a:p>
          <a:p>
            <a:pPr lvl="1"/>
            <a:r>
              <a:rPr lang="th-TH" dirty="0" smtClean="0"/>
              <a:t>รูปหลายเหลี่ยมหนึ่งรูป</a:t>
            </a:r>
          </a:p>
          <a:p>
            <a:pPr lvl="1"/>
            <a:r>
              <a:rPr lang="th-TH" dirty="0" smtClean="0"/>
              <a:t>ต้องรู้ว่ามันมีมุมกี่มุม</a:t>
            </a:r>
          </a:p>
          <a:p>
            <a:pPr lvl="1"/>
            <a:r>
              <a:rPr lang="th-TH" dirty="0" smtClean="0"/>
              <a:t>ข้อตกลง</a:t>
            </a:r>
            <a:r>
              <a:rPr lang="en-US" dirty="0" smtClean="0"/>
              <a:t>: </a:t>
            </a:r>
            <a:r>
              <a:rPr lang="th-TH" dirty="0" smtClean="0"/>
              <a:t>เก็บจุดยอดมุมที่เมื่อมองจากทางด้านนอกรูปหลายเหลี่ยมแล้วจะเรียงกันตามแนวทวนเข็มนาฬิกา</a:t>
            </a:r>
          </a:p>
          <a:p>
            <a:pPr lvl="1"/>
            <a:r>
              <a:rPr lang="th-TH" dirty="0" smtClean="0"/>
              <a:t>สำหรับจุดยอดมุมแต่ละจุดจะมี</a:t>
            </a:r>
          </a:p>
          <a:p>
            <a:pPr lvl="2"/>
            <a:r>
              <a:rPr lang="th-TH" dirty="0" smtClean="0"/>
              <a:t>เลขจำนวนเต็มตัวหนึ่งบอกว่าจุดยอดมุมนี้ตรงกับจุดไหน</a:t>
            </a:r>
          </a:p>
          <a:p>
            <a:pPr lvl="2"/>
            <a:r>
              <a:rPr lang="th-TH" dirty="0" smtClean="0"/>
              <a:t>เลขจำนวนเต็มตัวหนึ่งบอกว่าเวกเตอร์ตั้งฉากของจุดยอดมุมนี้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เราจะสร้าง </a:t>
            </a:r>
            <a:r>
              <a:rPr lang="en-US" dirty="0" smtClean="0"/>
              <a:t>interface </a:t>
            </a:r>
            <a:r>
              <a:rPr lang="th-TH" dirty="0" smtClean="0"/>
              <a:t>ชื่อ </a:t>
            </a:r>
            <a:r>
              <a:rPr lang="en-US" dirty="0" smtClean="0"/>
              <a:t>Mesh </a:t>
            </a:r>
            <a:r>
              <a:rPr lang="th-TH" dirty="0" smtClean="0"/>
              <a:t>สำหรับเก็บข้อมูล </a:t>
            </a:r>
            <a:r>
              <a:rPr lang="en-US" dirty="0" smtClean="0"/>
              <a:t>mesh</a:t>
            </a:r>
          </a:p>
          <a:p>
            <a:r>
              <a:rPr lang="en-US" dirty="0" smtClean="0"/>
              <a:t>Interface </a:t>
            </a:r>
            <a:r>
              <a:rPr lang="th-TH" dirty="0" smtClean="0"/>
              <a:t>นี้มีฟังก์ชันต่างๆ ดังต่อไปนี้</a:t>
            </a:r>
          </a:p>
          <a:p>
            <a:pPr lvl="1"/>
            <a:r>
              <a:rPr lang="en-US" sz="22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get_position_count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const</a:t>
            </a:r>
          </a:p>
          <a:p>
            <a:pPr lvl="2"/>
            <a:r>
              <a:rPr lang="th-TH" dirty="0" smtClean="0"/>
              <a:t>หาว่ามีจุดกี่จุด</a:t>
            </a:r>
          </a:p>
          <a:p>
            <a:pPr lvl="1"/>
            <a:r>
              <a:rPr lang="en-US" sz="22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get_normal_count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const</a:t>
            </a:r>
          </a:p>
          <a:p>
            <a:pPr lvl="2"/>
            <a:r>
              <a:rPr lang="th-TH" dirty="0" smtClean="0"/>
              <a:t>หาว่ามีเวกเตอร์ตั้งฉากกี่เวกเตอร์</a:t>
            </a:r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</a:rPr>
              <a:t>get_position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position_index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en-US" sz="2000" dirty="0" smtClean="0"/>
          </a:p>
          <a:p>
            <a:pPr lvl="2"/>
            <a:r>
              <a:rPr lang="th-TH" dirty="0" smtClean="0"/>
              <a:t>อ่านค่าจุดที่กำหนดด้วยดรรชนี </a:t>
            </a:r>
            <a:r>
              <a:rPr lang="en-US" dirty="0" err="1" smtClean="0"/>
              <a:t>position_index</a:t>
            </a:r>
            <a:endParaRPr lang="en-US" dirty="0" smtClean="0"/>
          </a:p>
          <a:p>
            <a:pPr lvl="1"/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</a:rPr>
              <a:t>get_normal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normal_index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en-US" sz="2000" dirty="0" smtClean="0"/>
          </a:p>
          <a:p>
            <a:pPr lvl="2"/>
            <a:r>
              <a:rPr lang="th-TH" dirty="0" smtClean="0"/>
              <a:t>อ่านค่าจุดที่กำหนดด้วยดรรชนี </a:t>
            </a:r>
            <a:r>
              <a:rPr lang="en-US" dirty="0" err="1" smtClean="0"/>
              <a:t>normal_index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get_face_count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en-US" sz="2000" dirty="0" smtClean="0"/>
          </a:p>
          <a:p>
            <a:pPr lvl="2"/>
            <a:r>
              <a:rPr lang="th-TH" dirty="0" smtClean="0"/>
              <a:t>หาว่ามีหน้าอยู่ทั้งหมดกี่หน้า</a:t>
            </a:r>
            <a:endParaRPr lang="en-US" dirty="0" smtClean="0"/>
          </a:p>
          <a:p>
            <a:pPr lvl="1"/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get_face_vertex_count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face_index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en-US" sz="2000" dirty="0" smtClean="0"/>
          </a:p>
          <a:p>
            <a:pPr lvl="2"/>
            <a:r>
              <a:rPr lang="th-TH" dirty="0" smtClean="0"/>
              <a:t>หาว่าหน้าที่กำหนดด้วยดรรชนี </a:t>
            </a:r>
            <a:r>
              <a:rPr lang="en-US" dirty="0" err="1" smtClean="0"/>
              <a:t>face_index</a:t>
            </a:r>
            <a:r>
              <a:rPr lang="en-US" dirty="0" smtClean="0"/>
              <a:t> </a:t>
            </a:r>
            <a:r>
              <a:rPr lang="th-TH" dirty="0" smtClean="0"/>
              <a:t>มีมุมกี่มุม</a:t>
            </a:r>
          </a:p>
          <a:p>
            <a:pPr lvl="1"/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get_face_vertex_position_index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0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face_index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vertex_index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en-US" dirty="0" smtClean="0"/>
          </a:p>
          <a:p>
            <a:pPr lvl="2"/>
            <a:r>
              <a:rPr lang="th-TH" dirty="0" smtClean="0"/>
              <a:t>หาวดรรชนีของตำแหน่งของจุดมุมที่กำหนดด้วยดรรชนี </a:t>
            </a:r>
            <a:r>
              <a:rPr lang="en-US" dirty="0" err="1" smtClean="0"/>
              <a:t>vertex_index</a:t>
            </a:r>
            <a:r>
              <a:rPr lang="en-US" dirty="0" smtClean="0"/>
              <a:t> </a:t>
            </a:r>
            <a:r>
              <a:rPr lang="th-TH" dirty="0" smtClean="0"/>
              <a:t>ของหน้าที่ถูกกำหนดด้วยดรรชนี </a:t>
            </a:r>
            <a:r>
              <a:rPr lang="en-US" dirty="0" err="1" smtClean="0"/>
              <a:t>face_index</a:t>
            </a:r>
            <a:endParaRPr lang="th-TH" dirty="0" smtClean="0"/>
          </a:p>
          <a:p>
            <a:pPr lvl="1"/>
            <a:r>
              <a:rPr lang="en-US" sz="22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get_face_vertex_normal_index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th-TH" sz="22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2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2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face_index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err="1" smtClean="0">
                <a:solidFill>
                  <a:srgbClr val="000000"/>
                </a:solidFill>
                <a:latin typeface="Monaco"/>
              </a:rPr>
              <a:t>vertex_index</a:t>
            </a:r>
            <a:r>
              <a:rPr lang="en-US" sz="22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2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200" b="1" dirty="0" smtClean="0">
                <a:solidFill>
                  <a:srgbClr val="00007F"/>
                </a:solidFill>
                <a:latin typeface="Monaco"/>
              </a:rPr>
              <a:t>const</a:t>
            </a:r>
            <a:endParaRPr lang="th-TH" sz="2200" b="1" dirty="0" smtClean="0">
              <a:solidFill>
                <a:srgbClr val="00007F"/>
              </a:solidFill>
              <a:latin typeface="Monaco"/>
            </a:endParaRPr>
          </a:p>
          <a:p>
            <a:pPr lvl="2"/>
            <a:r>
              <a:rPr lang="th-TH" dirty="0" smtClean="0"/>
              <a:t>หาดรรชนีของ</a:t>
            </a:r>
            <a:r>
              <a:rPr lang="en-US" dirty="0" smtClean="0"/>
              <a:t> normal </a:t>
            </a:r>
            <a:r>
              <a:rPr lang="th-TH" dirty="0" smtClean="0"/>
              <a:t>ของจุดมุมที่กำหนดด้วยดรรชนี </a:t>
            </a:r>
            <a:r>
              <a:rPr lang="en-US" dirty="0" err="1" smtClean="0"/>
              <a:t>vertex_index</a:t>
            </a:r>
            <a:r>
              <a:rPr lang="en-US" dirty="0" smtClean="0"/>
              <a:t> </a:t>
            </a:r>
            <a:r>
              <a:rPr lang="th-TH" dirty="0" smtClean="0"/>
              <a:t>ของหน้าที่ถูกกำหนดด้วยดรรชนี </a:t>
            </a:r>
            <a:r>
              <a:rPr lang="en-US" dirty="0" err="1" smtClean="0"/>
              <a:t>face_index</a:t>
            </a:r>
            <a:endParaRPr lang="th-TH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600" b="1" dirty="0" err="1" smtClean="0">
                <a:solidFill>
                  <a:srgbClr val="00007F"/>
                </a:solidFill>
                <a:latin typeface="Monaco"/>
              </a:rPr>
              <a:t>struct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36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x;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y;</a:t>
            </a:r>
            <a:endParaRPr lang="en-US" dirty="0" smtClean="0">
              <a:solidFill>
                <a:srgbClr val="3F703F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36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3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z;</a:t>
            </a:r>
            <a:endParaRPr lang="en-US" sz="36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36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36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dirty="0" smtClean="0">
                <a:solidFill>
                  <a:srgbClr val="007F00"/>
                </a:solidFill>
                <a:latin typeface="Monaco"/>
              </a:rPr>
              <a:t>// Other parts of the </a:t>
            </a:r>
            <a:r>
              <a:rPr lang="en-US" dirty="0" err="1" smtClean="0">
                <a:solidFill>
                  <a:srgbClr val="007F00"/>
                </a:solidFill>
                <a:latin typeface="Monaco"/>
              </a:rPr>
              <a:t>struct</a:t>
            </a:r>
            <a:r>
              <a:rPr lang="en-US" dirty="0" smtClean="0">
                <a:solidFill>
                  <a:srgbClr val="007F00"/>
                </a:solidFill>
                <a:latin typeface="Monaco"/>
              </a:rPr>
              <a:t> omitted.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0000"/>
                </a:solidFill>
                <a:latin typeface="Monaco"/>
              </a:rPr>
              <a:t>};</a:t>
            </a:r>
            <a:endParaRPr lang="en-US" dirty="0">
              <a:latin typeface="Consolas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ข้อมูลรูปทรง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fr-FR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dirty="0" err="1" smtClean="0">
                <a:solidFill>
                  <a:srgbClr val="000000"/>
                </a:solidFill>
                <a:latin typeface="Monaco"/>
              </a:rPr>
              <a:t>get_face_vertex_position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fr-FR" sz="2000" b="1" dirty="0" smtClean="0">
                <a:solidFill>
                  <a:srgbClr val="000000"/>
                </a:solidFill>
                <a:latin typeface="Monaco"/>
              </a:rPr>
            </a:b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fr-FR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Monaco"/>
              </a:rPr>
              <a:t>face_index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err="1" smtClean="0">
                <a:solidFill>
                  <a:srgbClr val="000000"/>
                </a:solidFill>
                <a:latin typeface="Monaco"/>
              </a:rPr>
              <a:t>vertex_index</a:t>
            </a:r>
            <a:r>
              <a:rPr lang="fr-FR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fr-FR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fr-FR" sz="2000" b="1" dirty="0" err="1" smtClean="0">
                <a:solidFill>
                  <a:srgbClr val="00007F"/>
                </a:solidFill>
                <a:latin typeface="Monaco"/>
              </a:rPr>
              <a:t>const</a:t>
            </a:r>
            <a:endParaRPr lang="fr-FR" sz="2000" b="1" dirty="0" smtClean="0">
              <a:solidFill>
                <a:srgbClr val="00007F"/>
              </a:solidFill>
              <a:latin typeface="Monaco"/>
            </a:endParaRPr>
          </a:p>
          <a:p>
            <a:pPr lvl="1"/>
            <a:r>
              <a:rPr lang="th-TH" dirty="0" smtClean="0"/>
              <a:t>หาตำแหน่งของ</a:t>
            </a:r>
            <a:r>
              <a:rPr lang="th-TH" dirty="0" smtClean="0"/>
              <a:t>จุดมุมที่กำหนดด้วยดรรชนี </a:t>
            </a:r>
            <a:r>
              <a:rPr lang="en-US" dirty="0" err="1" smtClean="0"/>
              <a:t>vertex_index</a:t>
            </a:r>
            <a:r>
              <a:rPr lang="en-US" dirty="0" smtClean="0"/>
              <a:t> </a:t>
            </a:r>
            <a:r>
              <a:rPr lang="th-TH" dirty="0" smtClean="0"/>
              <a:t>ของหน้าที่ถูกกำหนดด้วยดรรชนี </a:t>
            </a:r>
            <a:r>
              <a:rPr lang="en-US" dirty="0" err="1" smtClean="0"/>
              <a:t>face_index</a:t>
            </a:r>
            <a:endParaRPr lang="fr-FR" b="1" dirty="0" smtClean="0">
              <a:solidFill>
                <a:srgbClr val="00007F"/>
              </a:solidFill>
              <a:latin typeface="Monaco"/>
            </a:endParaRPr>
          </a:p>
          <a:p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dirty="0" err="1" smtClean="0">
                <a:solidFill>
                  <a:srgbClr val="000000"/>
                </a:solidFill>
                <a:latin typeface="Monaco"/>
              </a:rPr>
              <a:t>get_face_vertex_normal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(</a:t>
            </a:r>
            <a:br>
              <a:rPr lang="en-US" sz="20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face_index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vertex_index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</a:p>
          <a:p>
            <a:pPr lvl="1"/>
            <a:r>
              <a:rPr lang="th-TH" dirty="0" smtClean="0"/>
              <a:t>หา</a:t>
            </a:r>
            <a:r>
              <a:rPr lang="th-TH" dirty="0" smtClean="0"/>
              <a:t> </a:t>
            </a:r>
            <a:r>
              <a:rPr lang="en-US" dirty="0" smtClean="0"/>
              <a:t>normal </a:t>
            </a:r>
            <a:r>
              <a:rPr lang="th-TH" dirty="0" smtClean="0"/>
              <a:t>ของ</a:t>
            </a:r>
            <a:r>
              <a:rPr lang="th-TH" dirty="0" smtClean="0"/>
              <a:t>จุดมุมที่กำหนดด้วยดรรชนี </a:t>
            </a:r>
            <a:r>
              <a:rPr lang="en-US" dirty="0" err="1" smtClean="0"/>
              <a:t>vertex_index</a:t>
            </a:r>
            <a:r>
              <a:rPr lang="en-US" dirty="0" smtClean="0"/>
              <a:t> </a:t>
            </a:r>
            <a:r>
              <a:rPr lang="th-TH" dirty="0" smtClean="0"/>
              <a:t>ของหน้าที่ถูกกำหนดด้วยดรรชนี </a:t>
            </a:r>
            <a:r>
              <a:rPr lang="en-US" dirty="0" err="1" smtClean="0"/>
              <a:t>face_index</a:t>
            </a:r>
            <a:endParaRPr lang="fr-FR" b="1" dirty="0" smtClean="0">
              <a:solidFill>
                <a:srgbClr val="00007F"/>
              </a:solidFill>
              <a:latin typeface="Monac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สังเกตว่า </a:t>
            </a:r>
            <a:r>
              <a:rPr lang="en-US" dirty="0" smtClean="0"/>
              <a:t>interface Mesh </a:t>
            </a:r>
            <a:r>
              <a:rPr lang="th-TH" dirty="0" smtClean="0"/>
              <a:t>นี้มีเฉพาะเมธอดสำหรับอ่านข้อมูลที่เก็บอยู่ใน </a:t>
            </a:r>
            <a:r>
              <a:rPr lang="en-US" dirty="0" smtClean="0"/>
              <a:t>mesh </a:t>
            </a:r>
            <a:r>
              <a:rPr lang="th-TH" dirty="0" smtClean="0"/>
              <a:t>เท่านั้น</a:t>
            </a:r>
          </a:p>
          <a:p>
            <a:pPr lvl="1"/>
            <a:r>
              <a:rPr lang="th-TH" dirty="0" smtClean="0"/>
              <a:t>นำไปใช้ในการแสดงผลได้อย่างเดียว</a:t>
            </a:r>
          </a:p>
          <a:p>
            <a:r>
              <a:rPr lang="th-TH" dirty="0" smtClean="0"/>
              <a:t>เราจะสร้าง </a:t>
            </a:r>
            <a:r>
              <a:rPr lang="en-US" dirty="0" smtClean="0"/>
              <a:t>class </a:t>
            </a:r>
            <a:r>
              <a:rPr lang="th-TH" dirty="0" smtClean="0"/>
              <a:t>ซึ่งเป็นลูกหลานของ</a:t>
            </a:r>
            <a:r>
              <a:rPr lang="en-US" dirty="0" smtClean="0"/>
              <a:t> Mesh </a:t>
            </a:r>
            <a:r>
              <a:rPr lang="th-TH" dirty="0" smtClean="0"/>
              <a:t>ที่มีเมธอดสำหรับการเพิ่มข้อมูลลงไปด้วย</a:t>
            </a:r>
          </a:p>
          <a:p>
            <a:r>
              <a:rPr lang="th-TH" dirty="0" smtClean="0"/>
              <a:t>ในที่นี้เราจะให้ชื่อ </a:t>
            </a:r>
            <a:r>
              <a:rPr lang="en-US" dirty="0" smtClean="0"/>
              <a:t>class </a:t>
            </a:r>
            <a:r>
              <a:rPr lang="th-TH" dirty="0" smtClean="0"/>
              <a:t>นั้นว่า </a:t>
            </a:r>
            <a:r>
              <a:rPr lang="en-US" dirty="0" err="1" smtClean="0"/>
              <a:t>UniversalMesh</a:t>
            </a:r>
            <a:r>
              <a:rPr lang="en-US" dirty="0" smtClean="0"/>
              <a:t> </a:t>
            </a:r>
            <a:r>
              <a:rPr lang="th-TH" dirty="0" smtClean="0"/>
              <a:t>(เนื่องจากมันแทน </a:t>
            </a:r>
            <a:r>
              <a:rPr lang="en-US" dirty="0" smtClean="0"/>
              <a:t>mesh </a:t>
            </a:r>
            <a:r>
              <a:rPr lang="th-TH" dirty="0" smtClean="0"/>
              <a:t>ได้ทุกแบบ</a:t>
            </a:r>
            <a:r>
              <a:rPr lang="th-TH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class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UniversalMesh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: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Mesh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public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: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append_position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&amp;position);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append_normal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&amp;normal);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append_new_face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append_vertex_to_last_face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th-TH" sz="18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18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 </a:t>
            </a:r>
            <a:r>
              <a:rPr lang="en-US" sz="18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position_index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18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1800" b="1" dirty="0" err="1" smtClean="0">
                <a:solidFill>
                  <a:srgbClr val="000000"/>
                </a:solidFill>
                <a:latin typeface="Monaco"/>
              </a:rPr>
              <a:t>normal_index</a:t>
            </a: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1800" b="1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endParaRPr lang="en-US" sz="1800" dirty="0" smtClean="0">
              <a:solidFill>
                <a:srgbClr val="808080"/>
              </a:solidFill>
              <a:latin typeface="Monaco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1600" dirty="0" smtClean="0">
                <a:solidFill>
                  <a:srgbClr val="007F00"/>
                </a:solidFill>
                <a:latin typeface="Monaco"/>
              </a:rPr>
              <a:t>// Other parts of the class omitted.</a:t>
            </a:r>
          </a:p>
          <a:p>
            <a:pPr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1800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Monaco"/>
              </a:rPr>
              <a:t>append_position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th-TH" sz="26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6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Point3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&amp;position);</a:t>
            </a:r>
            <a:endParaRPr lang="th-TH" sz="2600" dirty="0" smtClean="0"/>
          </a:p>
          <a:p>
            <a:pPr lvl="1"/>
            <a:r>
              <a:rPr lang="th-TH" dirty="0" smtClean="0"/>
              <a:t>เพิ่มตำแหน่งต่อท้าย </a:t>
            </a:r>
            <a:r>
              <a:rPr lang="en-US" dirty="0" smtClean="0"/>
              <a:t>list </a:t>
            </a:r>
            <a:r>
              <a:rPr lang="th-TH" dirty="0" smtClean="0"/>
              <a:t>ของตำแหน่งที่มีทั้งหมด</a:t>
            </a:r>
          </a:p>
          <a:p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err="1" smtClean="0">
                <a:solidFill>
                  <a:srgbClr val="000000"/>
                </a:solidFill>
                <a:latin typeface="Monaco"/>
              </a:rPr>
              <a:t>append_normal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th-TH" sz="26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6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6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6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600" b="1" dirty="0" smtClean="0">
                <a:solidFill>
                  <a:srgbClr val="000000"/>
                </a:solidFill>
                <a:latin typeface="Monaco"/>
              </a:rPr>
              <a:t>&amp;normal);</a:t>
            </a:r>
            <a:endParaRPr lang="th-TH" sz="2600" dirty="0" smtClean="0"/>
          </a:p>
          <a:p>
            <a:pPr lvl="1"/>
            <a:r>
              <a:rPr lang="th-TH" dirty="0" smtClean="0"/>
              <a:t>เพิ่มเวกเตอร์ต่อท้าย </a:t>
            </a:r>
            <a:r>
              <a:rPr lang="en-US" dirty="0" smtClean="0"/>
              <a:t>list </a:t>
            </a:r>
            <a:r>
              <a:rPr lang="th-TH" dirty="0" smtClean="0"/>
              <a:t>ของเวกเตอร์ที่มีทั้งหมด</a:t>
            </a:r>
            <a:endParaRPr lang="en-US" dirty="0" smtClean="0"/>
          </a:p>
          <a:p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onaco"/>
              </a:rPr>
              <a:t>append_new_face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(); </a:t>
            </a:r>
            <a:endParaRPr lang="th-TH" sz="2400" b="1" dirty="0" smtClean="0">
              <a:solidFill>
                <a:srgbClr val="000000"/>
              </a:solidFill>
              <a:latin typeface="Monaco"/>
            </a:endParaRPr>
          </a:p>
          <a:p>
            <a:pPr lvl="1"/>
            <a:r>
              <a:rPr lang="th-TH" dirty="0" smtClean="0"/>
              <a:t>เพิ่มหน้าใหม่ (เท่ากับเป็นการปิดหน้าเดิม)</a:t>
            </a:r>
            <a:endParaRPr lang="en-US" dirty="0" smtClean="0"/>
          </a:p>
          <a:p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virtual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smtClean="0">
                <a:solidFill>
                  <a:srgbClr val="00007F"/>
                </a:solidFill>
                <a:latin typeface="Monaco"/>
              </a:rPr>
              <a:t>void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onaco"/>
              </a:rPr>
              <a:t>append_vertex_to_last_face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th-TH" sz="2400" b="1" dirty="0" smtClean="0">
                <a:solidFill>
                  <a:srgbClr val="000000"/>
                </a:solidFill>
                <a:latin typeface="Monaco"/>
              </a:rPr>
              <a:t/>
            </a:r>
            <a:br>
              <a:rPr lang="th-TH" sz="2400" b="1" dirty="0" smtClean="0">
                <a:solidFill>
                  <a:srgbClr val="000000"/>
                </a:solidFill>
                <a:latin typeface="Monaco"/>
              </a:rPr>
            </a:br>
            <a:r>
              <a:rPr lang="en-US" sz="24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4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onaco"/>
              </a:rPr>
              <a:t>position_index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7F"/>
                </a:solidFill>
                <a:latin typeface="Monaco"/>
              </a:rPr>
              <a:t>int</a:t>
            </a:r>
            <a:r>
              <a:rPr lang="en-US" sz="24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Monaco"/>
              </a:rPr>
              <a:t>normal_index</a:t>
            </a:r>
            <a:r>
              <a:rPr lang="en-US" sz="2400" b="1" dirty="0" smtClean="0">
                <a:solidFill>
                  <a:srgbClr val="000000"/>
                </a:solidFill>
                <a:latin typeface="Monaco"/>
              </a:rPr>
              <a:t>); </a:t>
            </a:r>
            <a:endParaRPr lang="th-TH" sz="2400" b="1" dirty="0" smtClean="0">
              <a:solidFill>
                <a:srgbClr val="000000"/>
              </a:solidFill>
              <a:latin typeface="Monaco"/>
            </a:endParaRPr>
          </a:p>
          <a:p>
            <a:pPr lvl="1"/>
            <a:r>
              <a:rPr lang="th-TH" dirty="0" smtClean="0"/>
              <a:t>เพิ่มข้อมูลของจุดยอดมุมเข้าสู่หน้าสุดท้ายในตอนนี้</a:t>
            </a:r>
          </a:p>
          <a:p>
            <a:pPr lvl="1"/>
            <a:r>
              <a:rPr lang="th-TH" dirty="0" smtClean="0"/>
              <a:t>ข้อมูลของจุดยอดมุมคือดรรชนีของตำแหน่งและดรรชนีของ </a:t>
            </a:r>
            <a:r>
              <a:rPr lang="en-US" dirty="0" smtClean="0"/>
              <a:t>normal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ตัวอย่างการใช้ </a:t>
            </a:r>
            <a:r>
              <a:rPr lang="en-US" dirty="0" err="1" smtClean="0"/>
              <a:t>UniversalMesh</a:t>
            </a:r>
            <a:endParaRPr lang="en-US" dirty="0" smtClean="0"/>
          </a:p>
          <a:p>
            <a:pPr lvl="1"/>
            <a:r>
              <a:rPr lang="th-TH" dirty="0" smtClean="0"/>
              <a:t>เราจะสร้างลูกบาศก์ขนาด </a:t>
            </a:r>
            <a:r>
              <a:rPr lang="en-US" dirty="0" smtClean="0"/>
              <a:t>2x2x2 </a:t>
            </a:r>
            <a:r>
              <a:rPr lang="th-TH" dirty="0" smtClean="0"/>
              <a:t>ที่จุดศูนย์กลางอยู่ที่จุด </a:t>
            </a:r>
            <a:r>
              <a:rPr lang="en-US" dirty="0" smtClean="0"/>
              <a:t>(0,0,0)</a:t>
            </a:r>
            <a:endParaRPr lang="th-TH" dirty="0" smtClean="0"/>
          </a:p>
          <a:p>
            <a:pPr lvl="1"/>
            <a:r>
              <a:rPr lang="th-TH" dirty="0" smtClean="0"/>
              <a:t>อันดับแรกให้ประกาศมันขึ้นมาก่อน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UniversalMesh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  <a:endParaRPr lang="th-TH" b="1" dirty="0" smtClean="0">
              <a:solidFill>
                <a:srgbClr val="000000"/>
              </a:solidFill>
              <a:latin typeface="Monaco"/>
            </a:endParaRP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dirty="0" smtClean="0"/>
              <a:t>หลังจาก</a:t>
            </a:r>
            <a:r>
              <a:rPr lang="th-TH" dirty="0" smtClean="0"/>
              <a:t>นั้นจึงใส่จุด</a:t>
            </a:r>
            <a:endParaRPr lang="th-TH" dirty="0" smtClean="0"/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.append_position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(Point3(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ข้อมูลรูปทรง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th-TH" dirty="0" smtClean="0"/>
              <a:t>แล้วจึงใส่ </a:t>
            </a:r>
            <a:r>
              <a:rPr lang="en-US" dirty="0" smtClean="0"/>
              <a:t>normal</a:t>
            </a: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.append_normal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(Vector3(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,-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));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ข้อมูล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หลังจากนั้นจึงเพิ่มหน้าใหม่ที่ละหน้า แล้วใส่ข้อมูลจุดยอดมุมของหน้านั้นเข้าไปเรื่อยๆ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.append_new_face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.append_vertex_to_last_face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.append_vertex_to_last_face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5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.append_vertex_to_last_face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7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000000"/>
                </a:solidFill>
                <a:latin typeface="Monaco"/>
              </a:rPr>
              <a:t>cube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.append_vertex_to_last_face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การบ้านครั้งต่อไป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ให้ </a:t>
            </a:r>
            <a:r>
              <a:rPr lang="en-US" dirty="0" smtClean="0"/>
              <a:t>implement </a:t>
            </a:r>
            <a:r>
              <a:rPr lang="en-US" dirty="0" err="1" smtClean="0"/>
              <a:t>UniversalMesh</a:t>
            </a: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ไฟล์ </a:t>
            </a:r>
            <a:r>
              <a:rPr lang="en-US" dirty="0" smtClean="0"/>
              <a:t>.</a:t>
            </a:r>
            <a:r>
              <a:rPr lang="en-US" dirty="0" err="1" smtClean="0"/>
              <a:t>obj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รูปแบบไฟล์</a:t>
            </a:r>
            <a:r>
              <a:rPr lang="en-US" dirty="0" smtClean="0"/>
              <a:t> .</a:t>
            </a:r>
            <a:r>
              <a:rPr lang="en-US" dirty="0" err="1" smtClean="0"/>
              <a:t>obj</a:t>
            </a:r>
            <a:r>
              <a:rPr lang="en-US" dirty="0" smtClean="0"/>
              <a:t> </a:t>
            </a:r>
            <a:r>
              <a:rPr lang="th-TH" dirty="0" smtClean="0"/>
              <a:t>เป็นรูปแบบไฟล์ที่ใช้แทน </a:t>
            </a:r>
            <a:r>
              <a:rPr lang="en-US" dirty="0" smtClean="0"/>
              <a:t>mesh </a:t>
            </a:r>
            <a:r>
              <a:rPr lang="th-TH" dirty="0" smtClean="0"/>
              <a:t>ที่ใช้กันค่อนข้าง</a:t>
            </a:r>
            <a:r>
              <a:rPr lang="th-TH" dirty="0" smtClean="0"/>
              <a:t>แพร่หลาย</a:t>
            </a:r>
          </a:p>
          <a:p>
            <a:pPr lvl="1"/>
            <a:r>
              <a:rPr lang="th-TH" dirty="0" smtClean="0"/>
              <a:t>รูปแบบง่าย</a:t>
            </a:r>
          </a:p>
          <a:p>
            <a:pPr lvl="1"/>
            <a:r>
              <a:rPr lang="th-TH" dirty="0" smtClean="0"/>
              <a:t>เป็น </a:t>
            </a:r>
            <a:r>
              <a:rPr lang="en-US" dirty="0" smtClean="0"/>
              <a:t>plain text</a:t>
            </a:r>
            <a:endParaRPr lang="th-TH" dirty="0" smtClean="0"/>
          </a:p>
          <a:p>
            <a:r>
              <a:rPr lang="th-TH" dirty="0" smtClean="0"/>
              <a:t>โปรแกรมทางด้านคอมพิวเตอร์กราฟิกส์ส่วนใหญ่ </a:t>
            </a:r>
            <a:r>
              <a:rPr lang="en-US" dirty="0" smtClean="0"/>
              <a:t>support </a:t>
            </a:r>
            <a:r>
              <a:rPr lang="th-TH" dirty="0" smtClean="0"/>
              <a:t>ไฟล์ </a:t>
            </a:r>
            <a:r>
              <a:rPr lang="en-US" dirty="0" smtClean="0"/>
              <a:t>format </a:t>
            </a:r>
            <a:r>
              <a:rPr lang="th-TH" dirty="0" smtClean="0"/>
              <a:t>นี้</a:t>
            </a:r>
            <a:endParaRPr lang="en-US" dirty="0" smtClean="0"/>
          </a:p>
          <a:p>
            <a:pPr lvl="1"/>
            <a:r>
              <a:rPr lang="en-US" dirty="0" smtClean="0"/>
              <a:t>3DSMax, Maya, Blender, </a:t>
            </a:r>
            <a:r>
              <a:rPr lang="en-US" dirty="0" err="1" smtClean="0"/>
              <a:t>SoftImage</a:t>
            </a:r>
            <a:r>
              <a:rPr lang="en-US" dirty="0" smtClean="0"/>
              <a:t> XSI, </a:t>
            </a:r>
            <a:r>
              <a:rPr lang="th-TH" dirty="0" smtClean="0"/>
              <a:t>ฯลฯ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สร้างมันขึ้นมา</a:t>
            </a:r>
          </a:p>
          <a:p>
            <a:pPr lvl="1"/>
            <a:r>
              <a:rPr lang="th-TH" dirty="0" smtClean="0"/>
              <a:t>มี </a:t>
            </a:r>
            <a:r>
              <a:rPr lang="en-US" dirty="0" smtClean="0"/>
              <a:t>constructor</a:t>
            </a:r>
            <a:r>
              <a:rPr lang="th-TH" dirty="0" smtClean="0"/>
              <a:t> เพื่ออำนวยความสะดวกหลายแบบ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endParaRPr lang="th-TH" b="1" dirty="0" smtClean="0">
              <a:solidFill>
                <a:srgbClr val="000000"/>
              </a:solidFill>
              <a:latin typeface="Monaco"/>
            </a:endParaRPr>
          </a:p>
          <a:p>
            <a:pPr lvl="3"/>
            <a:r>
              <a:rPr lang="th-TH" dirty="0" smtClean="0"/>
              <a:t>สร้างให้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ทุกตัวมีค่าเท่ากับ </a:t>
            </a:r>
            <a:r>
              <a:rPr lang="en-US" dirty="0" smtClean="0"/>
              <a:t>0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c);</a:t>
            </a:r>
          </a:p>
          <a:p>
            <a:pPr lvl="3"/>
            <a:r>
              <a:rPr lang="th-TH" dirty="0" smtClean="0"/>
              <a:t>สร้างให้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ทุกตัวมีค่าเท่ากับ </a:t>
            </a:r>
            <a:r>
              <a:rPr lang="en-US" dirty="0" smtClean="0"/>
              <a:t>c</a:t>
            </a:r>
            <a:endParaRPr lang="en-US" b="1" dirty="0" smtClean="0">
              <a:solidFill>
                <a:srgbClr val="808080"/>
              </a:solidFill>
              <a:latin typeface="Monaco"/>
            </a:endParaRPr>
          </a:p>
          <a:p>
            <a:pPr lvl="2"/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_x,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_y,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_z);</a:t>
            </a:r>
          </a:p>
          <a:p>
            <a:pPr lvl="3"/>
            <a:r>
              <a:rPr lang="th-TH" dirty="0" smtClean="0"/>
              <a:t>กำหนดค่าให้ </a:t>
            </a:r>
            <a:r>
              <a:rPr lang="en-US" dirty="0" smtClean="0"/>
              <a:t>component </a:t>
            </a:r>
            <a:r>
              <a:rPr lang="th-TH" dirty="0" smtClean="0"/>
              <a:t>ทุกตัว</a:t>
            </a:r>
          </a:p>
          <a:p>
            <a:r>
              <a:rPr lang="th-TH" dirty="0" smtClean="0"/>
              <a:t>ตัวอย่าง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a = (0,0,0)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b = (1,1,1)</a:t>
            </a:r>
          </a:p>
          <a:p>
            <a:pPr lvl="1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400" b="1" dirty="0" smtClean="0">
                <a:solidFill>
                  <a:srgbClr val="007F00"/>
                </a:solidFill>
                <a:latin typeface="Monaco"/>
              </a:rPr>
              <a:t>// c = (1,2,3)</a:t>
            </a:r>
          </a:p>
          <a:p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ตัวอย่างไฟล์ </a:t>
            </a:r>
            <a:r>
              <a:rPr lang="en-US" dirty="0" smtClean="0"/>
              <a:t>.</a:t>
            </a:r>
            <a:r>
              <a:rPr lang="en-US" dirty="0" err="1" smtClean="0"/>
              <a:t>obj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# </a:t>
            </a:r>
            <a:r>
              <a:rPr lang="en-US" dirty="0" smtClean="0"/>
              <a:t>cube.obj</a:t>
            </a:r>
          </a:p>
          <a:p>
            <a:pPr>
              <a:buNone/>
            </a:pPr>
            <a:r>
              <a:rPr lang="en-US" dirty="0" smtClean="0"/>
              <a:t>#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g cube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v  0.0  0.0  0.0</a:t>
            </a:r>
          </a:p>
          <a:p>
            <a:pPr>
              <a:buNone/>
            </a:pPr>
            <a:r>
              <a:rPr lang="en-US" dirty="0" smtClean="0"/>
              <a:t>v  0.0  0.0  1.0</a:t>
            </a:r>
          </a:p>
          <a:p>
            <a:pPr>
              <a:buNone/>
            </a:pPr>
            <a:r>
              <a:rPr lang="en-US" dirty="0" smtClean="0"/>
              <a:t>v  0.0  1.0  0.0</a:t>
            </a:r>
          </a:p>
          <a:p>
            <a:pPr>
              <a:buNone/>
            </a:pPr>
            <a:r>
              <a:rPr lang="en-US" dirty="0" smtClean="0"/>
              <a:t>v  0.0  1.0  1.0</a:t>
            </a:r>
          </a:p>
          <a:p>
            <a:pPr>
              <a:buNone/>
            </a:pPr>
            <a:r>
              <a:rPr lang="en-US" dirty="0" smtClean="0"/>
              <a:t>v  1.0  0.0  0.0</a:t>
            </a:r>
          </a:p>
          <a:p>
            <a:pPr>
              <a:buNone/>
            </a:pPr>
            <a:r>
              <a:rPr lang="en-US" dirty="0" smtClean="0"/>
              <a:t>v  1.0  0.0  1.0</a:t>
            </a:r>
          </a:p>
          <a:p>
            <a:pPr>
              <a:buNone/>
            </a:pPr>
            <a:r>
              <a:rPr lang="en-US" dirty="0" smtClean="0"/>
              <a:t>v  1.0  1.0  0.0</a:t>
            </a:r>
          </a:p>
          <a:p>
            <a:pPr>
              <a:buNone/>
            </a:pPr>
            <a:r>
              <a:rPr lang="en-US" dirty="0" smtClean="0"/>
              <a:t>v  1.0  1.0  </a:t>
            </a:r>
            <a:r>
              <a:rPr lang="en-US" dirty="0" smtClean="0"/>
              <a:t>1.0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 0.0  0.0  1.0</a:t>
            </a:r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 0.0  0.0 -1.0</a:t>
            </a:r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 0.0  1.0  0.0</a:t>
            </a:r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 0.0 -1.0  0.0</a:t>
            </a:r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 1.0  0.0  0.0</a:t>
            </a:r>
          </a:p>
          <a:p>
            <a:pPr>
              <a:buNone/>
            </a:pPr>
            <a:r>
              <a:rPr lang="en-US" dirty="0" err="1" smtClean="0"/>
              <a:t>vn</a:t>
            </a:r>
            <a:r>
              <a:rPr lang="en-US" dirty="0" smtClean="0"/>
              <a:t> -1.0  0.0  0.0</a:t>
            </a:r>
          </a:p>
          <a:p>
            <a:pPr>
              <a:buNone/>
            </a:pPr>
            <a:endParaRPr lang="en-US" dirty="0" smtClean="0"/>
          </a:p>
          <a:p>
            <a:endParaRPr lang="th-TH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f</a:t>
            </a:r>
            <a:r>
              <a:rPr lang="en-US" dirty="0" smtClean="0"/>
              <a:t>  </a:t>
            </a:r>
            <a:r>
              <a:rPr lang="en-US" dirty="0" smtClean="0"/>
              <a:t>1//2  7//2  5//2</a:t>
            </a:r>
          </a:p>
          <a:p>
            <a:pPr>
              <a:buNone/>
            </a:pPr>
            <a:r>
              <a:rPr lang="en-US" dirty="0" smtClean="0"/>
              <a:t>f  1//2  3//2  7//2 </a:t>
            </a:r>
          </a:p>
          <a:p>
            <a:pPr>
              <a:buNone/>
            </a:pPr>
            <a:r>
              <a:rPr lang="en-US" dirty="0" smtClean="0"/>
              <a:t>f  1//6  4//6  3//6 </a:t>
            </a:r>
          </a:p>
          <a:p>
            <a:pPr>
              <a:buNone/>
            </a:pPr>
            <a:r>
              <a:rPr lang="en-US" dirty="0" smtClean="0"/>
              <a:t>f  1//6  2//6  4//6 </a:t>
            </a:r>
          </a:p>
          <a:p>
            <a:pPr>
              <a:buNone/>
            </a:pPr>
            <a:r>
              <a:rPr lang="en-US" dirty="0" smtClean="0"/>
              <a:t>f  3//3  8//3  7//3 </a:t>
            </a:r>
          </a:p>
          <a:p>
            <a:pPr>
              <a:buNone/>
            </a:pPr>
            <a:r>
              <a:rPr lang="en-US" dirty="0" smtClean="0"/>
              <a:t>f  3//3  4//3  8//3 </a:t>
            </a:r>
          </a:p>
          <a:p>
            <a:pPr>
              <a:buNone/>
            </a:pPr>
            <a:r>
              <a:rPr lang="en-US" dirty="0" smtClean="0"/>
              <a:t>f  5//5  7//5  8//5 </a:t>
            </a:r>
          </a:p>
          <a:p>
            <a:pPr>
              <a:buNone/>
            </a:pPr>
            <a:r>
              <a:rPr lang="en-US" dirty="0" smtClean="0"/>
              <a:t>f  5//5  8//5  6//5 </a:t>
            </a:r>
          </a:p>
          <a:p>
            <a:pPr>
              <a:buNone/>
            </a:pPr>
            <a:r>
              <a:rPr lang="en-US" dirty="0" smtClean="0"/>
              <a:t>f  1//4  5//4  6//4 </a:t>
            </a:r>
          </a:p>
          <a:p>
            <a:pPr>
              <a:buNone/>
            </a:pPr>
            <a:r>
              <a:rPr lang="en-US" dirty="0" smtClean="0"/>
              <a:t>f  1//4  6//4  2//4 </a:t>
            </a:r>
          </a:p>
          <a:p>
            <a:pPr>
              <a:buNone/>
            </a:pPr>
            <a:r>
              <a:rPr lang="en-US" dirty="0" smtClean="0"/>
              <a:t>f  2//1  6//1  8//1 </a:t>
            </a:r>
          </a:p>
          <a:p>
            <a:pPr>
              <a:buNone/>
            </a:pPr>
            <a:r>
              <a:rPr lang="en-US" dirty="0" smtClean="0"/>
              <a:t>f  2//1  8//1  4//1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คำสั่งในไฟล์ </a:t>
            </a:r>
            <a:r>
              <a:rPr lang="en-US" dirty="0" smtClean="0"/>
              <a:t>.</a:t>
            </a:r>
            <a:r>
              <a:rPr lang="en-US" dirty="0" err="1" smtClean="0"/>
              <a:t>obj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v x y z </a:t>
            </a:r>
            <a:r>
              <a:rPr lang="pl-PL" dirty="0" smtClean="0"/>
              <a:t>w</a:t>
            </a:r>
            <a:endParaRPr lang="en-US" dirty="0" smtClean="0"/>
          </a:p>
          <a:p>
            <a:pPr lvl="1"/>
            <a:r>
              <a:rPr lang="th-TH" dirty="0" smtClean="0"/>
              <a:t>กำหนดตำแหน่งของจุดจุดหนึ่ง</a:t>
            </a:r>
          </a:p>
          <a:p>
            <a:pPr lvl="1"/>
            <a:r>
              <a:rPr lang="th-TH" dirty="0" smtClean="0"/>
              <a:t>จุดแรกที่กำหนดมีหมายเลข </a:t>
            </a:r>
            <a:r>
              <a:rPr lang="en-US" dirty="0" smtClean="0"/>
              <a:t>1</a:t>
            </a:r>
            <a:r>
              <a:rPr lang="th-TH" dirty="0" smtClean="0"/>
              <a:t> </a:t>
            </a:r>
            <a:r>
              <a:rPr lang="th-TH" dirty="0" smtClean="0"/>
              <a:t>จุดต่อไปมีหมายเลข </a:t>
            </a:r>
            <a:r>
              <a:rPr lang="en-US" dirty="0" smtClean="0"/>
              <a:t>2 </a:t>
            </a:r>
            <a:r>
              <a:rPr lang="th-TH" dirty="0" smtClean="0"/>
              <a:t>เช่นนี้ไปเรื่อยๆ</a:t>
            </a:r>
          </a:p>
          <a:p>
            <a:r>
              <a:rPr lang="en-US" dirty="0" err="1" smtClean="0"/>
              <a:t>vn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j </a:t>
            </a:r>
            <a:r>
              <a:rPr lang="en-US" dirty="0" smtClean="0"/>
              <a:t>k</a:t>
            </a:r>
            <a:endParaRPr lang="th-TH" dirty="0" smtClean="0"/>
          </a:p>
          <a:p>
            <a:pPr lvl="1"/>
            <a:r>
              <a:rPr lang="th-TH" dirty="0" smtClean="0"/>
              <a:t>กำหนด </a:t>
            </a:r>
            <a:r>
              <a:rPr lang="en-US" dirty="0" smtClean="0"/>
              <a:t>normal</a:t>
            </a:r>
            <a:endParaRPr lang="th-TH" dirty="0" smtClean="0"/>
          </a:p>
          <a:p>
            <a:pPr lvl="1"/>
            <a:r>
              <a:rPr lang="en-US" dirty="0" smtClean="0"/>
              <a:t>normal </a:t>
            </a:r>
            <a:r>
              <a:rPr lang="th-TH" dirty="0" smtClean="0"/>
              <a:t>แรกที่กำหนดมีหมายเลข </a:t>
            </a:r>
            <a:r>
              <a:rPr lang="en-US" dirty="0" smtClean="0"/>
              <a:t>2 normal </a:t>
            </a:r>
            <a:r>
              <a:rPr lang="th-TH" dirty="0" smtClean="0"/>
              <a:t>ตัวต่อไปมีหมายเลข </a:t>
            </a:r>
            <a:r>
              <a:rPr lang="en-US" dirty="0" smtClean="0"/>
              <a:t>2 </a:t>
            </a:r>
            <a:r>
              <a:rPr lang="th-TH" dirty="0" smtClean="0"/>
              <a:t>เช่นนี้ไปเรื่อยๆ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คำสั่งในไฟล์ </a:t>
            </a:r>
            <a:r>
              <a:rPr lang="en-US" dirty="0" smtClean="0"/>
              <a:t>.</a:t>
            </a:r>
            <a:r>
              <a:rPr lang="en-US" dirty="0" err="1" smtClean="0"/>
              <a:t>obj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 v/</a:t>
            </a:r>
            <a:r>
              <a:rPr lang="en-US" dirty="0" err="1" smtClean="0"/>
              <a:t>vt</a:t>
            </a:r>
            <a:r>
              <a:rPr lang="en-US" dirty="0" smtClean="0"/>
              <a:t>/</a:t>
            </a:r>
            <a:r>
              <a:rPr lang="en-US" dirty="0" err="1" smtClean="0"/>
              <a:t>vn</a:t>
            </a:r>
            <a:r>
              <a:rPr lang="en-US" dirty="0" smtClean="0"/>
              <a:t> v/</a:t>
            </a:r>
            <a:r>
              <a:rPr lang="en-US" dirty="0" err="1" smtClean="0"/>
              <a:t>vt</a:t>
            </a:r>
            <a:r>
              <a:rPr lang="en-US" dirty="0" smtClean="0"/>
              <a:t>/</a:t>
            </a:r>
            <a:r>
              <a:rPr lang="en-US" dirty="0" err="1" smtClean="0"/>
              <a:t>vn</a:t>
            </a:r>
            <a:r>
              <a:rPr lang="en-US" dirty="0" smtClean="0"/>
              <a:t> v/</a:t>
            </a:r>
            <a:r>
              <a:rPr lang="en-US" dirty="0" err="1" smtClean="0"/>
              <a:t>vt</a:t>
            </a:r>
            <a:r>
              <a:rPr lang="en-US" dirty="0" smtClean="0"/>
              <a:t>/</a:t>
            </a:r>
            <a:r>
              <a:rPr lang="en-US" dirty="0" err="1" smtClean="0"/>
              <a:t>vn</a:t>
            </a:r>
            <a:r>
              <a:rPr lang="en-US" dirty="0" smtClean="0"/>
              <a:t> v/</a:t>
            </a:r>
            <a:r>
              <a:rPr lang="en-US" dirty="0" err="1" smtClean="0"/>
              <a:t>vt</a:t>
            </a:r>
            <a:r>
              <a:rPr lang="en-US" dirty="0" smtClean="0"/>
              <a:t>/</a:t>
            </a:r>
            <a:r>
              <a:rPr lang="en-US" dirty="0" err="1" smtClean="0"/>
              <a:t>vn</a:t>
            </a:r>
            <a:endParaRPr lang="th-TH" dirty="0" smtClean="0"/>
          </a:p>
          <a:p>
            <a:pPr lvl="1"/>
            <a:r>
              <a:rPr lang="th-TH" dirty="0" smtClean="0"/>
              <a:t>กำหนดหน้า</a:t>
            </a:r>
          </a:p>
          <a:p>
            <a:pPr lvl="1"/>
            <a:r>
              <a:rPr lang="en-US" dirty="0" smtClean="0"/>
              <a:t>v/</a:t>
            </a:r>
            <a:r>
              <a:rPr lang="en-US" dirty="0" err="1" smtClean="0"/>
              <a:t>vt</a:t>
            </a:r>
            <a:r>
              <a:rPr lang="en-US" dirty="0" smtClean="0"/>
              <a:t>/</a:t>
            </a:r>
            <a:r>
              <a:rPr lang="en-US" dirty="0" err="1" smtClean="0"/>
              <a:t>vn</a:t>
            </a:r>
            <a:r>
              <a:rPr lang="th-TH" dirty="0" smtClean="0"/>
              <a:t> </a:t>
            </a:r>
            <a:r>
              <a:rPr lang="th-TH" dirty="0" smtClean="0"/>
              <a:t>จะมีอยู่กี่ตัวก็ได้ ขึ้นอยู่กับจำนวนมุม</a:t>
            </a:r>
          </a:p>
          <a:p>
            <a:pPr lvl="1"/>
            <a:r>
              <a:rPr lang="en-US" dirty="0" smtClean="0"/>
              <a:t>v </a:t>
            </a:r>
            <a:r>
              <a:rPr lang="th-TH" dirty="0" smtClean="0"/>
              <a:t>คือดรรชนีของตำแหน่ง (เริ่มจาก </a:t>
            </a:r>
            <a:r>
              <a:rPr lang="en-US" dirty="0" smtClean="0"/>
              <a:t>1</a:t>
            </a:r>
            <a:r>
              <a:rPr lang="th-TH" dirty="0" smtClean="0"/>
              <a:t>)</a:t>
            </a:r>
          </a:p>
          <a:p>
            <a:pPr lvl="1"/>
            <a:r>
              <a:rPr lang="en-US" dirty="0" err="1" smtClean="0"/>
              <a:t>vt</a:t>
            </a:r>
            <a:r>
              <a:rPr lang="en-US" dirty="0" smtClean="0"/>
              <a:t> </a:t>
            </a:r>
            <a:r>
              <a:rPr lang="th-TH" dirty="0" smtClean="0"/>
              <a:t>คือดรรชนีของ </a:t>
            </a:r>
            <a:r>
              <a:rPr lang="en-US" dirty="0" smtClean="0"/>
              <a:t>texture coordinate </a:t>
            </a:r>
            <a:r>
              <a:rPr lang="th-TH" dirty="0" smtClean="0"/>
              <a:t>(เริ่มจาก </a:t>
            </a:r>
            <a:r>
              <a:rPr lang="en-US" dirty="0" smtClean="0"/>
              <a:t>1</a:t>
            </a:r>
            <a:r>
              <a:rPr lang="th-TH" dirty="0" smtClean="0"/>
              <a:t>)</a:t>
            </a:r>
          </a:p>
          <a:p>
            <a:pPr lvl="2"/>
            <a:r>
              <a:rPr lang="th-TH" dirty="0" smtClean="0"/>
              <a:t>แต่เราไม่สนใจตัวนี้</a:t>
            </a:r>
          </a:p>
          <a:p>
            <a:pPr lvl="1"/>
            <a:r>
              <a:rPr lang="en-US" dirty="0" err="1" smtClean="0"/>
              <a:t>vn</a:t>
            </a:r>
            <a:r>
              <a:rPr lang="en-US" dirty="0" smtClean="0"/>
              <a:t> </a:t>
            </a:r>
            <a:r>
              <a:rPr lang="th-TH" dirty="0" smtClean="0"/>
              <a:t>คือดรรชนีของ </a:t>
            </a:r>
            <a:r>
              <a:rPr lang="en-US" dirty="0" smtClean="0"/>
              <a:t>normal </a:t>
            </a:r>
            <a:r>
              <a:rPr lang="th-TH" dirty="0" smtClean="0"/>
              <a:t>(เริ่มจาก </a:t>
            </a:r>
            <a:r>
              <a:rPr lang="en-US" dirty="0" smtClean="0"/>
              <a:t>1</a:t>
            </a:r>
            <a:r>
              <a:rPr lang="th-TH" dirty="0" smtClean="0"/>
              <a:t>)</a:t>
            </a:r>
          </a:p>
          <a:p>
            <a:pPr lvl="1"/>
            <a:r>
              <a:rPr lang="th-TH" dirty="0" smtClean="0"/>
              <a:t>ตัวอย่าง</a:t>
            </a:r>
          </a:p>
          <a:p>
            <a:pPr lvl="2"/>
            <a:r>
              <a:rPr lang="en-US" dirty="0" smtClean="0"/>
              <a:t>f 1/1/1 2/2/2 3/3/3 4/4/4 </a:t>
            </a:r>
            <a:endParaRPr lang="th-TH" dirty="0" smtClean="0"/>
          </a:p>
          <a:p>
            <a:pPr lvl="1"/>
            <a:r>
              <a:rPr lang="th-TH" dirty="0" smtClean="0"/>
              <a:t>สำหรับ </a:t>
            </a:r>
            <a:r>
              <a:rPr lang="en-US" dirty="0" smtClean="0"/>
              <a:t>mesh </a:t>
            </a:r>
            <a:r>
              <a:rPr lang="th-TH" dirty="0" smtClean="0"/>
              <a:t>บาง </a:t>
            </a:r>
            <a:r>
              <a:rPr lang="en-US" dirty="0" smtClean="0"/>
              <a:t>mesh </a:t>
            </a:r>
            <a:r>
              <a:rPr lang="th-TH" dirty="0" smtClean="0"/>
              <a:t>อาจไม่มีข้อมูล </a:t>
            </a:r>
            <a:r>
              <a:rPr lang="en-US" dirty="0" smtClean="0"/>
              <a:t>texture coordinate </a:t>
            </a:r>
            <a:r>
              <a:rPr lang="th-TH" dirty="0" smtClean="0"/>
              <a:t>กรณีนี้เราสามารถเว้น </a:t>
            </a:r>
            <a:r>
              <a:rPr lang="en-US" dirty="0" err="1" smtClean="0"/>
              <a:t>vt</a:t>
            </a:r>
            <a:r>
              <a:rPr lang="en-US" dirty="0" smtClean="0"/>
              <a:t> </a:t>
            </a:r>
            <a:r>
              <a:rPr lang="th-TH" dirty="0" smtClean="0"/>
              <a:t>ได้</a:t>
            </a:r>
          </a:p>
          <a:p>
            <a:pPr lvl="2"/>
            <a:r>
              <a:rPr lang="en-US" dirty="0" smtClean="0"/>
              <a:t>f 1//1 2//2 3//3 4//4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การบ้านครั้งต่อไป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เขียน </a:t>
            </a:r>
            <a:r>
              <a:rPr lang="en-US" dirty="0" smtClean="0"/>
              <a:t>code </a:t>
            </a:r>
            <a:r>
              <a:rPr lang="th-TH" dirty="0" smtClean="0"/>
              <a:t>เพื่ออ่านไฟล์</a:t>
            </a:r>
            <a:r>
              <a:rPr lang="en-US" dirty="0" smtClean="0"/>
              <a:t> .</a:t>
            </a:r>
            <a:r>
              <a:rPr lang="en-US" dirty="0" err="1" smtClean="0"/>
              <a:t>obj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บวกเวกเตอร์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operator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+(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&amp;v)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Vector3(x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y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v.y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z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+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v.z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th-TH" dirty="0" smtClean="0"/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(1,1,1)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(1,2,3)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err="1" smtClean="0">
                <a:solidFill>
                  <a:srgbClr val="000000"/>
                </a:solidFill>
                <a:latin typeface="Monaco"/>
              </a:rPr>
              <a:t>a+b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c = (2,3,4)</a:t>
            </a:r>
          </a:p>
          <a:p>
            <a:pPr lvl="1">
              <a:buNone/>
            </a:pP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ลบเวกเตอร์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operator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-(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&amp;v)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Vector3(x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v.x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y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v.y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z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-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latin typeface="Monaco"/>
              </a:rPr>
              <a:t>v.z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th-TH" dirty="0" smtClean="0"/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(1,1,1)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3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(1,2,3)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c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a-b;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c = (0,-1,-2)</a:t>
            </a:r>
          </a:p>
          <a:p>
            <a:pPr lvl="1">
              <a:buNone/>
            </a:pPr>
            <a:endParaRPr lang="th-T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สิ่งที่คุณสามารถทำได้กับเวกเตอร์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คูณเวกเตอร์ด้วยสเกลาร์</a:t>
            </a:r>
          </a:p>
          <a:p>
            <a:pPr lvl="1"/>
            <a:r>
              <a:rPr lang="th-TH" dirty="0" smtClean="0"/>
              <a:t>โค้ด</a:t>
            </a:r>
          </a:p>
          <a:p>
            <a:pPr lvl="2">
              <a:buNone/>
            </a:pPr>
            <a:r>
              <a:rPr lang="en-US" sz="2000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operator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*(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float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f)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const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{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b="1" dirty="0" smtClean="0">
                <a:solidFill>
                  <a:srgbClr val="00007F"/>
                </a:solidFill>
                <a:latin typeface="Monaco"/>
              </a:rPr>
              <a:t>return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Vector3(f*x,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f*y,</a:t>
            </a:r>
            <a:r>
              <a:rPr lang="en-US" sz="2000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f*z);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2">
              <a:buNone/>
            </a:pPr>
            <a:r>
              <a:rPr lang="en-US" sz="2000" b="1" dirty="0" smtClean="0">
                <a:solidFill>
                  <a:srgbClr val="000000"/>
                </a:solidFill>
                <a:latin typeface="Monaco"/>
              </a:rPr>
              <a:t>}</a:t>
            </a:r>
            <a:endParaRPr lang="en-US" sz="2000" b="1" dirty="0" smtClean="0">
              <a:solidFill>
                <a:srgbClr val="808080"/>
              </a:solidFill>
              <a:latin typeface="Monaco"/>
            </a:endParaRPr>
          </a:p>
          <a:p>
            <a:pPr lvl="1"/>
            <a:r>
              <a:rPr lang="th-TH" dirty="0" smtClean="0"/>
              <a:t>ตัวอย่าง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a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(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0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,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2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);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 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a = (1,0,2)</a:t>
            </a:r>
          </a:p>
          <a:p>
            <a:pPr lvl="2">
              <a:buNone/>
            </a:pPr>
            <a:r>
              <a:rPr lang="en-US" dirty="0" smtClean="0">
                <a:solidFill>
                  <a:srgbClr val="000000"/>
                </a:solidFill>
                <a:latin typeface="Monaco"/>
              </a:rPr>
              <a:t>Vector3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Monaco"/>
              </a:rPr>
              <a:t>b</a:t>
            </a:r>
            <a:r>
              <a:rPr lang="en-US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=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a*</a:t>
            </a:r>
            <a:r>
              <a:rPr lang="en-US" b="1" dirty="0" smtClean="0">
                <a:solidFill>
                  <a:srgbClr val="007F7F"/>
                </a:solidFill>
                <a:latin typeface="Monaco"/>
              </a:rPr>
              <a:t>1.5f</a:t>
            </a:r>
            <a:r>
              <a:rPr lang="en-US" b="1" dirty="0" smtClean="0">
                <a:solidFill>
                  <a:srgbClr val="000000"/>
                </a:solidFill>
                <a:latin typeface="Monaco"/>
              </a:rPr>
              <a:t>;</a:t>
            </a:r>
            <a:r>
              <a:rPr lang="en-US" b="1" dirty="0" smtClean="0">
                <a:solidFill>
                  <a:srgbClr val="808080"/>
                </a:solidFill>
                <a:latin typeface="Monaco"/>
              </a:rPr>
              <a:t> </a:t>
            </a:r>
            <a:r>
              <a:rPr lang="en-US" sz="2000" b="1" dirty="0" smtClean="0">
                <a:solidFill>
                  <a:srgbClr val="007F00"/>
                </a:solidFill>
                <a:latin typeface="Monaco"/>
              </a:rPr>
              <a:t>// b = (1.5,0,3)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3450</Words>
  <Application>Microsoft Office PowerPoint</Application>
  <PresentationFormat>On-screen Show (4:3)</PresentationFormat>
  <Paragraphs>657</Paragraphs>
  <Slides>63</Slides>
  <Notes>63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63</vt:i4>
      </vt:variant>
    </vt:vector>
  </HeadingPairs>
  <TitlesOfParts>
    <vt:vector size="64" baseType="lpstr">
      <vt:lpstr>Office Theme</vt:lpstr>
      <vt:lpstr>418341: สภาพแวดล้อมการทำงานคอมพิวเตอร์กราฟิกส์ การบรรยายครั้งที่ 16</vt:lpstr>
      <vt:lpstr>ข้อมูลทางคอมพิวเตอร์กราฟิกส์</vt:lpstr>
      <vt:lpstr>การเขียนโปรแกรมเพื่อจัดการข้อมูลเหล่านี้</vt:lpstr>
      <vt:lpstr>ข้อมูลพื้นฐาน</vt:lpstr>
      <vt:lpstr>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สิ่งที่คุณสามารถทำได้กับเวกเตอร์</vt:lpstr>
      <vt:lpstr>จุด</vt:lpstr>
      <vt:lpstr>ข้อแตกต่างระหว่างจุดกับเวกเตอร์</vt:lpstr>
      <vt:lpstr>สิ่งที่คุณสามารถทำกับจุดได้</vt:lpstr>
      <vt:lpstr>สิ่งที่คุณสามารถทำกับจุดได้</vt:lpstr>
      <vt:lpstr>สิ่งที่คุณสามารถทำกับจุดได้</vt:lpstr>
      <vt:lpstr>สิ่งที่คุณสามารถทำกับจุดได้</vt:lpstr>
      <vt:lpstr>เมตริกซ์</vt:lpstr>
      <vt:lpstr>เมตริกซ์</vt:lpstr>
      <vt:lpstr>สิ่งที่คุณสามารถทำได้กับเมตริกซ์</vt:lpstr>
      <vt:lpstr>สิ่งที่คุณสามารถทำได้กับเมตริกซ์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สิ่งที่คุณสามารถทำได้กับเมตริกซ์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สิ่งที่คุณทำได้กับเมตริกซ์</vt:lpstr>
      <vt:lpstr>การบ้านครั้งต่อไป (1)</vt:lpstr>
      <vt:lpstr>การแปลง</vt:lpstr>
      <vt:lpstr>การแปลง</vt:lpstr>
      <vt:lpstr>สิ่งที่คุณสามารถทำได้กับการแปลง</vt:lpstr>
      <vt:lpstr>สิ่งที่คุณสามารถทำได้กับการแปลง</vt:lpstr>
      <vt:lpstr>สิ่งที่คุณสามารถทำได้กับการแปลง</vt:lpstr>
      <vt:lpstr>สิ่งที่คุณทำได้กับการแปลง</vt:lpstr>
      <vt:lpstr>การบ้านครั้งต่อไป (2)</vt:lpstr>
      <vt:lpstr>Texture Coordinate</vt:lpstr>
      <vt:lpstr>คุณสามารถทำอะไรได้กับ Texture Coordinate</vt:lpstr>
      <vt:lpstr>สี</vt:lpstr>
      <vt:lpstr>สี Rgba</vt:lpstr>
      <vt:lpstr>คุณสามารถทำอะไรกับสี Rgba ได้บ้าง</vt:lpstr>
      <vt:lpstr>คุณสามารถทำอะไรกับสี Rgba ได้บ้าง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ข้อมูลรูปทรง</vt:lpstr>
      <vt:lpstr>ข้อมูล</vt:lpstr>
      <vt:lpstr>การบ้านครั้งต่อไป (3)</vt:lpstr>
      <vt:lpstr>ไฟล์ .obj</vt:lpstr>
      <vt:lpstr>ตัวอย่างไฟล์ .obj</vt:lpstr>
      <vt:lpstr>คำสั่งในไฟล์ .obj</vt:lpstr>
      <vt:lpstr>คำสั่งในไฟล์ .obj</vt:lpstr>
      <vt:lpstr>การบ้านครั้งต่อไป (4)</vt:lpstr>
    </vt:vector>
  </TitlesOfParts>
  <Company>Kasetsart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418341: สภาพแวดล้อมการทำงานคอมพิวเตอร์กราฟิกส์ การบรรยายครั้งที่ 16</dc:title>
  <dc:creator>Office Of Computer Services</dc:creator>
  <cp:lastModifiedBy>Office Of Computer Services</cp:lastModifiedBy>
  <cp:revision>120</cp:revision>
  <dcterms:created xsi:type="dcterms:W3CDTF">2009-08-17T16:55:59Z</dcterms:created>
  <dcterms:modified xsi:type="dcterms:W3CDTF">2009-08-19T11:15:49Z</dcterms:modified>
</cp:coreProperties>
</file>