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09549-501D-4357-98CA-795865AFBEFE}" type="datetimeFigureOut">
              <a:rPr lang="en-US" smtClean="0"/>
              <a:t>9/4/2009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8957F-3C09-42BA-A631-35EBBE8757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8957F-3C09-42BA-A631-35EBBE87577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8957F-3C09-42BA-A631-35EBBE87577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8957F-3C09-42BA-A631-35EBBE87577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8957F-3C09-42BA-A631-35EBBE87577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8957F-3C09-42BA-A631-35EBBE87577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8957F-3C09-42BA-A631-35EBBE87577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4A61EA-2451-4C80-91AA-E266F446D8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0CD11-084E-4BD1-B1A8-24B5A5D23AC8}" type="datetimeFigureOut">
              <a:rPr lang="en-US" smtClean="0"/>
              <a:pPr/>
              <a:t>9/4/2009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F0F6B-5E89-4A8E-A659-141A11734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418341 สภาพแวดล้อมการทำงานคอมพิวเตอร์กราฟิกส์</a:t>
            </a:r>
            <a:br>
              <a:rPr lang="th-TH" dirty="0" smtClean="0"/>
            </a:br>
            <a:r>
              <a:rPr lang="th-TH" dirty="0" smtClean="0"/>
              <a:t>การบรรยายครั้งที่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ประมุข ขันเงิน</a:t>
            </a:r>
          </a:p>
          <a:p>
            <a:r>
              <a:rPr lang="en-US" dirty="0" smtClean="0"/>
              <a:t>pramook@gmail.com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Parameter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เวลาจะอ่านข้อมูลจาก </a:t>
            </a:r>
            <a:r>
              <a:rPr lang="en-US" dirty="0" err="1" smtClean="0"/>
              <a:t>samplerRECT</a:t>
            </a:r>
            <a:r>
              <a:rPr lang="en-US" dirty="0" smtClean="0"/>
              <a:t> </a:t>
            </a:r>
            <a:r>
              <a:rPr lang="th-TH" dirty="0" smtClean="0"/>
              <a:t>ต้องอ่านโดยใช้ฟังก์ชัน </a:t>
            </a:r>
            <a:r>
              <a:rPr lang="en-US" dirty="0" err="1" smtClean="0"/>
              <a:t>texRECT</a:t>
            </a:r>
            <a:r>
              <a:rPr lang="en-US" dirty="0" smtClean="0"/>
              <a:t>(…)</a:t>
            </a:r>
          </a:p>
          <a:p>
            <a:pPr lvl="1"/>
            <a:r>
              <a:rPr lang="th-TH" dirty="0" smtClean="0"/>
              <a:t>สมมติว่า </a:t>
            </a:r>
            <a:r>
              <a:rPr lang="en-US" dirty="0" smtClean="0"/>
              <a:t>texture </a:t>
            </a:r>
            <a:r>
              <a:rPr lang="th-TH" dirty="0" smtClean="0"/>
              <a:t>เป็นตัวแปรชนิด </a:t>
            </a:r>
            <a:r>
              <a:rPr lang="en-US" dirty="0" smtClean="0"/>
              <a:t>tex2D</a:t>
            </a:r>
          </a:p>
          <a:p>
            <a:pPr lvl="1"/>
            <a:r>
              <a:rPr lang="th-TH" dirty="0" smtClean="0"/>
              <a:t>สมมติว่า </a:t>
            </a:r>
            <a:r>
              <a:rPr lang="en-US" dirty="0" err="1" smtClean="0"/>
              <a:t>texCoord</a:t>
            </a:r>
            <a:r>
              <a:rPr lang="en-US" dirty="0" smtClean="0"/>
              <a:t> </a:t>
            </a:r>
            <a:r>
              <a:rPr lang="th-TH" dirty="0" smtClean="0"/>
              <a:t>เป็นตัวแปรชนิด </a:t>
            </a:r>
            <a:r>
              <a:rPr lang="en-US" dirty="0" smtClean="0"/>
              <a:t>float2</a:t>
            </a:r>
          </a:p>
          <a:p>
            <a:pPr lvl="1"/>
            <a:r>
              <a:rPr lang="th-TH" dirty="0" smtClean="0"/>
              <a:t>เราสามารถอ่านข้อมูลจาก </a:t>
            </a:r>
            <a:r>
              <a:rPr lang="en-US" dirty="0" smtClean="0"/>
              <a:t>texture </a:t>
            </a:r>
            <a:r>
              <a:rPr lang="th-TH" dirty="0" smtClean="0"/>
              <a:t>ณ </a:t>
            </a:r>
            <a:r>
              <a:rPr lang="en-US" dirty="0" smtClean="0"/>
              <a:t>texture coordinate </a:t>
            </a:r>
            <a:r>
              <a:rPr lang="en-US" dirty="0" err="1" smtClean="0"/>
              <a:t>texCoord</a:t>
            </a:r>
            <a:r>
              <a:rPr lang="en-US" dirty="0" smtClean="0"/>
              <a:t> </a:t>
            </a:r>
            <a:r>
              <a:rPr lang="th-TH" dirty="0" smtClean="0"/>
              <a:t>ได้โดยใช้ </a:t>
            </a:r>
            <a:r>
              <a:rPr lang="en-US" dirty="0" err="1" smtClean="0"/>
              <a:t>texRECT</a:t>
            </a:r>
            <a:r>
              <a:rPr lang="en-US" dirty="0" smtClean="0"/>
              <a:t>(texture, </a:t>
            </a:r>
            <a:r>
              <a:rPr lang="en-US" dirty="0" err="1" smtClean="0"/>
              <a:t>texCoord</a:t>
            </a:r>
            <a:r>
              <a:rPr lang="en-US" dirty="0" smtClean="0"/>
              <a:t>)</a:t>
            </a:r>
          </a:p>
          <a:p>
            <a:pPr lvl="1"/>
            <a:r>
              <a:rPr lang="th-TH" dirty="0" smtClean="0"/>
              <a:t>มันจะคืนตัวแปรชนิด </a:t>
            </a:r>
            <a:r>
              <a:rPr lang="en-US" dirty="0" smtClean="0"/>
              <a:t>float4 (RGBA) </a:t>
            </a:r>
            <a:r>
              <a:rPr lang="th-TH" dirty="0" smtClean="0"/>
              <a:t>มาให้</a:t>
            </a:r>
          </a:p>
          <a:p>
            <a:pPr lvl="1"/>
            <a:r>
              <a:rPr lang="th-TH" dirty="0" smtClean="0"/>
              <a:t>ตัวอย่าง</a:t>
            </a:r>
            <a:r>
              <a:rPr lang="en-US" dirty="0" smtClean="0"/>
              <a:t>: float4 color = </a:t>
            </a:r>
            <a:r>
              <a:rPr lang="en-US" dirty="0" err="1" smtClean="0"/>
              <a:t>texRECT</a:t>
            </a:r>
            <a:r>
              <a:rPr lang="en-US" dirty="0" smtClean="0"/>
              <a:t>(texture, </a:t>
            </a:r>
            <a:r>
              <a:rPr lang="en-US" dirty="0" err="1" smtClean="0"/>
              <a:t>texCoord</a:t>
            </a:r>
            <a:r>
              <a:rPr lang="en-US" dirty="0" smtClean="0"/>
              <a:t>)</a:t>
            </a:r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fragment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void</a:t>
            </a:r>
            <a:r>
              <a:rPr lang="en-US" dirty="0" smtClean="0"/>
              <a:t> main(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float2</a:t>
            </a:r>
            <a:r>
              <a:rPr lang="en-US" dirty="0" smtClean="0"/>
              <a:t> </a:t>
            </a:r>
            <a:r>
              <a:rPr lang="en-US" dirty="0" err="1" smtClean="0"/>
              <a:t>texCoord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00B050"/>
                </a:solidFill>
              </a:rPr>
              <a:t>TEXCOORD0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out float4 </a:t>
            </a:r>
            <a:r>
              <a:rPr lang="en-US" dirty="0" smtClean="0"/>
              <a:t>color : </a:t>
            </a:r>
            <a:r>
              <a:rPr lang="en-US" dirty="0" smtClean="0">
                <a:solidFill>
                  <a:srgbClr val="00B050"/>
                </a:solidFill>
              </a:rPr>
              <a:t>COLOR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uniform sampler2D </a:t>
            </a:r>
            <a:r>
              <a:rPr lang="en-US" dirty="0" smtClean="0"/>
              <a:t>texture)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color =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tex2D</a:t>
            </a:r>
            <a:r>
              <a:rPr lang="en-US" dirty="0" smtClean="0"/>
              <a:t>(texture, </a:t>
            </a:r>
            <a:r>
              <a:rPr lang="en-US" dirty="0" err="1" smtClean="0"/>
              <a:t>texCoord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การตั้งค่าในภาษา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เราจะต้องมีการสร้างตัวแปร </a:t>
            </a:r>
            <a:r>
              <a:rPr lang="en-US" dirty="0" err="1" smtClean="0"/>
              <a:t>C</a:t>
            </a:r>
            <a:r>
              <a:rPr lang="en-US" dirty="0" err="1"/>
              <a:t>G</a:t>
            </a:r>
            <a:r>
              <a:rPr lang="en-US" dirty="0" err="1" smtClean="0"/>
              <a:t>parameter</a:t>
            </a:r>
            <a:r>
              <a:rPr lang="en-US" dirty="0" smtClean="0"/>
              <a:t> </a:t>
            </a:r>
            <a:r>
              <a:rPr lang="th-TH" dirty="0" smtClean="0"/>
              <a:t>เพื่ออ้างถึง </a:t>
            </a:r>
            <a:r>
              <a:rPr lang="en-US" dirty="0" smtClean="0"/>
              <a:t>texture parameter </a:t>
            </a:r>
            <a:r>
              <a:rPr lang="th-TH" dirty="0" smtClean="0"/>
              <a:t>เหมือนกับในคาบที่แล้ว </a:t>
            </a:r>
          </a:p>
          <a:p>
            <a:r>
              <a:rPr lang="th-TH" dirty="0" smtClean="0"/>
              <a:t>นี่เป็ฯเพราะว่า </a:t>
            </a:r>
            <a:r>
              <a:rPr lang="en-US" dirty="0" smtClean="0"/>
              <a:t>texture parameter </a:t>
            </a:r>
            <a:r>
              <a:rPr lang="th-TH" dirty="0" smtClean="0"/>
              <a:t>เป็น </a:t>
            </a:r>
            <a:r>
              <a:rPr lang="en-US" dirty="0" smtClean="0"/>
              <a:t>uniform parameter </a:t>
            </a:r>
            <a:r>
              <a:rPr lang="th-TH" dirty="0" smtClean="0"/>
              <a:t>แบบหนึ่ง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การตั้งค่าในภาษา </a:t>
            </a:r>
            <a:r>
              <a:rPr lang="en-US" dirty="0" smtClean="0"/>
              <a:t>C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สมมติว่าเราจะใช้ </a:t>
            </a:r>
            <a:r>
              <a:rPr lang="en-US" dirty="0" smtClean="0"/>
              <a:t>fragment program </a:t>
            </a:r>
            <a:r>
              <a:rPr lang="th-TH" dirty="0" smtClean="0"/>
              <a:t>ใน </a:t>
            </a:r>
            <a:r>
              <a:rPr lang="en-US" dirty="0" smtClean="0"/>
              <a:t>slide </a:t>
            </a:r>
            <a:r>
              <a:rPr lang="th-TH" dirty="0" smtClean="0"/>
              <a:t>ที่แล้ว และเราใช้ตัวแปร </a:t>
            </a:r>
            <a:r>
              <a:rPr lang="en-US" dirty="0" err="1" smtClean="0"/>
              <a:t>fragmentProgram</a:t>
            </a:r>
            <a:r>
              <a:rPr lang="en-US" dirty="0" smtClean="0"/>
              <a:t> </a:t>
            </a:r>
            <a:r>
              <a:rPr lang="th-TH" dirty="0" smtClean="0"/>
              <a:t>เป็นตัวแทนของ </a:t>
            </a:r>
            <a:r>
              <a:rPr lang="en-US" dirty="0" err="1" smtClean="0"/>
              <a:t>fragmentProgram</a:t>
            </a:r>
            <a:r>
              <a:rPr lang="en-US" dirty="0" smtClean="0"/>
              <a:t> </a:t>
            </a:r>
            <a:r>
              <a:rPr lang="th-TH" dirty="0" smtClean="0"/>
              <a:t>นี้</a:t>
            </a:r>
          </a:p>
          <a:p>
            <a:r>
              <a:rPr lang="th-TH" dirty="0" smtClean="0"/>
              <a:t>ขั้นแรกให้ประกาศตัวแปรประเภท </a:t>
            </a:r>
            <a:r>
              <a:rPr lang="en-US" dirty="0" err="1" smtClean="0"/>
              <a:t>CGparameter</a:t>
            </a:r>
            <a:r>
              <a:rPr lang="en-US" dirty="0" smtClean="0"/>
              <a:t> </a:t>
            </a:r>
            <a:r>
              <a:rPr lang="th-TH" dirty="0" smtClean="0"/>
              <a:t>ชื่อ </a:t>
            </a:r>
            <a:r>
              <a:rPr lang="en-US" dirty="0" smtClean="0"/>
              <a:t>texture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CGparameter</a:t>
            </a:r>
            <a:r>
              <a:rPr lang="en-US" dirty="0" smtClean="0"/>
              <a:t> texture;</a:t>
            </a:r>
          </a:p>
          <a:p>
            <a:r>
              <a:rPr lang="th-TH" dirty="0" smtClean="0"/>
              <a:t>แล้วสั่ง</a:t>
            </a:r>
          </a:p>
          <a:p>
            <a:pPr>
              <a:buNone/>
            </a:pPr>
            <a:r>
              <a:rPr lang="th-TH" sz="2400" dirty="0"/>
              <a:t>	</a:t>
            </a:r>
            <a:r>
              <a:rPr lang="en-US" sz="2400" dirty="0" smtClean="0"/>
              <a:t>texture = </a:t>
            </a:r>
            <a:r>
              <a:rPr lang="en-US" sz="2400" dirty="0" err="1" smtClean="0"/>
              <a:t>cgGetNamedParameter</a:t>
            </a:r>
            <a:r>
              <a:rPr lang="en-US" sz="2400" dirty="0" smtClean="0"/>
              <a:t>(</a:t>
            </a:r>
            <a:r>
              <a:rPr lang="en-US" sz="2400" dirty="0" err="1" smtClean="0"/>
              <a:t>fragmentProgram</a:t>
            </a:r>
            <a:r>
              <a:rPr lang="en-US" sz="2400" dirty="0" smtClean="0"/>
              <a:t>, 						“texture”);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การตั้งค่าในภาษา </a:t>
            </a:r>
            <a:r>
              <a:rPr lang="en-US" dirty="0" smtClean="0"/>
              <a:t>C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หลังจากนั้นให้ทำการสร้าง </a:t>
            </a:r>
            <a:r>
              <a:rPr lang="en-US" dirty="0" smtClean="0"/>
              <a:t>texture </a:t>
            </a:r>
            <a:r>
              <a:rPr lang="th-TH" dirty="0" smtClean="0"/>
              <a:t>เหมือนกับทำปกติใน </a:t>
            </a:r>
            <a:r>
              <a:rPr lang="en-US" dirty="0" smtClean="0"/>
              <a:t>OpenGL</a:t>
            </a:r>
            <a:r>
              <a:rPr lang="th-TH" dirty="0" smtClean="0"/>
              <a:t> (ดูการบรรยายครั้งที่ 15)</a:t>
            </a:r>
            <a:endParaRPr lang="th-TH" dirty="0"/>
          </a:p>
          <a:p>
            <a:r>
              <a:rPr lang="th-TH" dirty="0" smtClean="0"/>
              <a:t>เมื่อทำเสร็จแล้วคุณจะมีตัวแปร </a:t>
            </a:r>
            <a:r>
              <a:rPr lang="en-US" dirty="0" err="1" smtClean="0"/>
              <a:t>GLuint</a:t>
            </a:r>
            <a:r>
              <a:rPr lang="en-US" dirty="0" smtClean="0"/>
              <a:t> </a:t>
            </a:r>
            <a:r>
              <a:rPr lang="th-TH" dirty="0" smtClean="0"/>
              <a:t>ไว้เก็บเลขของ </a:t>
            </a:r>
            <a:r>
              <a:rPr lang="en-US" dirty="0" smtClean="0"/>
              <a:t>texture </a:t>
            </a:r>
            <a:r>
              <a:rPr lang="th-TH" dirty="0" smtClean="0"/>
              <a:t>หนึ่งตัว</a:t>
            </a:r>
            <a:endParaRPr lang="en-US" dirty="0" smtClean="0"/>
          </a:p>
          <a:p>
            <a:r>
              <a:rPr lang="th-TH" dirty="0" smtClean="0"/>
              <a:t>สมมติว่าตัวแปรตัวนี้คือ </a:t>
            </a:r>
            <a:r>
              <a:rPr lang="en-US" dirty="0" err="1" smtClean="0"/>
              <a:t>texID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การตั้งค่าในภาษา </a:t>
            </a:r>
            <a:r>
              <a:rPr lang="en-US" dirty="0" smtClean="0"/>
              <a:t>C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ก่อนจะทำการ </a:t>
            </a:r>
            <a:r>
              <a:rPr lang="en-US" dirty="0" smtClean="0"/>
              <a:t>render </a:t>
            </a:r>
            <a:r>
              <a:rPr lang="th-TH" dirty="0" smtClean="0"/>
              <a:t>ให้เรียก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en-US" dirty="0" err="1" smtClean="0"/>
              <a:t>cgGLSetTextureParameter</a:t>
            </a:r>
            <a:r>
              <a:rPr lang="en-US" dirty="0" smtClean="0"/>
              <a:t>(texture, </a:t>
            </a:r>
            <a:r>
              <a:rPr lang="en-US" dirty="0" err="1" smtClean="0"/>
              <a:t>texID</a:t>
            </a:r>
            <a:r>
              <a:rPr lang="en-US" dirty="0" smtClean="0"/>
              <a:t>);</a:t>
            </a:r>
            <a:endParaRPr lang="en-US" dirty="0"/>
          </a:p>
          <a:p>
            <a:r>
              <a:rPr lang="th-TH" dirty="0" smtClean="0"/>
              <a:t>แล้วเรียก</a:t>
            </a:r>
            <a:endParaRPr lang="th-TH" dirty="0"/>
          </a:p>
          <a:p>
            <a:pPr>
              <a:buNone/>
            </a:pPr>
            <a:r>
              <a:rPr lang="th-TH" dirty="0" smtClean="0"/>
              <a:t>	</a:t>
            </a:r>
            <a:r>
              <a:rPr lang="en-US" dirty="0" err="1" smtClean="0"/>
              <a:t>cgGLEnableTextureParameter</a:t>
            </a:r>
            <a:r>
              <a:rPr lang="en-US" dirty="0" smtClean="0"/>
              <a:t>(texture);</a:t>
            </a:r>
          </a:p>
          <a:p>
            <a:r>
              <a:rPr lang="th-TH" dirty="0" smtClean="0"/>
              <a:t>แล้วจึงทำการ </a:t>
            </a:r>
            <a:r>
              <a:rPr lang="en-US" dirty="0" smtClean="0"/>
              <a:t>render </a:t>
            </a:r>
            <a:r>
              <a:rPr lang="th-TH" dirty="0" smtClean="0"/>
              <a:t>ตามปกติ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ตัวอย่างโค้ด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void </a:t>
            </a:r>
            <a:r>
              <a:rPr lang="en-US" sz="1600" dirty="0" err="1"/>
              <a:t>initCg</a:t>
            </a:r>
            <a:r>
              <a:rPr lang="en-US" sz="1600" dirty="0"/>
              <a:t>()</a:t>
            </a:r>
          </a:p>
          <a:p>
            <a:pPr>
              <a:buNone/>
            </a:pPr>
            <a:r>
              <a:rPr lang="en-US" sz="1600" dirty="0"/>
              <a:t>{</a:t>
            </a:r>
          </a:p>
          <a:p>
            <a:pPr>
              <a:buNone/>
            </a:pPr>
            <a:r>
              <a:rPr lang="en-US" sz="1600" dirty="0"/>
              <a:t>	context = </a:t>
            </a:r>
            <a:r>
              <a:rPr lang="en-US" sz="1600" dirty="0" err="1"/>
              <a:t>cgCreateContext</a:t>
            </a:r>
            <a:r>
              <a:rPr lang="en-US" sz="1600" dirty="0"/>
              <a:t>();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cgGLSetDebugMode</a:t>
            </a:r>
            <a:r>
              <a:rPr lang="en-US" sz="1600" dirty="0"/>
              <a:t>( CG_FALSE 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cgSetParameterSettingMode</a:t>
            </a:r>
            <a:r>
              <a:rPr lang="en-US" sz="1600" dirty="0"/>
              <a:t>(context, CG_DEFERRED_PARAMETER_SETTING);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fragmentProfile</a:t>
            </a:r>
            <a:r>
              <a:rPr lang="en-US" sz="1600" dirty="0"/>
              <a:t> = </a:t>
            </a:r>
            <a:r>
              <a:rPr lang="en-US" sz="1600" dirty="0" err="1"/>
              <a:t>cgGLGetLatestProfile</a:t>
            </a:r>
            <a:r>
              <a:rPr lang="en-US" sz="1600" dirty="0"/>
              <a:t>(CG_GL_FRAGMENT);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cgGLSetOptimalOptions</a:t>
            </a:r>
            <a:r>
              <a:rPr lang="en-US" sz="1600" dirty="0"/>
              <a:t>(</a:t>
            </a:r>
            <a:r>
              <a:rPr lang="en-US" sz="1600" dirty="0" err="1"/>
              <a:t>fragmentProfile</a:t>
            </a:r>
            <a:r>
              <a:rPr lang="en-US" sz="1600" dirty="0"/>
              <a:t>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fragmentProgram</a:t>
            </a:r>
            <a:r>
              <a:rPr lang="en-US" sz="1600" dirty="0"/>
              <a:t> = </a:t>
            </a:r>
            <a:r>
              <a:rPr lang="en-US" sz="1600" dirty="0" err="1" smtClean="0"/>
              <a:t>cgCreateProgramFromFile</a:t>
            </a:r>
            <a:r>
              <a:rPr lang="en-US" sz="1600" dirty="0" smtClean="0"/>
              <a:t>(context,</a:t>
            </a:r>
            <a:r>
              <a:rPr lang="th-TH" sz="1600" dirty="0" smtClean="0"/>
              <a:t> </a:t>
            </a:r>
            <a:r>
              <a:rPr lang="en-US" sz="1600" dirty="0" smtClean="0"/>
              <a:t>CG_SOURCE,</a:t>
            </a:r>
            <a:r>
              <a:rPr lang="th-TH" sz="1600" dirty="0" smtClean="0"/>
              <a:t> </a:t>
            </a:r>
            <a:r>
              <a:rPr lang="en-US" sz="1600" dirty="0" smtClean="0"/>
              <a:t>"fragment-program.cg“,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fragmentProfile</a:t>
            </a:r>
            <a:r>
              <a:rPr lang="en-US" sz="1600" dirty="0" smtClean="0"/>
              <a:t>, "main“, NULL);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cgGLLoadProgram</a:t>
            </a:r>
            <a:r>
              <a:rPr lang="en-US" sz="1600" dirty="0" smtClean="0"/>
              <a:t>(</a:t>
            </a:r>
            <a:r>
              <a:rPr lang="en-US" sz="1600" dirty="0" err="1" smtClean="0"/>
              <a:t>fragmentProgram</a:t>
            </a:r>
            <a:r>
              <a:rPr lang="en-US" sz="1600" dirty="0"/>
              <a:t>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texture = </a:t>
            </a:r>
            <a:r>
              <a:rPr lang="en-US" sz="1600" dirty="0" err="1"/>
              <a:t>cgGetNamedParameter</a:t>
            </a:r>
            <a:r>
              <a:rPr lang="en-US" sz="1600" dirty="0"/>
              <a:t>(</a:t>
            </a:r>
            <a:r>
              <a:rPr lang="en-US" sz="1600" dirty="0" err="1"/>
              <a:t>fragmentProgram</a:t>
            </a:r>
            <a:r>
              <a:rPr lang="en-US" sz="1600" dirty="0"/>
              <a:t>, "texture");</a:t>
            </a:r>
          </a:p>
          <a:p>
            <a:pPr>
              <a:buNone/>
            </a:pPr>
            <a:r>
              <a:rPr lang="en-US" sz="1600" dirty="0"/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ตัวอย่างโค้ด</a:t>
            </a:r>
            <a:r>
              <a:rPr lang="en-US" dirty="0" smtClean="0"/>
              <a:t>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void </a:t>
            </a:r>
            <a:r>
              <a:rPr lang="en-US" sz="1600" dirty="0" err="1"/>
              <a:t>initCg</a:t>
            </a:r>
            <a:r>
              <a:rPr lang="en-US" sz="1600" dirty="0"/>
              <a:t>()</a:t>
            </a:r>
          </a:p>
          <a:p>
            <a:pPr>
              <a:buNone/>
            </a:pPr>
            <a:r>
              <a:rPr lang="en-US" sz="1600" dirty="0"/>
              <a:t>{</a:t>
            </a:r>
          </a:p>
          <a:p>
            <a:pPr>
              <a:buNone/>
            </a:pPr>
            <a:r>
              <a:rPr lang="en-US" sz="1600" dirty="0"/>
              <a:t>	context = </a:t>
            </a:r>
            <a:r>
              <a:rPr lang="en-US" sz="1600" dirty="0" err="1"/>
              <a:t>cgCreateContext</a:t>
            </a:r>
            <a:r>
              <a:rPr lang="en-US" sz="1600" dirty="0"/>
              <a:t>();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cgGLSetDebugMode</a:t>
            </a:r>
            <a:r>
              <a:rPr lang="en-US" sz="1600" dirty="0"/>
              <a:t>( CG_FALSE 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cgSetParameterSettingMode</a:t>
            </a:r>
            <a:r>
              <a:rPr lang="en-US" sz="1600" dirty="0"/>
              <a:t>(context, CG_DEFERRED_PARAMETER_SETTING);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fragmentProfile</a:t>
            </a:r>
            <a:r>
              <a:rPr lang="en-US" sz="1600" dirty="0"/>
              <a:t> = </a:t>
            </a:r>
            <a:r>
              <a:rPr lang="en-US" sz="1600" dirty="0" err="1"/>
              <a:t>cgGLGetLatestProfile</a:t>
            </a:r>
            <a:r>
              <a:rPr lang="en-US" sz="1600" dirty="0"/>
              <a:t>(CG_GL_FRAGMENT);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cgGLSetOptimalOptions</a:t>
            </a:r>
            <a:r>
              <a:rPr lang="en-US" sz="1600" dirty="0"/>
              <a:t>(</a:t>
            </a:r>
            <a:r>
              <a:rPr lang="en-US" sz="1600" dirty="0" err="1"/>
              <a:t>fragmentProfile</a:t>
            </a:r>
            <a:r>
              <a:rPr lang="en-US" sz="1600" dirty="0"/>
              <a:t>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fragmentProgram</a:t>
            </a:r>
            <a:r>
              <a:rPr lang="en-US" sz="1600" dirty="0"/>
              <a:t> = </a:t>
            </a:r>
            <a:r>
              <a:rPr lang="en-US" sz="1600" dirty="0" err="1" smtClean="0"/>
              <a:t>cgCreateProgramFromFile</a:t>
            </a:r>
            <a:r>
              <a:rPr lang="en-US" sz="1600" dirty="0" smtClean="0"/>
              <a:t>(context,</a:t>
            </a:r>
            <a:r>
              <a:rPr lang="th-TH" sz="1600" dirty="0" smtClean="0"/>
              <a:t> </a:t>
            </a:r>
            <a:r>
              <a:rPr lang="en-US" sz="1600" dirty="0" smtClean="0"/>
              <a:t>CG_SOURCE,</a:t>
            </a:r>
            <a:r>
              <a:rPr lang="th-TH" sz="1600" dirty="0" smtClean="0"/>
              <a:t> </a:t>
            </a:r>
            <a:r>
              <a:rPr lang="en-US" sz="1600" dirty="0" smtClean="0"/>
              <a:t>"fragment-program.cg“,</a:t>
            </a:r>
            <a:endParaRPr lang="en-US" sz="1600" dirty="0"/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fragmentProfile</a:t>
            </a:r>
            <a:r>
              <a:rPr lang="en-US" sz="1600" dirty="0" smtClean="0"/>
              <a:t>, "main“, NULL);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cgGLLoadProgram</a:t>
            </a:r>
            <a:r>
              <a:rPr lang="en-US" sz="1600" dirty="0" smtClean="0"/>
              <a:t>(</a:t>
            </a:r>
            <a:r>
              <a:rPr lang="en-US" sz="1600" dirty="0" err="1" smtClean="0"/>
              <a:t>fragmentProgram</a:t>
            </a:r>
            <a:r>
              <a:rPr lang="en-US" sz="1600" dirty="0"/>
              <a:t>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texture = </a:t>
            </a:r>
            <a:r>
              <a:rPr lang="en-US" sz="1600" dirty="0" err="1"/>
              <a:t>cgGetNamedParameter</a:t>
            </a:r>
            <a:r>
              <a:rPr lang="en-US" sz="1600" dirty="0"/>
              <a:t>(</a:t>
            </a:r>
            <a:r>
              <a:rPr lang="en-US" sz="1600" dirty="0" err="1"/>
              <a:t>fragmentProgram</a:t>
            </a:r>
            <a:r>
              <a:rPr lang="en-US" sz="1600" dirty="0"/>
              <a:t>, "texture");</a:t>
            </a:r>
          </a:p>
          <a:p>
            <a:pPr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5334000"/>
            <a:ext cx="5486400" cy="457200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7912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solidFill>
                  <a:srgbClr val="FF0000"/>
                </a:solidFill>
              </a:rPr>
              <a:t>ให้ </a:t>
            </a:r>
            <a:r>
              <a:rPr lang="en-US" sz="2400" dirty="0" smtClean="0">
                <a:solidFill>
                  <a:srgbClr val="FF0000"/>
                </a:solidFill>
              </a:rPr>
              <a:t>texture </a:t>
            </a:r>
            <a:r>
              <a:rPr lang="th-TH" sz="2400" dirty="0" smtClean="0">
                <a:solidFill>
                  <a:srgbClr val="FF0000"/>
                </a:solidFill>
              </a:rPr>
              <a:t>แทน </a:t>
            </a:r>
            <a:r>
              <a:rPr lang="en-US" sz="2400" dirty="0" smtClean="0">
                <a:solidFill>
                  <a:srgbClr val="FF0000"/>
                </a:solidFill>
              </a:rPr>
              <a:t>uniform parameter </a:t>
            </a:r>
            <a:r>
              <a:rPr lang="th-TH" sz="2400" dirty="0" smtClean="0">
                <a:solidFill>
                  <a:srgbClr val="FF0000"/>
                </a:solidFill>
              </a:rPr>
              <a:t>ชื่อเดียวกันใน </a:t>
            </a:r>
            <a:r>
              <a:rPr lang="en-US" sz="2400" dirty="0" smtClean="0">
                <a:solidFill>
                  <a:srgbClr val="FF0000"/>
                </a:solidFill>
              </a:rPr>
              <a:t>fragment program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ตัวอย่างโค้ด</a:t>
            </a:r>
            <a:r>
              <a:rPr lang="en-US" dirty="0" smtClean="0"/>
              <a:t>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Gluint</a:t>
            </a:r>
            <a:r>
              <a:rPr lang="en-US" sz="1600" dirty="0" smtClean="0"/>
              <a:t> </a:t>
            </a:r>
            <a:r>
              <a:rPr lang="en-US" sz="1600" dirty="0" err="1" smtClean="0"/>
              <a:t>texID</a:t>
            </a:r>
            <a:r>
              <a:rPr lang="en-US" sz="1600" dirty="0" smtClean="0"/>
              <a:t>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void </a:t>
            </a:r>
            <a:r>
              <a:rPr lang="en-US" sz="1600" dirty="0" err="1"/>
              <a:t>initTexture</a:t>
            </a:r>
            <a:r>
              <a:rPr lang="en-US" sz="1600" dirty="0"/>
              <a:t>()</a:t>
            </a:r>
          </a:p>
          <a:p>
            <a:pPr>
              <a:buNone/>
            </a:pPr>
            <a:r>
              <a:rPr lang="en-US" sz="1600" dirty="0"/>
              <a:t>{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glGenTextures</a:t>
            </a:r>
            <a:r>
              <a:rPr lang="en-US" sz="1600" dirty="0"/>
              <a:t>(1, &amp;</a:t>
            </a:r>
            <a:r>
              <a:rPr lang="en-US" sz="1600" dirty="0" err="1"/>
              <a:t>texID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glBindTexture</a:t>
            </a:r>
            <a:r>
              <a:rPr lang="en-US" sz="1600" dirty="0"/>
              <a:t>(GL_TEXTURE_2D, </a:t>
            </a:r>
            <a:r>
              <a:rPr lang="en-US" sz="1600" dirty="0" err="1"/>
              <a:t>texID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dirty="0" smtClean="0"/>
              <a:t>: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	: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	:</a:t>
            </a: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glTexImage2D(GL_TEXTURE_2D, 0, </a:t>
            </a:r>
            <a:r>
              <a:rPr lang="en-US" sz="1600" dirty="0" err="1"/>
              <a:t>ilGetInteger</a:t>
            </a:r>
            <a:r>
              <a:rPr lang="en-US" sz="1600" dirty="0"/>
              <a:t>(IL_IMAGE_BPP), </a:t>
            </a:r>
            <a:r>
              <a:rPr lang="en-US" sz="1600" dirty="0" err="1"/>
              <a:t>ilGetInteger</a:t>
            </a:r>
            <a:r>
              <a:rPr lang="en-US" sz="1600" dirty="0"/>
              <a:t>(IL_IMAGE_WIDTH), </a:t>
            </a:r>
            <a:r>
              <a:rPr lang="en-US" sz="1600" dirty="0" err="1"/>
              <a:t>ilGetInteger</a:t>
            </a:r>
            <a:r>
              <a:rPr lang="en-US" sz="1600" dirty="0"/>
              <a:t>(IL_IMAGE_HEIGHT), 0,</a:t>
            </a:r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dirty="0" err="1"/>
              <a:t>ilGetInteger</a:t>
            </a:r>
            <a:r>
              <a:rPr lang="en-US" sz="1600" dirty="0"/>
              <a:t>(IL_IMAGE_FORMAT), GL_UNSIGNED_BYTE, </a:t>
            </a:r>
            <a:r>
              <a:rPr lang="en-US" sz="1600" dirty="0" err="1"/>
              <a:t>ilGetData</a:t>
            </a:r>
            <a:r>
              <a:rPr lang="en-US" sz="1600" dirty="0"/>
              <a:t>());</a:t>
            </a:r>
          </a:p>
          <a:p>
            <a:pPr>
              <a:buNone/>
            </a:pPr>
            <a:r>
              <a:rPr lang="en-US" sz="1600" dirty="0"/>
              <a:t>	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ilDeleteImages</a:t>
            </a:r>
            <a:r>
              <a:rPr lang="en-US" sz="1600" dirty="0"/>
              <a:t>(1, &amp;image);</a:t>
            </a:r>
          </a:p>
          <a:p>
            <a:pPr>
              <a:buNone/>
            </a:pPr>
            <a:r>
              <a:rPr lang="en-US" sz="1600" dirty="0"/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ตัวอย่างโค้ด</a:t>
            </a:r>
            <a:r>
              <a:rPr lang="en-US" dirty="0" smtClean="0"/>
              <a:t>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Gluint</a:t>
            </a:r>
            <a:r>
              <a:rPr lang="en-US" sz="1600" dirty="0" smtClean="0"/>
              <a:t> </a:t>
            </a:r>
            <a:r>
              <a:rPr lang="en-US" sz="1600" dirty="0" err="1" smtClean="0"/>
              <a:t>texID</a:t>
            </a:r>
            <a:r>
              <a:rPr lang="en-US" sz="1600" dirty="0" smtClean="0"/>
              <a:t>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void </a:t>
            </a:r>
            <a:r>
              <a:rPr lang="en-US" sz="1600" dirty="0" err="1"/>
              <a:t>initTexture</a:t>
            </a:r>
            <a:r>
              <a:rPr lang="en-US" sz="1600" dirty="0"/>
              <a:t>()</a:t>
            </a:r>
          </a:p>
          <a:p>
            <a:pPr>
              <a:buNone/>
            </a:pPr>
            <a:r>
              <a:rPr lang="en-US" sz="1600" dirty="0"/>
              <a:t>{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glGenTextures</a:t>
            </a:r>
            <a:r>
              <a:rPr lang="en-US" sz="1600" dirty="0"/>
              <a:t>(1, &amp;</a:t>
            </a:r>
            <a:r>
              <a:rPr lang="en-US" sz="1600" dirty="0" err="1"/>
              <a:t>texID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glBindTexture</a:t>
            </a:r>
            <a:r>
              <a:rPr lang="en-US" sz="1600" dirty="0"/>
              <a:t>(GL_TEXTURE_2D, </a:t>
            </a:r>
            <a:r>
              <a:rPr lang="en-US" sz="1600" dirty="0" err="1"/>
              <a:t>texID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dirty="0" smtClean="0"/>
              <a:t>: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	: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smtClean="0"/>
              <a:t>	:</a:t>
            </a: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glTexImage2D(GL_TEXTURE_2D, 0, </a:t>
            </a:r>
            <a:r>
              <a:rPr lang="en-US" sz="1600" dirty="0" err="1"/>
              <a:t>ilGetInteger</a:t>
            </a:r>
            <a:r>
              <a:rPr lang="en-US" sz="1600" dirty="0"/>
              <a:t>(IL_IMAGE_BPP), </a:t>
            </a:r>
            <a:r>
              <a:rPr lang="en-US" sz="1600" dirty="0" err="1"/>
              <a:t>ilGetInteger</a:t>
            </a:r>
            <a:r>
              <a:rPr lang="en-US" sz="1600" dirty="0"/>
              <a:t>(IL_IMAGE_WIDTH), </a:t>
            </a:r>
            <a:r>
              <a:rPr lang="en-US" sz="1600" dirty="0" err="1"/>
              <a:t>ilGetInteger</a:t>
            </a:r>
            <a:r>
              <a:rPr lang="en-US" sz="1600" dirty="0"/>
              <a:t>(IL_IMAGE_HEIGHT), 0,</a:t>
            </a:r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dirty="0" err="1"/>
              <a:t>ilGetInteger</a:t>
            </a:r>
            <a:r>
              <a:rPr lang="en-US" sz="1600" dirty="0"/>
              <a:t>(IL_IMAGE_FORMAT), GL_UNSIGNED_BYTE, </a:t>
            </a:r>
            <a:r>
              <a:rPr lang="en-US" sz="1600" dirty="0" err="1"/>
              <a:t>ilGetData</a:t>
            </a:r>
            <a:r>
              <a:rPr lang="en-US" sz="1600" dirty="0"/>
              <a:t>());</a:t>
            </a:r>
          </a:p>
          <a:p>
            <a:pPr>
              <a:buNone/>
            </a:pPr>
            <a:r>
              <a:rPr lang="en-US" sz="1600" dirty="0"/>
              <a:t>	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ilDeleteImages</a:t>
            </a:r>
            <a:r>
              <a:rPr lang="en-US" sz="1600" dirty="0"/>
              <a:t>(1, &amp;image);</a:t>
            </a:r>
          </a:p>
          <a:p>
            <a:pPr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743200"/>
            <a:ext cx="6553200" cy="3505200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0" y="18288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solidFill>
                  <a:srgbClr val="FF0000"/>
                </a:solidFill>
              </a:rPr>
              <a:t>สร้าง </a:t>
            </a:r>
            <a:r>
              <a:rPr lang="en-US" sz="2400" dirty="0" smtClean="0">
                <a:solidFill>
                  <a:srgbClr val="FF0000"/>
                </a:solidFill>
              </a:rPr>
              <a:t>texture </a:t>
            </a:r>
            <a:r>
              <a:rPr lang="th-TH" sz="2400" dirty="0" smtClean="0">
                <a:solidFill>
                  <a:srgbClr val="FF0000"/>
                </a:solidFill>
              </a:rPr>
              <a:t>โดยเก็บชื่อของ </a:t>
            </a:r>
            <a:r>
              <a:rPr lang="en-US" sz="2400" dirty="0" smtClean="0">
                <a:solidFill>
                  <a:srgbClr val="FF0000"/>
                </a:solidFill>
              </a:rPr>
              <a:t>texture </a:t>
            </a:r>
          </a:p>
          <a:p>
            <a:pPr algn="ctr"/>
            <a:r>
              <a:rPr lang="th-TH" sz="2400" dirty="0" smtClean="0">
                <a:solidFill>
                  <a:srgbClr val="FF0000"/>
                </a:solidFill>
              </a:rPr>
              <a:t>ไว้ในตัวแปร </a:t>
            </a:r>
            <a:r>
              <a:rPr lang="en-US" sz="2400" dirty="0" err="1" smtClean="0">
                <a:solidFill>
                  <a:srgbClr val="FF0000"/>
                </a:solidFill>
              </a:rPr>
              <a:t>texID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 </a:t>
            </a:r>
            <a:r>
              <a:rPr lang="en-US" dirty="0" smtClean="0"/>
              <a:t>parameter </a:t>
            </a:r>
            <a:r>
              <a:rPr lang="th-TH" dirty="0" smtClean="0"/>
              <a:t>ที่ผู้ใช้เป็นคนกำหนดให้กับ </a:t>
            </a:r>
            <a:r>
              <a:rPr lang="en-US" dirty="0" smtClean="0"/>
              <a:t>vertex program </a:t>
            </a:r>
            <a:r>
              <a:rPr lang="th-TH" dirty="0" smtClean="0"/>
              <a:t>หรือ </a:t>
            </a:r>
            <a:r>
              <a:rPr lang="en-US" dirty="0" smtClean="0"/>
              <a:t>fragment program </a:t>
            </a:r>
            <a:r>
              <a:rPr lang="th-TH" dirty="0" smtClean="0"/>
              <a:t>เอง</a:t>
            </a:r>
          </a:p>
          <a:p>
            <a:r>
              <a:rPr lang="th-TH" dirty="0" smtClean="0"/>
              <a:t>ประกาศเป็น </a:t>
            </a:r>
            <a:r>
              <a:rPr lang="en-US" dirty="0" smtClean="0"/>
              <a:t>argument </a:t>
            </a:r>
            <a:r>
              <a:rPr lang="th-TH" dirty="0" smtClean="0"/>
              <a:t>ของฟังก์ชันที่เราจะเขียน</a:t>
            </a:r>
          </a:p>
          <a:p>
            <a:r>
              <a:rPr lang="th-TH" dirty="0" smtClean="0"/>
              <a:t>ใส่ </a:t>
            </a:r>
            <a:r>
              <a:rPr lang="en-US" dirty="0" err="1" smtClean="0"/>
              <a:t>reservered</a:t>
            </a:r>
            <a:r>
              <a:rPr lang="en-US" dirty="0" smtClean="0"/>
              <a:t> word “uniform” </a:t>
            </a:r>
            <a:r>
              <a:rPr lang="th-TH" dirty="0" smtClean="0"/>
              <a:t>ไว้ข้างหน้า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ตัวอย่างโค้ด</a:t>
            </a:r>
            <a:r>
              <a:rPr lang="en-US" dirty="0" smtClean="0"/>
              <a:t>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void display()</a:t>
            </a:r>
          </a:p>
          <a:p>
            <a:pPr>
              <a:buNone/>
            </a:pPr>
            <a:r>
              <a:rPr lang="en-US" sz="1600" dirty="0"/>
              <a:t>{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glClear</a:t>
            </a:r>
            <a:r>
              <a:rPr lang="en-US" sz="1600" dirty="0"/>
              <a:t>(GL_COLOR_BUFFER_BIT | GL_DEPTH_BUFFER_BIT</a:t>
            </a:r>
            <a:r>
              <a:rPr lang="en-US" sz="1600" dirty="0" smtClean="0"/>
              <a:t>);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cgGLEnableProfile</a:t>
            </a:r>
            <a:r>
              <a:rPr lang="en-US" sz="1600" dirty="0"/>
              <a:t>(</a:t>
            </a:r>
            <a:r>
              <a:rPr lang="en-US" sz="1600" dirty="0" err="1"/>
              <a:t>fragmentProfile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cgGLBindProgram</a:t>
            </a:r>
            <a:r>
              <a:rPr lang="en-US" sz="1600" dirty="0"/>
              <a:t>(</a:t>
            </a:r>
            <a:r>
              <a:rPr lang="en-US" sz="1600" dirty="0" err="1"/>
              <a:t>fragmentProgram</a:t>
            </a:r>
            <a:r>
              <a:rPr lang="en-US" sz="1600" dirty="0" smtClean="0"/>
              <a:t>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cgGLSetTextureParameter</a:t>
            </a:r>
            <a:r>
              <a:rPr lang="en-US" sz="1600" dirty="0"/>
              <a:t>(texture, </a:t>
            </a:r>
            <a:r>
              <a:rPr lang="en-US" sz="1600" dirty="0" err="1"/>
              <a:t>texID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cgGLEnableTextureParameter</a:t>
            </a:r>
            <a:r>
              <a:rPr lang="en-US" sz="1600" dirty="0"/>
              <a:t>(texture);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glBegin</a:t>
            </a:r>
            <a:r>
              <a:rPr lang="en-US" sz="1600" dirty="0"/>
              <a:t>(GL_TRIANGLES);</a:t>
            </a:r>
          </a:p>
          <a:p>
            <a:pPr>
              <a:buNone/>
            </a:pPr>
            <a:r>
              <a:rPr lang="en-US" sz="1600" dirty="0"/>
              <a:t>		glTexCoord2f(0, 0</a:t>
            </a:r>
            <a:r>
              <a:rPr lang="en-US" sz="1600" dirty="0" smtClean="0"/>
              <a:t>); glVertex2f</a:t>
            </a:r>
            <a:r>
              <a:rPr lang="en-US" sz="1600" dirty="0"/>
              <a:t>(-0.8, 0.8);</a:t>
            </a:r>
          </a:p>
          <a:p>
            <a:pPr>
              <a:buNone/>
            </a:pPr>
            <a:r>
              <a:rPr lang="en-US" sz="1600" dirty="0"/>
              <a:t>		glTexCoord2f(1, 0</a:t>
            </a:r>
            <a:r>
              <a:rPr lang="en-US" sz="1600" dirty="0" smtClean="0"/>
              <a:t>); glVertex2f(0.8</a:t>
            </a:r>
            <a:r>
              <a:rPr lang="en-US" sz="1600" dirty="0"/>
              <a:t>, 0.8);</a:t>
            </a:r>
          </a:p>
          <a:p>
            <a:pPr>
              <a:buNone/>
            </a:pPr>
            <a:r>
              <a:rPr lang="en-US" sz="1600" dirty="0"/>
              <a:t>		glTexCoord2f(0.5, 1</a:t>
            </a:r>
            <a:r>
              <a:rPr lang="en-US" sz="1600" dirty="0" smtClean="0"/>
              <a:t>); glVertex2f(0.0</a:t>
            </a:r>
            <a:r>
              <a:rPr lang="en-US" sz="1600" dirty="0"/>
              <a:t>, -0.8);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glEnd</a:t>
            </a:r>
            <a:r>
              <a:rPr lang="en-US" sz="1600" dirty="0"/>
              <a:t>();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cgGLDisableProfile</a:t>
            </a:r>
            <a:r>
              <a:rPr lang="en-US" sz="1600" dirty="0"/>
              <a:t>(</a:t>
            </a:r>
            <a:r>
              <a:rPr lang="en-US" sz="1600" dirty="0" err="1"/>
              <a:t>fragmentProfile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glutSwapBuffers</a:t>
            </a:r>
            <a:r>
              <a:rPr lang="en-US" sz="1600" dirty="0"/>
              <a:t>();</a:t>
            </a:r>
          </a:p>
          <a:p>
            <a:pPr>
              <a:buNone/>
            </a:pPr>
            <a:r>
              <a:rPr lang="en-US" sz="1600" dirty="0"/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ตัวอย่างโค้ด</a:t>
            </a:r>
            <a:r>
              <a:rPr lang="en-US" dirty="0" smtClean="0"/>
              <a:t>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void display()</a:t>
            </a:r>
          </a:p>
          <a:p>
            <a:pPr>
              <a:buNone/>
            </a:pPr>
            <a:r>
              <a:rPr lang="en-US" sz="1600" dirty="0"/>
              <a:t>{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glClear</a:t>
            </a:r>
            <a:r>
              <a:rPr lang="en-US" sz="1600" dirty="0"/>
              <a:t>(GL_COLOR_BUFFER_BIT | GL_DEPTH_BUFFER_BIT</a:t>
            </a:r>
            <a:r>
              <a:rPr lang="en-US" sz="1600" dirty="0" smtClean="0"/>
              <a:t>);</a:t>
            </a: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cgGLEnableProfile</a:t>
            </a:r>
            <a:r>
              <a:rPr lang="en-US" sz="1600" dirty="0"/>
              <a:t>(</a:t>
            </a:r>
            <a:r>
              <a:rPr lang="en-US" sz="1600" dirty="0" err="1"/>
              <a:t>fragmentProfile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cgGLBindProgram</a:t>
            </a:r>
            <a:r>
              <a:rPr lang="en-US" sz="1600" dirty="0"/>
              <a:t>(</a:t>
            </a:r>
            <a:r>
              <a:rPr lang="en-US" sz="1600" dirty="0" err="1"/>
              <a:t>fragmentProgram</a:t>
            </a:r>
            <a:r>
              <a:rPr lang="en-US" sz="1600" dirty="0" smtClean="0"/>
              <a:t>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cgGLSetTextureParameter</a:t>
            </a:r>
            <a:r>
              <a:rPr lang="en-US" sz="1600" dirty="0"/>
              <a:t>(texture, </a:t>
            </a:r>
            <a:r>
              <a:rPr lang="en-US" sz="1600" dirty="0" err="1"/>
              <a:t>texID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cgGLEnableTextureParameter</a:t>
            </a:r>
            <a:r>
              <a:rPr lang="en-US" sz="1600" dirty="0"/>
              <a:t>(texture);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glBegin</a:t>
            </a:r>
            <a:r>
              <a:rPr lang="en-US" sz="1600" dirty="0"/>
              <a:t>(GL_TRIANGLES);</a:t>
            </a:r>
          </a:p>
          <a:p>
            <a:pPr>
              <a:buNone/>
            </a:pPr>
            <a:r>
              <a:rPr lang="en-US" sz="1600" dirty="0"/>
              <a:t>		glTexCoord2f(0, 0</a:t>
            </a:r>
            <a:r>
              <a:rPr lang="en-US" sz="1600" dirty="0" smtClean="0"/>
              <a:t>); glVertex2f</a:t>
            </a:r>
            <a:r>
              <a:rPr lang="en-US" sz="1600" dirty="0"/>
              <a:t>(-0.8, 0.8);</a:t>
            </a:r>
          </a:p>
          <a:p>
            <a:pPr>
              <a:buNone/>
            </a:pPr>
            <a:r>
              <a:rPr lang="en-US" sz="1600" dirty="0"/>
              <a:t>		glTexCoord2f(1, 0</a:t>
            </a:r>
            <a:r>
              <a:rPr lang="en-US" sz="1600" dirty="0" smtClean="0"/>
              <a:t>); glVertex2f(0.8</a:t>
            </a:r>
            <a:r>
              <a:rPr lang="en-US" sz="1600" dirty="0"/>
              <a:t>, 0.8);</a:t>
            </a:r>
          </a:p>
          <a:p>
            <a:pPr>
              <a:buNone/>
            </a:pPr>
            <a:r>
              <a:rPr lang="en-US" sz="1600" dirty="0"/>
              <a:t>		glTexCoord2f(0.5, 1</a:t>
            </a:r>
            <a:r>
              <a:rPr lang="en-US" sz="1600" dirty="0" smtClean="0"/>
              <a:t>); glVertex2f(0.0</a:t>
            </a:r>
            <a:r>
              <a:rPr lang="en-US" sz="1600" dirty="0"/>
              <a:t>, -0.8);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glEnd</a:t>
            </a:r>
            <a:r>
              <a:rPr lang="en-US" sz="1600" dirty="0"/>
              <a:t>();</a:t>
            </a: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dirty="0" err="1"/>
              <a:t>cgGLDisableProfile</a:t>
            </a:r>
            <a:r>
              <a:rPr lang="en-US" sz="1600" dirty="0"/>
              <a:t>(</a:t>
            </a:r>
            <a:r>
              <a:rPr lang="en-US" sz="1600" dirty="0" err="1"/>
              <a:t>fragmentProfile</a:t>
            </a:r>
            <a:r>
              <a:rPr lang="en-US" sz="1600" dirty="0"/>
              <a:t>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glutSwapBuffers</a:t>
            </a:r>
            <a:r>
              <a:rPr lang="en-US" sz="1600" dirty="0"/>
              <a:t>();</a:t>
            </a:r>
          </a:p>
          <a:p>
            <a:pPr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352800"/>
            <a:ext cx="3581400" cy="685800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19600" y="3352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Set </a:t>
            </a:r>
            <a:r>
              <a:rPr lang="th-TH" sz="2400" dirty="0" smtClean="0">
                <a:solidFill>
                  <a:srgbClr val="FF0000"/>
                </a:solidFill>
              </a:rPr>
              <a:t>ชื่อของ </a:t>
            </a:r>
            <a:r>
              <a:rPr lang="en-US" sz="2400" dirty="0" smtClean="0">
                <a:solidFill>
                  <a:srgbClr val="FF0000"/>
                </a:solidFill>
              </a:rPr>
              <a:t>texture</a:t>
            </a:r>
          </a:p>
          <a:p>
            <a:pPr algn="ctr"/>
            <a:r>
              <a:rPr lang="th-TH" sz="2400" dirty="0" smtClean="0">
                <a:solidFill>
                  <a:srgbClr val="FF0000"/>
                </a:solidFill>
              </a:rPr>
              <a:t>แล้ว </a:t>
            </a:r>
            <a:r>
              <a:rPr lang="en-US" sz="2400" dirty="0" smtClean="0">
                <a:solidFill>
                  <a:srgbClr val="FF0000"/>
                </a:solidFill>
              </a:rPr>
              <a:t>enable </a:t>
            </a:r>
            <a:r>
              <a:rPr lang="th-TH" sz="2400" dirty="0" smtClean="0">
                <a:solidFill>
                  <a:srgbClr val="FF0000"/>
                </a:solidFill>
              </a:rPr>
              <a:t>มัน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Fragment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void</a:t>
            </a:r>
            <a:r>
              <a:rPr lang="en-US" dirty="0"/>
              <a:t> main(</a:t>
            </a:r>
            <a:r>
              <a:rPr lang="en-US" dirty="0">
                <a:solidFill>
                  <a:srgbClr val="0070C0"/>
                </a:solidFill>
              </a:rPr>
              <a:t>uniform float4</a:t>
            </a:r>
            <a:r>
              <a:rPr lang="en-US" dirty="0"/>
              <a:t> </a:t>
            </a:r>
            <a:r>
              <a:rPr lang="en-US" dirty="0" smtClean="0"/>
              <a:t>color,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   </a:t>
            </a:r>
            <a:r>
              <a:rPr lang="en-US" dirty="0" smtClean="0">
                <a:solidFill>
                  <a:srgbClr val="0070C0"/>
                </a:solidFill>
              </a:rPr>
              <a:t>out </a:t>
            </a:r>
            <a:r>
              <a:rPr lang="en-US" dirty="0">
                <a:solidFill>
                  <a:srgbClr val="0070C0"/>
                </a:solidFill>
              </a:rPr>
              <a:t>float4 </a:t>
            </a:r>
            <a:r>
              <a:rPr lang="en-US" dirty="0" err="1"/>
              <a:t>outColor</a:t>
            </a:r>
            <a:r>
              <a:rPr lang="en-US" dirty="0"/>
              <a:t> : </a:t>
            </a:r>
            <a:r>
              <a:rPr lang="en-US" dirty="0">
                <a:solidFill>
                  <a:srgbClr val="00B050"/>
                </a:solidFill>
              </a:rPr>
              <a:t>COLOR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outColor</a:t>
            </a:r>
            <a:r>
              <a:rPr lang="en-US" dirty="0"/>
              <a:t> = color;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การกำหนดค่าให้ </a:t>
            </a:r>
            <a:r>
              <a:rPr lang="en-US" dirty="0" smtClean="0"/>
              <a:t>uniform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ประกาศตัวแปรประเภท </a:t>
            </a:r>
            <a:r>
              <a:rPr lang="en-US" dirty="0" err="1" smtClean="0"/>
              <a:t>CGparameter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CGparameter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color;</a:t>
            </a:r>
          </a:p>
          <a:p>
            <a:r>
              <a:rPr lang="th-TH" dirty="0" smtClean="0"/>
              <a:t>แล้วใช้ฟังก์ชัน </a:t>
            </a:r>
            <a:r>
              <a:rPr lang="en-US" dirty="0" err="1" smtClean="0"/>
              <a:t>cgGetNamedParameter</a:t>
            </a:r>
            <a:r>
              <a:rPr lang="en-US" dirty="0" smtClean="0"/>
              <a:t>(…)</a:t>
            </a:r>
            <a:r>
              <a:rPr lang="th-TH" dirty="0"/>
              <a:t> </a:t>
            </a:r>
            <a:r>
              <a:rPr lang="th-TH" dirty="0" smtClean="0"/>
              <a:t>สร้าง </a:t>
            </a:r>
            <a:r>
              <a:rPr lang="en-US" dirty="0" smtClean="0"/>
              <a:t>parameter</a:t>
            </a:r>
            <a:r>
              <a:rPr lang="th-TH" dirty="0" smtClean="0"/>
              <a:t> ขึ้นมาจริงๆ</a:t>
            </a:r>
            <a:endParaRPr lang="en-US" dirty="0" smtClean="0"/>
          </a:p>
          <a:p>
            <a:pPr lvl="1"/>
            <a:r>
              <a:rPr lang="en-US" dirty="0" smtClean="0"/>
              <a:t>Parameter </a:t>
            </a:r>
            <a:r>
              <a:rPr lang="th-TH" dirty="0" smtClean="0"/>
              <a:t>ตัวแรกคือโปรแกรม</a:t>
            </a:r>
            <a:r>
              <a:rPr lang="en-US" dirty="0" smtClean="0"/>
              <a:t> </a:t>
            </a:r>
            <a:r>
              <a:rPr lang="th-TH" dirty="0" smtClean="0"/>
              <a:t>(ตัวแปรประเภท </a:t>
            </a:r>
            <a:r>
              <a:rPr lang="en-US" dirty="0" err="1" smtClean="0"/>
              <a:t>CGprogram</a:t>
            </a:r>
            <a:r>
              <a:rPr lang="th-TH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Parameter </a:t>
            </a:r>
            <a:r>
              <a:rPr lang="th-TH" dirty="0" smtClean="0"/>
              <a:t>ตัวที่สองคือสตริงที่มีค่าเท่ากับชื่อตัวแปร</a:t>
            </a:r>
          </a:p>
          <a:p>
            <a:pPr lvl="1"/>
            <a:r>
              <a:rPr lang="th-TH" dirty="0" smtClean="0"/>
              <a:t>ตัวอย่าง</a:t>
            </a:r>
          </a:p>
          <a:p>
            <a:pPr lvl="1">
              <a:buNone/>
            </a:pPr>
            <a:r>
              <a:rPr lang="th-TH" dirty="0">
                <a:latin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cgGetNamedParamater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fragmentProgram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“color”);</a:t>
            </a:r>
            <a:endParaRPr lang="th-TH" dirty="0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การกำหนดค่าให้ </a:t>
            </a:r>
            <a:r>
              <a:rPr lang="en-US" dirty="0" smtClean="0"/>
              <a:t>uniform parameter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เสร็จแล้วทำการเซ็ตค่าด้วย</a:t>
            </a:r>
            <a:r>
              <a:rPr lang="en-US" dirty="0" smtClean="0"/>
              <a:t> </a:t>
            </a:r>
            <a:r>
              <a:rPr lang="en-US" dirty="0" err="1" smtClean="0"/>
              <a:t>cgSetParameter</a:t>
            </a:r>
            <a:r>
              <a:rPr lang="en-US" dirty="0" smtClean="0"/>
              <a:t>[1234][</a:t>
            </a:r>
            <a:r>
              <a:rPr lang="en-US" dirty="0" err="1" smtClean="0"/>
              <a:t>idfs</a:t>
            </a:r>
            <a:r>
              <a:rPr lang="en-US" dirty="0" smtClean="0"/>
              <a:t>](…)</a:t>
            </a:r>
            <a:r>
              <a:rPr lang="th-TH" dirty="0" smtClean="0"/>
              <a:t> </a:t>
            </a:r>
            <a:endParaRPr lang="en-US" dirty="0" smtClean="0"/>
          </a:p>
          <a:p>
            <a:r>
              <a:rPr lang="th-TH" dirty="0" smtClean="0"/>
              <a:t>ยกตัวอย่างเช่นในกรณี </a:t>
            </a:r>
            <a:r>
              <a:rPr lang="en-US" dirty="0" smtClean="0"/>
              <a:t>color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cgSetParameter3f(color, 1, 1, 0);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th-TH" dirty="0" smtClean="0"/>
              <a:t>หลังจากเซตค่า </a:t>
            </a:r>
            <a:r>
              <a:rPr lang="en-US" dirty="0" smtClean="0"/>
              <a:t>parameter </a:t>
            </a:r>
            <a:r>
              <a:rPr lang="th-TH" dirty="0" smtClean="0"/>
              <a:t>ให้หลายๆ ตัวเสร็จแล้ว ให้เรียกฟังก์ชัน </a:t>
            </a:r>
            <a:r>
              <a:rPr lang="en-US" dirty="0" err="1" smtClean="0"/>
              <a:t>cgUpdateProgramParameter</a:t>
            </a:r>
            <a:r>
              <a:rPr lang="en-US" dirty="0" smtClean="0"/>
              <a:t>([</a:t>
            </a:r>
            <a:r>
              <a:rPr lang="th-TH" dirty="0" smtClean="0"/>
              <a:t>โปรแกรม</a:t>
            </a:r>
            <a:r>
              <a:rPr lang="en-US" dirty="0" smtClean="0"/>
              <a:t>]) </a:t>
            </a:r>
            <a:r>
              <a:rPr lang="th-TH" dirty="0" smtClean="0"/>
              <a:t>เพื่อสั่งให้ </a:t>
            </a:r>
            <a:r>
              <a:rPr lang="en-US" dirty="0" smtClean="0"/>
              <a:t>Cg Runtime </a:t>
            </a:r>
            <a:r>
              <a:rPr lang="th-TH" dirty="0" smtClean="0"/>
              <a:t>ปรับค่า </a:t>
            </a:r>
            <a:r>
              <a:rPr lang="en-US" dirty="0" smtClean="0"/>
              <a:t>uniform parameter </a:t>
            </a:r>
            <a:r>
              <a:rPr lang="th-TH" dirty="0" smtClean="0"/>
              <a:t>ให้เป็นไปตาที่เราตั้ง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cgSetParameter3f(color, 1,1,0);</a:t>
            </a:r>
          </a:p>
          <a:p>
            <a:pPr>
              <a:buNone/>
            </a:pPr>
            <a:r>
              <a:rPr lang="en-US" sz="2800" dirty="0" err="1" smtClean="0"/>
              <a:t>cgUpdateProgramParameters</a:t>
            </a:r>
            <a:r>
              <a:rPr lang="en-US" sz="2800" dirty="0" smtClean="0"/>
              <a:t>(</a:t>
            </a:r>
            <a:r>
              <a:rPr lang="en-US" sz="2800" dirty="0" err="1" smtClean="0"/>
              <a:t>fragmentProgram</a:t>
            </a:r>
            <a:r>
              <a:rPr lang="en-US" sz="2800" dirty="0" smtClean="0"/>
              <a:t>);</a:t>
            </a:r>
          </a:p>
          <a:p>
            <a:pPr>
              <a:buNone/>
            </a:pPr>
            <a:r>
              <a:rPr lang="en-US" sz="2800" dirty="0" err="1" smtClean="0"/>
              <a:t>glBegin</a:t>
            </a:r>
            <a:r>
              <a:rPr lang="en-US" sz="2800" dirty="0" smtClean="0"/>
              <a:t>(GL_TRIANGLES);</a:t>
            </a:r>
          </a:p>
          <a:p>
            <a:pPr>
              <a:buNone/>
            </a:pPr>
            <a:r>
              <a:rPr lang="th-TH" sz="2800" dirty="0" smtClean="0"/>
              <a:t>	</a:t>
            </a:r>
            <a:r>
              <a:rPr lang="en-US" sz="2800" dirty="0" smtClean="0"/>
              <a:t>glVertex3f(0.5f, -0.5f, 0);</a:t>
            </a:r>
          </a:p>
          <a:p>
            <a:pPr>
              <a:buNone/>
            </a:pPr>
            <a:r>
              <a:rPr lang="th-TH" sz="2800" dirty="0" smtClean="0"/>
              <a:t>	</a:t>
            </a:r>
            <a:r>
              <a:rPr lang="en-US" sz="2800" dirty="0" smtClean="0"/>
              <a:t>glVertex3f(0, 0.5f, 0);</a:t>
            </a:r>
          </a:p>
          <a:p>
            <a:pPr>
              <a:buNone/>
            </a:pPr>
            <a:r>
              <a:rPr lang="th-TH" sz="2800" dirty="0" smtClean="0"/>
              <a:t>	</a:t>
            </a:r>
            <a:r>
              <a:rPr lang="en-US" sz="2800" dirty="0" smtClean="0"/>
              <a:t>glVertex3f(-0.5f, -0.5f, 0);</a:t>
            </a:r>
          </a:p>
          <a:p>
            <a:pPr>
              <a:buNone/>
            </a:pPr>
            <a:r>
              <a:rPr lang="en-US" sz="2800" dirty="0" err="1" smtClean="0"/>
              <a:t>glEnd</a:t>
            </a:r>
            <a:r>
              <a:rPr lang="en-US" sz="2800" dirty="0" smtClean="0"/>
              <a:t>();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Texture </a:t>
            </a:r>
            <a:r>
              <a:rPr lang="en-US" dirty="0"/>
              <a:t>p</a:t>
            </a:r>
            <a:r>
              <a:rPr lang="en-US" dirty="0" smtClean="0"/>
              <a:t>arameter </a:t>
            </a:r>
            <a:r>
              <a:rPr lang="th-TH" dirty="0" smtClean="0"/>
              <a:t>อนุญาตให้ผู้เขียนโปรแกรม </a:t>
            </a:r>
            <a:r>
              <a:rPr lang="en-US" dirty="0" smtClean="0"/>
              <a:t>Cg </a:t>
            </a:r>
            <a:r>
              <a:rPr lang="th-TH" dirty="0" smtClean="0"/>
              <a:t>อ่านข้อมูลจาก </a:t>
            </a:r>
            <a:r>
              <a:rPr lang="en-US" dirty="0" smtClean="0"/>
              <a:t>texture </a:t>
            </a:r>
            <a:r>
              <a:rPr lang="th-TH" dirty="0" smtClean="0"/>
              <a:t>มาได้</a:t>
            </a:r>
          </a:p>
          <a:p>
            <a:r>
              <a:rPr lang="th-TH" dirty="0" smtClean="0"/>
              <a:t>เราสามารถใช้ </a:t>
            </a:r>
            <a:r>
              <a:rPr lang="en-US" dirty="0" smtClean="0"/>
              <a:t>texture parameter </a:t>
            </a:r>
            <a:r>
              <a:rPr lang="th-TH" dirty="0" smtClean="0"/>
              <a:t>ได้เฉพาะใน </a:t>
            </a:r>
            <a:r>
              <a:rPr lang="en-US" dirty="0" smtClean="0"/>
              <a:t>fragment program </a:t>
            </a:r>
            <a:r>
              <a:rPr lang="th-TH" dirty="0" smtClean="0"/>
              <a:t>เท่านั้น</a:t>
            </a:r>
          </a:p>
          <a:p>
            <a:r>
              <a:rPr lang="en-US" dirty="0" smtClean="0"/>
              <a:t>Texture parameter </a:t>
            </a:r>
            <a:r>
              <a:rPr lang="th-TH" dirty="0" smtClean="0"/>
              <a:t>จะต้องประกาศเป็น </a:t>
            </a:r>
            <a:r>
              <a:rPr lang="en-US" dirty="0" smtClean="0"/>
              <a:t>uniform parameter </a:t>
            </a:r>
            <a:r>
              <a:rPr lang="th-TH" dirty="0" smtClean="0"/>
              <a:t>ของ </a:t>
            </a:r>
            <a:r>
              <a:rPr lang="en-US" dirty="0" smtClean="0"/>
              <a:t>fragment program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Parameter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Texture parameter </a:t>
            </a:r>
            <a:r>
              <a:rPr lang="th-TH" dirty="0" smtClean="0"/>
              <a:t>สามารถมีชนิดข้อมูลได้ </a:t>
            </a:r>
            <a:r>
              <a:rPr lang="en-US" dirty="0" smtClean="0"/>
              <a:t>2 </a:t>
            </a:r>
            <a:r>
              <a:rPr lang="th-TH" dirty="0" smtClean="0"/>
              <a:t>แบบคือ</a:t>
            </a:r>
          </a:p>
          <a:p>
            <a:pPr lvl="1"/>
            <a:r>
              <a:rPr lang="en-US" dirty="0" smtClean="0"/>
              <a:t>sampler2D</a:t>
            </a:r>
          </a:p>
          <a:p>
            <a:pPr lvl="2"/>
            <a:r>
              <a:rPr lang="th-TH" dirty="0" smtClean="0"/>
              <a:t>มี </a:t>
            </a:r>
            <a:r>
              <a:rPr lang="en-US" dirty="0" smtClean="0"/>
              <a:t>texture coordinate (</a:t>
            </a:r>
            <a:r>
              <a:rPr lang="en-US" dirty="0" err="1" smtClean="0"/>
              <a:t>u,v</a:t>
            </a:r>
            <a:r>
              <a:rPr lang="en-US" dirty="0" smtClean="0"/>
              <a:t>) </a:t>
            </a:r>
            <a:r>
              <a:rPr lang="th-TH" dirty="0" smtClean="0"/>
              <a:t>โดยที่ </a:t>
            </a:r>
            <a:r>
              <a:rPr lang="en-US" dirty="0" smtClean="0"/>
              <a:t>0 ≤ u, v ≤ 1</a:t>
            </a:r>
          </a:p>
          <a:p>
            <a:pPr lvl="2"/>
            <a:r>
              <a:rPr lang="th-TH" dirty="0" smtClean="0"/>
              <a:t>ขนาดของ </a:t>
            </a:r>
            <a:r>
              <a:rPr lang="en-US" dirty="0" smtClean="0"/>
              <a:t>texture </a:t>
            </a:r>
            <a:r>
              <a:rPr lang="th-TH" dirty="0" smtClean="0"/>
              <a:t>ต้องเป็นเลข </a:t>
            </a:r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endParaRPr lang="en-US" dirty="0" smtClean="0"/>
          </a:p>
          <a:p>
            <a:pPr lvl="2"/>
            <a:r>
              <a:rPr lang="th-TH" dirty="0" smtClean="0"/>
              <a:t>สามารถทำ </a:t>
            </a:r>
            <a:r>
              <a:rPr lang="en-US" dirty="0" err="1" smtClean="0"/>
              <a:t>mipmap</a:t>
            </a:r>
            <a:r>
              <a:rPr lang="en-US" dirty="0" smtClean="0"/>
              <a:t> </a:t>
            </a:r>
            <a:r>
              <a:rPr lang="th-TH" dirty="0" smtClean="0"/>
              <a:t>ได้</a:t>
            </a:r>
            <a:endParaRPr lang="en-US" dirty="0" smtClean="0"/>
          </a:p>
          <a:p>
            <a:pPr lvl="1"/>
            <a:r>
              <a:rPr lang="en-US" dirty="0" err="1" smtClean="0"/>
              <a:t>samplerRECT</a:t>
            </a:r>
            <a:endParaRPr lang="th-TH" dirty="0" smtClean="0"/>
          </a:p>
          <a:p>
            <a:pPr lvl="2"/>
            <a:r>
              <a:rPr lang="th-TH" dirty="0" smtClean="0"/>
              <a:t>มี </a:t>
            </a:r>
            <a:r>
              <a:rPr lang="en-US" dirty="0" smtClean="0"/>
              <a:t>texture coordinate (</a:t>
            </a:r>
            <a:r>
              <a:rPr lang="en-US" dirty="0" err="1" smtClean="0"/>
              <a:t>u,v</a:t>
            </a:r>
            <a:r>
              <a:rPr lang="en-US" dirty="0" smtClean="0"/>
              <a:t>) </a:t>
            </a:r>
            <a:r>
              <a:rPr lang="th-TH" dirty="0" smtClean="0"/>
              <a:t>โดยที่ </a:t>
            </a:r>
            <a:r>
              <a:rPr lang="en-US" dirty="0" smtClean="0"/>
              <a:t>0 ≤ u ≤ </a:t>
            </a:r>
            <a:r>
              <a:rPr lang="th-TH" dirty="0" smtClean="0"/>
              <a:t>ความกว้าง และ </a:t>
            </a:r>
            <a:r>
              <a:rPr lang="en-US" dirty="0" smtClean="0"/>
              <a:t>0 ≤ v ≤ </a:t>
            </a:r>
            <a:r>
              <a:rPr lang="th-TH" dirty="0" smtClean="0"/>
              <a:t>ความสูง ของ </a:t>
            </a:r>
            <a:r>
              <a:rPr lang="en-US" dirty="0" smtClean="0"/>
              <a:t>texture</a:t>
            </a:r>
          </a:p>
          <a:p>
            <a:pPr lvl="2"/>
            <a:r>
              <a:rPr lang="th-TH" dirty="0" smtClean="0"/>
              <a:t>ขนาดของ </a:t>
            </a:r>
            <a:r>
              <a:rPr lang="en-US" dirty="0" smtClean="0"/>
              <a:t>texture </a:t>
            </a:r>
            <a:r>
              <a:rPr lang="th-TH" dirty="0" smtClean="0"/>
              <a:t>ไม่จำเป็นต้องเป็นเลข </a:t>
            </a:r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endParaRPr lang="th-TH" dirty="0" smtClean="0"/>
          </a:p>
          <a:p>
            <a:pPr lvl="2"/>
            <a:r>
              <a:rPr lang="th-TH" dirty="0" smtClean="0"/>
              <a:t>ไม่สามารถทำ </a:t>
            </a:r>
            <a:r>
              <a:rPr lang="en-US" dirty="0" err="1" smtClean="0"/>
              <a:t>mipmap</a:t>
            </a:r>
            <a:r>
              <a:rPr lang="en-US" dirty="0" smtClean="0"/>
              <a:t> </a:t>
            </a:r>
            <a:r>
              <a:rPr lang="th-TH" dirty="0" smtClean="0"/>
              <a:t>ได้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Parameter </a:t>
            </a:r>
            <a:r>
              <a:rPr lang="th-TH" dirty="0" smtClean="0"/>
              <a:t>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เวลาจะอ่านข้อมูลจาก </a:t>
            </a:r>
            <a:r>
              <a:rPr lang="en-US" dirty="0" smtClean="0"/>
              <a:t>sampler2D </a:t>
            </a:r>
            <a:r>
              <a:rPr lang="th-TH" dirty="0" smtClean="0"/>
              <a:t>ต้องอ่านโดยใช้ฟังก์ชัน </a:t>
            </a:r>
            <a:r>
              <a:rPr lang="en-US" dirty="0" smtClean="0"/>
              <a:t>tex2D(…)</a:t>
            </a:r>
          </a:p>
          <a:p>
            <a:pPr lvl="1"/>
            <a:r>
              <a:rPr lang="th-TH" dirty="0" smtClean="0"/>
              <a:t>สมมติว่า </a:t>
            </a:r>
            <a:r>
              <a:rPr lang="en-US" dirty="0" smtClean="0"/>
              <a:t>texture </a:t>
            </a:r>
            <a:r>
              <a:rPr lang="th-TH" dirty="0" smtClean="0"/>
              <a:t>เป็นตัวแปรชนิด </a:t>
            </a:r>
            <a:r>
              <a:rPr lang="en-US" dirty="0" smtClean="0"/>
              <a:t>tex2D</a:t>
            </a:r>
          </a:p>
          <a:p>
            <a:pPr lvl="1"/>
            <a:r>
              <a:rPr lang="th-TH" dirty="0" smtClean="0"/>
              <a:t>สมมติว่า </a:t>
            </a:r>
            <a:r>
              <a:rPr lang="en-US" dirty="0" err="1" smtClean="0"/>
              <a:t>texCoord</a:t>
            </a:r>
            <a:r>
              <a:rPr lang="en-US" dirty="0" smtClean="0"/>
              <a:t> </a:t>
            </a:r>
            <a:r>
              <a:rPr lang="th-TH" dirty="0" smtClean="0"/>
              <a:t>เป็นตัวแปรชนิด </a:t>
            </a:r>
            <a:r>
              <a:rPr lang="en-US" dirty="0" smtClean="0"/>
              <a:t>float2</a:t>
            </a:r>
          </a:p>
          <a:p>
            <a:pPr lvl="1"/>
            <a:r>
              <a:rPr lang="th-TH" dirty="0" smtClean="0"/>
              <a:t>เราสามารถอ่านข้อมูลจาก </a:t>
            </a:r>
            <a:r>
              <a:rPr lang="en-US" dirty="0" smtClean="0"/>
              <a:t>texture </a:t>
            </a:r>
            <a:r>
              <a:rPr lang="th-TH" dirty="0" smtClean="0"/>
              <a:t>ณ </a:t>
            </a:r>
            <a:r>
              <a:rPr lang="en-US" dirty="0" smtClean="0"/>
              <a:t>texture coordinate </a:t>
            </a:r>
            <a:r>
              <a:rPr lang="en-US" dirty="0" err="1" smtClean="0"/>
              <a:t>texCoord</a:t>
            </a:r>
            <a:r>
              <a:rPr lang="en-US" dirty="0" smtClean="0"/>
              <a:t> </a:t>
            </a:r>
            <a:r>
              <a:rPr lang="th-TH" dirty="0" smtClean="0"/>
              <a:t>ได้โดยใช้</a:t>
            </a:r>
            <a:r>
              <a:rPr lang="th-TH" dirty="0"/>
              <a:t> </a:t>
            </a:r>
            <a:r>
              <a:rPr lang="en-US" dirty="0" smtClean="0"/>
              <a:t>tex2D(texture, </a:t>
            </a:r>
            <a:r>
              <a:rPr lang="en-US" dirty="0" err="1" smtClean="0"/>
              <a:t>texCoord</a:t>
            </a:r>
            <a:r>
              <a:rPr lang="en-US" dirty="0" smtClean="0"/>
              <a:t>)</a:t>
            </a:r>
          </a:p>
          <a:p>
            <a:pPr lvl="1"/>
            <a:r>
              <a:rPr lang="th-TH" dirty="0" smtClean="0"/>
              <a:t>มันจะคืนตัวแปรชนิด </a:t>
            </a:r>
            <a:r>
              <a:rPr lang="en-US" dirty="0" smtClean="0"/>
              <a:t>float4 (RGBA) </a:t>
            </a:r>
            <a:r>
              <a:rPr lang="th-TH" dirty="0" smtClean="0"/>
              <a:t>มาให้</a:t>
            </a:r>
          </a:p>
          <a:p>
            <a:pPr lvl="1"/>
            <a:r>
              <a:rPr lang="th-TH" dirty="0" smtClean="0"/>
              <a:t>ตัวอย่าง</a:t>
            </a:r>
            <a:r>
              <a:rPr lang="en-US" dirty="0" smtClean="0"/>
              <a:t>: float4 color = tex2D(texture, </a:t>
            </a:r>
            <a:r>
              <a:rPr lang="en-US" dirty="0" err="1" smtClean="0"/>
              <a:t>texCoord</a:t>
            </a:r>
            <a:r>
              <a:rPr lang="en-US" dirty="0" smtClean="0"/>
              <a:t>)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616</Words>
  <Application>Microsoft Office PowerPoint</Application>
  <PresentationFormat>On-screen Show (4:3)</PresentationFormat>
  <Paragraphs>217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418341 สภาพแวดล้อมการทำงานคอมพิวเตอร์กราฟิกส์ การบรรยายครั้งที่ 20</vt:lpstr>
      <vt:lpstr>Uniform Parameter</vt:lpstr>
      <vt:lpstr>ตัวอย่าง Fragment Program</vt:lpstr>
      <vt:lpstr>การกำหนดค่าให้ uniform parameter</vt:lpstr>
      <vt:lpstr>การกำหนดค่าให้ uniform parameter (ต่อ)</vt:lpstr>
      <vt:lpstr>ตัวอย่างการใช้</vt:lpstr>
      <vt:lpstr>Texture Parameter</vt:lpstr>
      <vt:lpstr>Texture Parameter (ต่อ)</vt:lpstr>
      <vt:lpstr>Texture Parameter (ต่อ)</vt:lpstr>
      <vt:lpstr>Texture Parameter (ต่อ)</vt:lpstr>
      <vt:lpstr>ตัวอย่าง fragment program</vt:lpstr>
      <vt:lpstr>การตั้งค่าในภาษา C</vt:lpstr>
      <vt:lpstr>การตั้งค่าในภาษา C (ต่อ)</vt:lpstr>
      <vt:lpstr>การตั้งค่าในภาษา C (ต่อ)</vt:lpstr>
      <vt:lpstr>การตั้งค่าในภาษา C (ต่อ)</vt:lpstr>
      <vt:lpstr>ตัวอย่างโค้ด</vt:lpstr>
      <vt:lpstr>ตัวอย่างโค้ด (ต่อ)</vt:lpstr>
      <vt:lpstr>ตัวอย่างโค้ด (ต่อ)</vt:lpstr>
      <vt:lpstr>ตัวอย่างโค้ด (ต่อ)</vt:lpstr>
      <vt:lpstr>ตัวอย่างโค้ด (ต่อ)</vt:lpstr>
      <vt:lpstr>ตัวอย่างโค้ด (ต่อ)</vt:lpstr>
    </vt:vector>
  </TitlesOfParts>
  <Company>Kasetsart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418341 สภาพแวดล้อมการทำงานคอมพิวเตอร์กราฟิกส์ การบรรยายครั้งที่ 20</dc:title>
  <dc:creator>Office Of Computer Services</dc:creator>
  <cp:lastModifiedBy>Office Of Computer Services</cp:lastModifiedBy>
  <cp:revision>8</cp:revision>
  <dcterms:created xsi:type="dcterms:W3CDTF">2008-08-28T20:18:39Z</dcterms:created>
  <dcterms:modified xsi:type="dcterms:W3CDTF">2009-09-03T17:48:48Z</dcterms:modified>
</cp:coreProperties>
</file>