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57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78E7A-B745-403C-98FD-838C108C0947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B74C-DC6C-41B9-8A33-84B123424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B74C-DC6C-41B9-8A33-84B123424A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670-855B-4B6D-AEDD-3EA64A018498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609D-17FB-4AB2-AEF9-B65C4BED3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670-855B-4B6D-AEDD-3EA64A018498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609D-17FB-4AB2-AEF9-B65C4BED3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670-855B-4B6D-AEDD-3EA64A018498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609D-17FB-4AB2-AEF9-B65C4BED3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670-855B-4B6D-AEDD-3EA64A018498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609D-17FB-4AB2-AEF9-B65C4BED3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670-855B-4B6D-AEDD-3EA64A018498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609D-17FB-4AB2-AEF9-B65C4BED3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670-855B-4B6D-AEDD-3EA64A018498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609D-17FB-4AB2-AEF9-B65C4BED3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670-855B-4B6D-AEDD-3EA64A018498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609D-17FB-4AB2-AEF9-B65C4BED3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670-855B-4B6D-AEDD-3EA64A018498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609D-17FB-4AB2-AEF9-B65C4BED3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670-855B-4B6D-AEDD-3EA64A018498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609D-17FB-4AB2-AEF9-B65C4BED3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670-855B-4B6D-AEDD-3EA64A018498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609D-17FB-4AB2-AEF9-B65C4BED3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37D4670-855B-4B6D-AEDD-3EA64A018498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E12609D-17FB-4AB2-AEF9-B65C4BED3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7D4670-855B-4B6D-AEDD-3EA64A018498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E12609D-17FB-4AB2-AEF9-B65C4BED3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418341 สภาพแวดล้อมการทำงานคอมพิวเตอร์กราฟฟิกส์</a:t>
            </a:r>
            <a:br>
              <a:rPr lang="th-TH" dirty="0" smtClean="0"/>
            </a:br>
            <a:r>
              <a:rPr lang="th-TH" dirty="0" smtClean="0"/>
              <a:t>การบรรยายครั้งที่ </a:t>
            </a:r>
            <a:r>
              <a:rPr lang="en-US" smtClean="0"/>
              <a:t>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ประมุข ขันเงิน</a:t>
            </a:r>
          </a:p>
          <a:p>
            <a:r>
              <a:rPr lang="en-US" dirty="0" smtClean="0"/>
              <a:t>pramook@gmail.com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</a:t>
            </a:r>
            <a:r>
              <a:rPr lang="th-TH" dirty="0" smtClean="0"/>
              <a:t>รูป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ใช้คำสั่ง </a:t>
            </a:r>
            <a:r>
              <a:rPr lang="en-US" dirty="0" smtClean="0"/>
              <a:t>glTexImage2D </a:t>
            </a:r>
            <a:r>
              <a:rPr lang="th-TH" dirty="0" smtClean="0"/>
              <a:t>หรือ </a:t>
            </a:r>
            <a:r>
              <a:rPr lang="en-US" dirty="0" smtClean="0"/>
              <a:t>gluBuild2DMipmaps </a:t>
            </a:r>
            <a:r>
              <a:rPr lang="th-TH" dirty="0" smtClean="0"/>
              <a:t>เพื่อ </a:t>
            </a:r>
            <a:r>
              <a:rPr lang="en-US" dirty="0" smtClean="0"/>
              <a:t>download </a:t>
            </a:r>
            <a:r>
              <a:rPr lang="th-TH" dirty="0" smtClean="0"/>
              <a:t>รูปเช่นเดิม แต่เราต้อง </a:t>
            </a:r>
            <a:r>
              <a:rPr lang="en-US" dirty="0" smtClean="0"/>
              <a:t>download </a:t>
            </a:r>
            <a:r>
              <a:rPr lang="th-TH" dirty="0" smtClean="0"/>
              <a:t>รูปจำนวนทั้งหมด </a:t>
            </a:r>
            <a:r>
              <a:rPr lang="en-US" dirty="0" smtClean="0"/>
              <a:t>6 </a:t>
            </a:r>
            <a:r>
              <a:rPr lang="th-TH" dirty="0" smtClean="0"/>
              <a:t>รูปสำหรับ</a:t>
            </a:r>
            <a:r>
              <a:rPr lang="en-US" dirty="0" smtClean="0"/>
              <a:t> 6 </a:t>
            </a:r>
            <a:r>
              <a:rPr lang="th-TH" dirty="0" smtClean="0"/>
              <a:t>ด้านของลูกบาศก์</a:t>
            </a:r>
          </a:p>
          <a:p>
            <a:endParaRPr lang="th-TH" dirty="0" smtClean="0"/>
          </a:p>
          <a:p>
            <a:r>
              <a:rPr lang="th-TH" dirty="0" smtClean="0"/>
              <a:t>เราสามารถระบุว่าจะ </a:t>
            </a:r>
            <a:r>
              <a:rPr lang="en-US" dirty="0" smtClean="0"/>
              <a:t>download </a:t>
            </a:r>
            <a:r>
              <a:rPr lang="th-TH" dirty="0" smtClean="0"/>
              <a:t>รูปของด้านไหนได้ด้วยการระบุ </a:t>
            </a:r>
            <a:r>
              <a:rPr lang="en-US" dirty="0" smtClean="0"/>
              <a:t>target </a:t>
            </a:r>
            <a:r>
              <a:rPr lang="th-TH" dirty="0" smtClean="0"/>
              <a:t>ของคำสั่งทั้งสองดังในสไลด์หน้าต่อไป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</a:t>
            </a:r>
            <a:r>
              <a:rPr lang="th-TH" dirty="0" smtClean="0"/>
              <a:t>สำหรับ </a:t>
            </a:r>
            <a:r>
              <a:rPr lang="en-US" dirty="0" smtClean="0"/>
              <a:t>Download </a:t>
            </a:r>
            <a:r>
              <a:rPr lang="th-TH" dirty="0" smtClean="0"/>
              <a:t>รูป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Target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ด้าน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GL_TEXTURE_CUBE_MAP_POSITIVE_X_EXT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ขวา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GL_TEXTURE_CUBE_MAP_NEGATIVE_X_EXT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ซ้าย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GL_TEXTURE_CUBE_MAP_POSITIVE_Y_EXT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บน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GL_TEXTURE_CUBE_MAP_NEGATIVE_Y_EXT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ล่าง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GL_TEXTURE_CUBE_MAP_POSITIVE_Z_EXT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หน้า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GL_TEXTURE_CUBE_MAP_NEGATIVE_Z_EXT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หลัง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ตัวอย่างโค้ด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ผมสร้างฟังก์ชัน </a:t>
            </a:r>
            <a:r>
              <a:rPr lang="en-US" dirty="0" err="1" smtClean="0"/>
              <a:t>loadCubeMapSide</a:t>
            </a:r>
            <a:r>
              <a:rPr lang="th-TH" dirty="0" smtClean="0"/>
              <a:t> ไว้สำหรับ </a:t>
            </a:r>
            <a:r>
              <a:rPr lang="en-US" dirty="0" smtClean="0"/>
              <a:t>download </a:t>
            </a:r>
            <a:r>
              <a:rPr lang="th-TH" dirty="0" smtClean="0"/>
              <a:t>รูปเข้าไปยังด้านหนึ่งของ </a:t>
            </a:r>
            <a:r>
              <a:rPr lang="en-US" dirty="0" smtClean="0"/>
              <a:t>cube map</a:t>
            </a:r>
            <a:r>
              <a:rPr lang="th-TH" dirty="0" smtClean="0"/>
              <a:t> โดยกำหนด</a:t>
            </a:r>
            <a:endParaRPr lang="en-US" dirty="0" smtClean="0"/>
          </a:p>
          <a:p>
            <a:pPr lvl="1"/>
            <a:r>
              <a:rPr lang="en-US" dirty="0" smtClean="0"/>
              <a:t>Target </a:t>
            </a:r>
            <a:r>
              <a:rPr lang="th-TH" dirty="0" smtClean="0"/>
              <a:t>ที่จะ </a:t>
            </a:r>
            <a:r>
              <a:rPr lang="en-US" dirty="0" smtClean="0"/>
              <a:t>download </a:t>
            </a:r>
            <a:r>
              <a:rPr lang="th-TH" dirty="0" smtClean="0"/>
              <a:t>รูปลงไป</a:t>
            </a:r>
          </a:p>
          <a:p>
            <a:pPr lvl="1"/>
            <a:r>
              <a:rPr lang="th-TH" dirty="0" smtClean="0"/>
              <a:t>ชื่อไฟล์ของรูปนั้น</a:t>
            </a:r>
          </a:p>
          <a:p>
            <a:pPr lvl="1"/>
            <a:endParaRPr lang="th-TH" dirty="0" smtClean="0"/>
          </a:p>
          <a:p>
            <a:r>
              <a:rPr lang="en-US" dirty="0" err="1" smtClean="0"/>
              <a:t>loadCubeMapSide</a:t>
            </a:r>
            <a:r>
              <a:rPr lang="en-US" dirty="0" smtClean="0"/>
              <a:t> </a:t>
            </a:r>
            <a:r>
              <a:rPr lang="th-TH" dirty="0" smtClean="0"/>
              <a:t>ใช้ </a:t>
            </a:r>
            <a:r>
              <a:rPr lang="en-US" dirty="0" err="1" smtClean="0"/>
              <a:t>DevIL</a:t>
            </a:r>
            <a:r>
              <a:rPr lang="en-US" dirty="0" smtClean="0"/>
              <a:t> </a:t>
            </a:r>
            <a:r>
              <a:rPr lang="th-TH" dirty="0" smtClean="0"/>
              <a:t>ในการดึงข้อมูลรูปออกมาจากไฟล์</a:t>
            </a:r>
            <a:endParaRPr lang="en-US" dirty="0" smtClean="0"/>
          </a:p>
          <a:p>
            <a:pPr>
              <a:buNone/>
            </a:pP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loadCubeMapSide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loadCubeMapSide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(GLuint target,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const char *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imageName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ILuint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image;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ilGenImages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(1, &amp;image);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ilBindImage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(image);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ilLoadImage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wchar_t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*)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imageName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ilConvertImage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(IL_RGB, IL_UNSIGNED_BYTE)	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gluBuild2DMipmaps(target, 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ilGetInteger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(IL_IMAGE_BPP), 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ilGetInteger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(IL_IMAGE_WIDTH),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ilGetInteger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(IL_IMAGE_HEIGHT), 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ilGetInteger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(IL_IMAGE_FORMAT), 	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GL_UNSIGNED_BYTE,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ilGetData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ilDeleteImages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(1, &amp;image);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โค้ดตัวอย่าง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ผมเขียนฟังก์ชัน </a:t>
            </a:r>
            <a:r>
              <a:rPr lang="en-US" dirty="0" err="1" smtClean="0"/>
              <a:t>initCubeMap</a:t>
            </a:r>
            <a:r>
              <a:rPr lang="en-US" dirty="0" smtClean="0"/>
              <a:t> </a:t>
            </a:r>
            <a:r>
              <a:rPr lang="th-TH" dirty="0" smtClean="0"/>
              <a:t>เพื่อ </a:t>
            </a:r>
            <a:r>
              <a:rPr lang="en-US" dirty="0" smtClean="0"/>
              <a:t>load </a:t>
            </a:r>
            <a:r>
              <a:rPr lang="th-TH" dirty="0" smtClean="0"/>
              <a:t>รูปทั้งสำหรับทั้ง </a:t>
            </a:r>
            <a:r>
              <a:rPr lang="en-US" dirty="0" smtClean="0"/>
              <a:t>6 </a:t>
            </a:r>
            <a:r>
              <a:rPr lang="th-TH" dirty="0" smtClean="0"/>
              <a:t>ด้าน</a:t>
            </a:r>
          </a:p>
          <a:p>
            <a:endParaRPr lang="th-TH" dirty="0" smtClean="0"/>
          </a:p>
          <a:p>
            <a:r>
              <a:rPr lang="th-TH" dirty="0" smtClean="0"/>
              <a:t>ใน </a:t>
            </a:r>
            <a:r>
              <a:rPr lang="en-US" dirty="0" err="1" smtClean="0"/>
              <a:t>initCubeMap</a:t>
            </a:r>
            <a:r>
              <a:rPr lang="en-US" dirty="0" smtClean="0"/>
              <a:t> </a:t>
            </a:r>
            <a:r>
              <a:rPr lang="th-TH" dirty="0" smtClean="0"/>
              <a:t>ผมเรียก </a:t>
            </a:r>
            <a:r>
              <a:rPr lang="en-US" dirty="0" err="1" smtClean="0"/>
              <a:t>loadCubeMapSide</a:t>
            </a:r>
            <a:r>
              <a:rPr lang="en-US" dirty="0" smtClean="0"/>
              <a:t> </a:t>
            </a:r>
            <a:r>
              <a:rPr lang="th-TH" dirty="0" smtClean="0"/>
              <a:t>เป็นจำนวนหกครั้งเพื่อ </a:t>
            </a:r>
            <a:r>
              <a:rPr lang="en-US" dirty="0" smtClean="0"/>
              <a:t>download </a:t>
            </a:r>
            <a:r>
              <a:rPr lang="th-TH" dirty="0" smtClean="0"/>
              <a:t>รูป</a:t>
            </a:r>
          </a:p>
          <a:p>
            <a:endParaRPr lang="th-TH" dirty="0" smtClean="0"/>
          </a:p>
          <a:p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initCubeMap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50828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initCubeMap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glEnable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(GL_TEXTURE_CUBE_MAP_EXT);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glGenTextures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(1, &amp;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cubeMap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glBindTexture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(GL_TEXTURE_CUBE_MAP_EXT,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cubeMap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glTexParameteri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(GL_TEXTURE_CUBE_MAP_EXT, GL_TEXTURE_WRAP_S, GL_CLAMP);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glTexParameteri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(GL_TEXTURE_CUBE_MAP_EXT, GL_TEXTURE_WRAP_T, GL_CLAMP);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glTexParameteri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(GL_TEXTURE_CUBE_MAP_EXT, GL_TEXTURE_MAG_FILTER, GL_LINEAR);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glTexParameteri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(GL_TEXTURE_CUBE_MAP_EXT, GL_TEXTURE_MIN_FILTER, 	GL_LINEAR_MIPMAP_LINEAR);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loadCubeMapSide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(GL_TEXTURE_CUBE_MAP_POSITIVE_X_EXT, "../images/cm_right.jpg");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loadCubeMapSide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(GL_TEXTURE_CUBE_MAP_NEGATIVE_X_EXT, "../images/cm_left.jpg");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loadCubeMapSide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(GL_TEXTURE_CUBE_MAP_POSITIVE_Y_EXT, "../images/cm_top.jpg");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loadCubeMapSide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(GL_TEXTURE_CUBE_MAP_NEGATIVE_Y_EXT, "../images/cm_bottom.jpg");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loadCubeMapSide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(GL_TEXTURE_CUBE_MAP_POSITIVE_Z_EXT, "../images/cm_front.jpg");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loadCubeMapSide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(GL_TEXTURE_CUBE_MAP_NEGATIVE_Z_EXT, "../images/cm_back.jpg");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glDisable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(GL_TEXTURE_CUBE_MAP_EXT);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การนำ </a:t>
            </a:r>
            <a:r>
              <a:rPr lang="en-US" dirty="0" smtClean="0"/>
              <a:t>Cube Map </a:t>
            </a:r>
            <a:r>
              <a:rPr lang="th-TH" dirty="0" smtClean="0"/>
              <a:t>ไปใช้งาน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กระจก </a:t>
            </a:r>
            <a:r>
              <a:rPr lang="en-US" dirty="0" smtClean="0"/>
              <a:t>= </a:t>
            </a:r>
            <a:r>
              <a:rPr lang="th-TH" dirty="0" smtClean="0"/>
              <a:t>การสะท้อนแสง</a:t>
            </a:r>
          </a:p>
          <a:p>
            <a:endParaRPr lang="th-TH" dirty="0" smtClean="0"/>
          </a:p>
          <a:p>
            <a:r>
              <a:rPr lang="th-TH" dirty="0" smtClean="0"/>
              <a:t>แก้วใส </a:t>
            </a:r>
            <a:r>
              <a:rPr lang="en-US" dirty="0" smtClean="0"/>
              <a:t>= </a:t>
            </a:r>
            <a:r>
              <a:rPr lang="th-TH" dirty="0" smtClean="0"/>
              <a:t>การหักเหแสง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หลักการสร้างกระจก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smtClean="0"/>
              <a:t>“skybox” </a:t>
            </a:r>
            <a:r>
              <a:rPr lang="th-TH" dirty="0" smtClean="0"/>
              <a:t>หรือกล่องที่มีรูปท้องฟ้า ล้อมรอบวัตถุไว้</a:t>
            </a:r>
          </a:p>
          <a:p>
            <a:endParaRPr lang="th-TH" dirty="0" smtClean="0"/>
          </a:p>
          <a:p>
            <a:r>
              <a:rPr lang="th-TH" dirty="0" smtClean="0"/>
              <a:t>สำหรับ </a:t>
            </a:r>
            <a:r>
              <a:rPr lang="en-US" dirty="0" smtClean="0"/>
              <a:t>fragment </a:t>
            </a:r>
            <a:r>
              <a:rPr lang="th-TH" dirty="0" smtClean="0"/>
              <a:t>แต่ละ </a:t>
            </a:r>
            <a:r>
              <a:rPr lang="en-US" dirty="0" smtClean="0"/>
              <a:t>fragment </a:t>
            </a:r>
            <a:r>
              <a:rPr lang="th-TH" dirty="0" smtClean="0"/>
              <a:t>ให้คำนวณทิศทางที่แสงที่เดินทางจากตาไปยังตำแหน่งของ</a:t>
            </a:r>
            <a:r>
              <a:rPr lang="en-US" dirty="0" smtClean="0"/>
              <a:t> fragment </a:t>
            </a:r>
            <a:r>
              <a:rPr lang="th-TH" dirty="0" smtClean="0"/>
              <a:t>แล้วสะท้อนออกไป</a:t>
            </a:r>
          </a:p>
          <a:p>
            <a:endParaRPr lang="th-TH" dirty="0" smtClean="0"/>
          </a:p>
          <a:p>
            <a:r>
              <a:rPr lang="th-TH" dirty="0" smtClean="0"/>
              <a:t>ให้นำทิศทางที่ได้ไปอ่านข้อมูลจาก </a:t>
            </a:r>
            <a:r>
              <a:rPr lang="en-US" dirty="0" smtClean="0"/>
              <a:t>cube map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หลักการสร้างกระจก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2145" y="1774825"/>
            <a:ext cx="385970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การสร้างกระจกใน </a:t>
            </a:r>
            <a:r>
              <a:rPr lang="en-US" dirty="0" smtClean="0"/>
              <a:t>OpenGL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โดยปกติแล้วเวลาจะอ่านข้อมูลจาก </a:t>
            </a:r>
            <a:r>
              <a:rPr lang="en-US" dirty="0" smtClean="0"/>
              <a:t>cube map </a:t>
            </a:r>
            <a:r>
              <a:rPr lang="th-TH" dirty="0" smtClean="0"/>
              <a:t>เราจะต้องใช้ </a:t>
            </a:r>
            <a:r>
              <a:rPr lang="en-US" dirty="0" smtClean="0"/>
              <a:t>texture coordinate 3 </a:t>
            </a:r>
            <a:r>
              <a:rPr lang="th-TH" dirty="0" smtClean="0"/>
              <a:t>ตัว เนื่องจากทิศทางเป็นทิศทางในสามมิติ</a:t>
            </a:r>
          </a:p>
          <a:p>
            <a:endParaRPr lang="th-TH" dirty="0" smtClean="0"/>
          </a:p>
          <a:p>
            <a:r>
              <a:rPr lang="th-TH" dirty="0" smtClean="0"/>
              <a:t>เราสามารถกำหนดทิศทางได้เองด้วยคำสั่ง </a:t>
            </a:r>
            <a:r>
              <a:rPr lang="en-US" dirty="0" smtClean="0"/>
              <a:t>glTexCoord3d</a:t>
            </a:r>
          </a:p>
          <a:p>
            <a:endParaRPr lang="en-US" dirty="0" smtClean="0"/>
          </a:p>
          <a:p>
            <a:r>
              <a:rPr lang="th-TH" dirty="0" smtClean="0"/>
              <a:t>แต่ละ </a:t>
            </a:r>
            <a:r>
              <a:rPr lang="en-US" dirty="0" smtClean="0"/>
              <a:t>component </a:t>
            </a:r>
            <a:r>
              <a:rPr lang="th-TH" dirty="0" smtClean="0"/>
              <a:t>ของทิศทางจะมีค่าตั้งแต่ </a:t>
            </a:r>
            <a:r>
              <a:rPr lang="en-US" dirty="0" smtClean="0"/>
              <a:t>-1 </a:t>
            </a:r>
            <a:r>
              <a:rPr lang="th-TH" dirty="0" smtClean="0"/>
              <a:t>ถึง </a:t>
            </a:r>
            <a:r>
              <a:rPr lang="en-US" dirty="0" smtClean="0"/>
              <a:t>1</a:t>
            </a:r>
            <a:endParaRPr lang="th-TH" dirty="0" smtClean="0"/>
          </a:p>
          <a:p>
            <a:pPr lvl="1"/>
            <a:r>
              <a:rPr lang="th-TH" dirty="0" smtClean="0"/>
              <a:t>ไม่ใช้ </a:t>
            </a:r>
            <a:r>
              <a:rPr lang="en-US" dirty="0" smtClean="0"/>
              <a:t>0</a:t>
            </a:r>
            <a:r>
              <a:rPr lang="th-TH" dirty="0" smtClean="0"/>
              <a:t> ถึง </a:t>
            </a:r>
            <a:r>
              <a:rPr lang="en-US" dirty="0" smtClean="0"/>
              <a:t>1</a:t>
            </a:r>
            <a:r>
              <a:rPr lang="th-TH" dirty="0" smtClean="0"/>
              <a:t> เหมือนกับ</a:t>
            </a:r>
            <a:r>
              <a:rPr lang="en-US" dirty="0" smtClean="0"/>
              <a:t> texture coordinate </a:t>
            </a:r>
            <a:r>
              <a:rPr lang="th-TH" dirty="0" smtClean="0"/>
              <a:t>อื่นๆ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การใช้ </a:t>
            </a:r>
            <a:r>
              <a:rPr lang="en-US" dirty="0" smtClean="0"/>
              <a:t>texture </a:t>
            </a:r>
            <a:r>
              <a:rPr lang="th-TH" dirty="0" smtClean="0"/>
              <a:t>เก็บแสงที่พุ่งจาก “สิ่งแวดล้อม”</a:t>
            </a:r>
            <a:r>
              <a:rPr lang="en-US" dirty="0" smtClean="0"/>
              <a:t> </a:t>
            </a:r>
            <a:r>
              <a:rPr lang="th-TH" dirty="0" smtClean="0"/>
              <a:t>เข้าหาวัตถุในทิศทางต่างๆ</a:t>
            </a:r>
          </a:p>
          <a:p>
            <a:endParaRPr lang="th-TH" dirty="0" smtClean="0"/>
          </a:p>
          <a:p>
            <a:r>
              <a:rPr lang="th-TH" dirty="0" smtClean="0"/>
              <a:t>สมมติว่าวัตถุเป็น “จุด”</a:t>
            </a:r>
          </a:p>
          <a:p>
            <a:endParaRPr lang="th-TH" dirty="0" smtClean="0"/>
          </a:p>
          <a:p>
            <a:r>
              <a:rPr lang="en-US" dirty="0" smtClean="0"/>
              <a:t>Texture </a:t>
            </a:r>
            <a:r>
              <a:rPr lang="th-TH" dirty="0" smtClean="0"/>
              <a:t>ใช้ในการตอบคำถามว่า “แสงที่พุ่งเข้าหาวัตถุในทิศทาง 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</a:t>
            </a:r>
            <a:r>
              <a:rPr lang="th-TH" dirty="0" smtClean="0"/>
              <a:t>มีสีอะไร”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การสร้างกระจกใน </a:t>
            </a:r>
            <a:r>
              <a:rPr lang="en-US" dirty="0" smtClean="0"/>
              <a:t>OpenGL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Texture coordinate </a:t>
            </a:r>
            <a:r>
              <a:rPr lang="th-TH" dirty="0" smtClean="0"/>
              <a:t>ที่จะใช้มีสามตัวคือ </a:t>
            </a:r>
            <a:r>
              <a:rPr lang="en-US" dirty="0" smtClean="0"/>
              <a:t>s, t, </a:t>
            </a:r>
            <a:r>
              <a:rPr lang="th-TH" dirty="0" smtClean="0"/>
              <a:t>และ </a:t>
            </a:r>
            <a:r>
              <a:rPr lang="en-US" dirty="0" smtClean="0"/>
              <a:t>r</a:t>
            </a:r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เราสามารถสั่งให้ </a:t>
            </a:r>
            <a:r>
              <a:rPr lang="en-US" dirty="0" smtClean="0"/>
              <a:t>OpenGL </a:t>
            </a:r>
            <a:r>
              <a:rPr lang="th-TH" dirty="0" smtClean="0"/>
              <a:t>สร้าง </a:t>
            </a:r>
            <a:r>
              <a:rPr lang="en-US" dirty="0" smtClean="0"/>
              <a:t>texture coordinate </a:t>
            </a:r>
            <a:r>
              <a:rPr lang="th-TH" dirty="0" smtClean="0"/>
              <a:t>ให้โดยอัตโนมัติได้ด้วยคำสั่ง </a:t>
            </a:r>
            <a:r>
              <a:rPr lang="en-US" dirty="0" err="1" smtClean="0"/>
              <a:t>glEnable</a:t>
            </a:r>
            <a:r>
              <a:rPr lang="en-US" dirty="0" smtClean="0"/>
              <a:t>(GL_TEXTURE_GEN_?)</a:t>
            </a:r>
          </a:p>
          <a:p>
            <a:pPr lvl="1"/>
            <a:r>
              <a:rPr lang="th-TH" dirty="0" smtClean="0"/>
              <a:t>ถ้าอยากให้สร้าง </a:t>
            </a:r>
            <a:r>
              <a:rPr lang="en-US" dirty="0" smtClean="0"/>
              <a:t>s </a:t>
            </a:r>
            <a:r>
              <a:rPr lang="th-TH" dirty="0" smtClean="0"/>
              <a:t>ให้โดยอัตโนมัติก็สั่ง</a:t>
            </a:r>
          </a:p>
          <a:p>
            <a:pPr lvl="1">
              <a:buNone/>
            </a:pPr>
            <a:r>
              <a:rPr lang="th-TH" dirty="0" smtClean="0"/>
              <a:t>	</a:t>
            </a:r>
            <a:r>
              <a:rPr lang="en-US" dirty="0" err="1" smtClean="0"/>
              <a:t>glEnable</a:t>
            </a:r>
            <a:r>
              <a:rPr lang="en-US" dirty="0" smtClean="0"/>
              <a:t>(GL_TEXTURE_GEN_S);</a:t>
            </a:r>
          </a:p>
          <a:p>
            <a:pPr lvl="1"/>
            <a:r>
              <a:rPr lang="th-TH" dirty="0" smtClean="0"/>
              <a:t>ถ้าอยากให้สร้าง </a:t>
            </a:r>
            <a:r>
              <a:rPr lang="en-US" dirty="0" smtClean="0"/>
              <a:t>t </a:t>
            </a:r>
            <a:r>
              <a:rPr lang="th-TH" dirty="0" smtClean="0"/>
              <a:t>ให้โดยอัตโนมัติก็สั่ง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glEnable</a:t>
            </a:r>
            <a:r>
              <a:rPr lang="en-US" dirty="0" smtClean="0"/>
              <a:t>(GL_TEXTURE_GEN_T);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การสร้างกระจกใน </a:t>
            </a:r>
            <a:r>
              <a:rPr lang="en-US" dirty="0" smtClean="0"/>
              <a:t>OpenGL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dirty="0" smtClean="0"/>
              <a:t>นอกจากนื้ยังต้องบอกด้วยว่าจะให้สร้าง </a:t>
            </a:r>
            <a:r>
              <a:rPr lang="en-US" dirty="0" smtClean="0"/>
              <a:t>texture coordinate </a:t>
            </a:r>
            <a:r>
              <a:rPr lang="th-TH" dirty="0" smtClean="0"/>
              <a:t>ให้แบบใด ด้วยคำสั่ง </a:t>
            </a:r>
            <a:r>
              <a:rPr lang="en-US" dirty="0" err="1" smtClean="0"/>
              <a:t>glTexGeni</a:t>
            </a:r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ในกรณีการสร้างกระจกเราต้องสั่ง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glTexGeni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(GL_S, GL_TEXTURE_GEN_MODE, GL_REFLECTION_MAP_EXT);</a:t>
            </a: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glTexGeni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(GL_T, GL_TEXTURE_GEN_MODE, GL_REFLECTION_MAP_EXT);</a:t>
            </a:r>
          </a:p>
          <a:p>
            <a:pPr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glTexGeni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(GL_R, GL_TEXTURE_GEN_MODE, GL_REFLECTION_MAP_EXT);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ตัวอย่างโค้ด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void display()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th-TH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glEnable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(GL_TEXTURE_CUBE_MAP_EXT);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th-TH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glTexGeni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(GL_S, GL_TEXTURE_GEN_MODE, </a:t>
            </a:r>
            <a:r>
              <a:rPr lang="th-TH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GL_REFLECTION_MAP_EXT);</a:t>
            </a:r>
          </a:p>
          <a:p>
            <a:pPr>
              <a:buNone/>
            </a:pPr>
            <a:r>
              <a:rPr lang="th-TH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glTexGeni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(GL_T, GL_TEXTURE_GEN_MODE, </a:t>
            </a:r>
            <a:r>
              <a:rPr lang="th-TH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GL_REFLECTION_MAP_EXT);</a:t>
            </a:r>
          </a:p>
          <a:p>
            <a:pPr>
              <a:buNone/>
            </a:pPr>
            <a:r>
              <a:rPr lang="th-TH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glTexGeni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(GL_R, GL_TEXTURE_GEN_MODE, </a:t>
            </a:r>
            <a:r>
              <a:rPr lang="th-TH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GL_REFLECTION_MAP_EXT);</a:t>
            </a:r>
            <a:endParaRPr lang="th-TH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th-TH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glEnable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(GL_TEXTURE_GEN_S);</a:t>
            </a:r>
          </a:p>
          <a:p>
            <a:pPr>
              <a:buNone/>
            </a:pPr>
            <a:r>
              <a:rPr lang="th-TH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glEnable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(GL_TEXTURE_GEN_T);</a:t>
            </a:r>
          </a:p>
          <a:p>
            <a:pPr>
              <a:buNone/>
            </a:pPr>
            <a:r>
              <a:rPr lang="th-TH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glEnable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(GL_TEXTURE_GEN_R);</a:t>
            </a:r>
            <a:endParaRPr lang="th-TH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glutSolidSphere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(1.5, 50, 50);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glutSwapBuffers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ดู </a:t>
            </a:r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33491" y="1774825"/>
            <a:ext cx="4477017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 </a:t>
            </a:r>
            <a:r>
              <a:rPr lang="en-US" dirty="0" smtClean="0"/>
              <a:t>Cube Map </a:t>
            </a:r>
            <a:r>
              <a:rPr lang="th-TH" dirty="0" smtClean="0"/>
              <a:t>ใน </a:t>
            </a:r>
            <a:r>
              <a:rPr lang="en-US" dirty="0" smtClean="0"/>
              <a:t>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Cg </a:t>
            </a:r>
            <a:r>
              <a:rPr lang="th-TH" dirty="0" smtClean="0"/>
              <a:t>ให้ผู้ใช้สามารถประกาศ </a:t>
            </a:r>
            <a:r>
              <a:rPr lang="en-US" dirty="0" smtClean="0"/>
              <a:t>uniform parameter </a:t>
            </a:r>
            <a:r>
              <a:rPr lang="th-TH" dirty="0" smtClean="0"/>
              <a:t>ประเภท </a:t>
            </a:r>
            <a:r>
              <a:rPr lang="en-US" dirty="0" err="1" smtClean="0"/>
              <a:t>samplerCUBE</a:t>
            </a:r>
            <a:r>
              <a:rPr lang="en-US" dirty="0" smtClean="0"/>
              <a:t> </a:t>
            </a:r>
            <a:r>
              <a:rPr lang="th-TH" dirty="0" smtClean="0"/>
              <a:t>ใน </a:t>
            </a:r>
            <a:r>
              <a:rPr lang="en-US" dirty="0" smtClean="0"/>
              <a:t>fragment profile </a:t>
            </a:r>
            <a:r>
              <a:rPr lang="th-TH" dirty="0" smtClean="0"/>
              <a:t>ได้</a:t>
            </a:r>
            <a:r>
              <a:rPr lang="en-US" dirty="0" smtClean="0"/>
              <a:t> </a:t>
            </a:r>
            <a:r>
              <a:rPr lang="th-TH" dirty="0" smtClean="0"/>
              <a:t>เช่น</a:t>
            </a:r>
          </a:p>
          <a:p>
            <a:endParaRPr lang="th-TH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main(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float3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worldPosition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TEXCOORD0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float3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worldNormal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TEXCOORD1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uniform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samplerCUBE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uniform float3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eyePosition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out float4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color :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th-TH" dirty="0" smtClean="0">
              <a:latin typeface="Courier New" pitchFamily="49" charset="0"/>
            </a:endParaRPr>
          </a:p>
          <a:p>
            <a:pPr>
              <a:buNone/>
            </a:pPr>
            <a:r>
              <a:rPr lang="th-TH" dirty="0" smtClean="0">
                <a:latin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th-TH" dirty="0" smtClean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 </a:t>
            </a:r>
            <a:r>
              <a:rPr lang="en-US" dirty="0" smtClean="0"/>
              <a:t>Cube Map </a:t>
            </a:r>
            <a:r>
              <a:rPr lang="th-TH" dirty="0" smtClean="0"/>
              <a:t>ใน </a:t>
            </a:r>
            <a:r>
              <a:rPr lang="en-US" dirty="0" smtClean="0"/>
              <a:t>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เวลาอ่านข้อมูลจาก</a:t>
            </a:r>
            <a:r>
              <a:rPr lang="en-US" dirty="0" smtClean="0"/>
              <a:t> cube map </a:t>
            </a:r>
            <a:r>
              <a:rPr lang="th-TH" dirty="0" smtClean="0"/>
              <a:t>ให้ใช้คำสั่ง </a:t>
            </a:r>
            <a:r>
              <a:rPr lang="en-US" dirty="0" err="1" smtClean="0"/>
              <a:t>texCUBE</a:t>
            </a:r>
            <a:r>
              <a:rPr lang="th-TH" dirty="0" smtClean="0"/>
              <a:t> โดย</a:t>
            </a:r>
          </a:p>
          <a:p>
            <a:pPr lvl="1"/>
            <a:r>
              <a:rPr lang="en-US" dirty="0" smtClean="0"/>
              <a:t>Parameter </a:t>
            </a:r>
            <a:r>
              <a:rPr lang="th-TH" dirty="0" smtClean="0"/>
              <a:t>ตัวแรกเป็นตัวแปรประเภท </a:t>
            </a:r>
            <a:r>
              <a:rPr lang="en-US" dirty="0" err="1" smtClean="0"/>
              <a:t>samplerCUBE</a:t>
            </a:r>
            <a:endParaRPr lang="en-US" dirty="0" smtClean="0"/>
          </a:p>
          <a:p>
            <a:pPr lvl="1"/>
            <a:r>
              <a:rPr lang="en-US" dirty="0" smtClean="0"/>
              <a:t>Parameter </a:t>
            </a:r>
            <a:r>
              <a:rPr lang="th-TH" dirty="0" smtClean="0"/>
              <a:t>ตัวที่สองเป็นค่าประเภท </a:t>
            </a:r>
            <a:r>
              <a:rPr lang="en-US" dirty="0" smtClean="0"/>
              <a:t>float3</a:t>
            </a:r>
            <a:endParaRPr lang="th-TH" dirty="0" smtClean="0"/>
          </a:p>
          <a:p>
            <a:endParaRPr lang="en-US" dirty="0" smtClean="0"/>
          </a:p>
          <a:p>
            <a:r>
              <a:rPr lang="th-TH" dirty="0" smtClean="0"/>
              <a:t>ตัวอย่าง</a:t>
            </a:r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r>
              <a:rPr lang="th-TH" dirty="0" smtClean="0"/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color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texCUBE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float3(1,0,0));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 </a:t>
            </a:r>
            <a:r>
              <a:rPr lang="en-US" dirty="0" smtClean="0"/>
              <a:t>Cube Map </a:t>
            </a:r>
            <a:r>
              <a:rPr lang="th-TH" dirty="0" smtClean="0"/>
              <a:t>ใน </a:t>
            </a:r>
            <a:r>
              <a:rPr lang="en-US" dirty="0" smtClean="0"/>
              <a:t>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ตัวแปรประเภท </a:t>
            </a:r>
            <a:r>
              <a:rPr lang="en-US" dirty="0" smtClean="0"/>
              <a:t>float3 </a:t>
            </a:r>
            <a:r>
              <a:rPr lang="th-TH" dirty="0" smtClean="0"/>
              <a:t>ที่เราให้ไปต้องเป็นเวกเตอร์หนึ่งหน่วยที่แต่ละมิติมีค่าอยู่ในช่วง </a:t>
            </a:r>
            <a:r>
              <a:rPr lang="en-US" dirty="0" smtClean="0"/>
              <a:t>[-1,1]</a:t>
            </a:r>
          </a:p>
          <a:p>
            <a:endParaRPr lang="en-US" dirty="0" smtClean="0"/>
          </a:p>
          <a:p>
            <a:r>
              <a:rPr lang="th-TH" dirty="0" smtClean="0"/>
              <a:t>ค่าที่อ่านได้จาก </a:t>
            </a:r>
            <a:r>
              <a:rPr lang="en-US" dirty="0" smtClean="0"/>
              <a:t>cube map </a:t>
            </a:r>
            <a:r>
              <a:rPr lang="th-TH" dirty="0" smtClean="0"/>
              <a:t>คือค่าของสีที่จุดที่เกิดจากการยิงรังสีจากจุด </a:t>
            </a:r>
            <a:r>
              <a:rPr lang="en-US" dirty="0" smtClean="0"/>
              <a:t>(0,0,0) </a:t>
            </a:r>
            <a:r>
              <a:rPr lang="th-TH" dirty="0" smtClean="0"/>
              <a:t>ไปในทิศทางที่กำหนดด้วยตัวแปร </a:t>
            </a:r>
            <a:r>
              <a:rPr lang="en-US" dirty="0" smtClean="0"/>
              <a:t>float3 </a:t>
            </a:r>
            <a:r>
              <a:rPr lang="th-TH" dirty="0" smtClean="0"/>
              <a:t>ที่ให้ฟังก์ชัน </a:t>
            </a:r>
            <a:r>
              <a:rPr lang="en-US" dirty="0" err="1" smtClean="0"/>
              <a:t>texCUBE</a:t>
            </a:r>
            <a:r>
              <a:rPr lang="en-US" dirty="0" smtClean="0"/>
              <a:t> </a:t>
            </a:r>
            <a:r>
              <a:rPr lang="th-TH" dirty="0" smtClean="0"/>
              <a:t>ไปตัดกับกล่องลูกบาศก์ที่มีความยาวด้านละสองหน่วยที่มีจุดศูนย์กลางอยู่ที่จุด </a:t>
            </a:r>
            <a:r>
              <a:rPr lang="en-US" dirty="0" smtClean="0"/>
              <a:t>(0,0,0)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 </a:t>
            </a:r>
            <a:r>
              <a:rPr lang="en-US" dirty="0" smtClean="0"/>
              <a:t>Cube Map </a:t>
            </a:r>
            <a:r>
              <a:rPr lang="th-TH" dirty="0" smtClean="0"/>
              <a:t>ใน </a:t>
            </a:r>
            <a:r>
              <a:rPr lang="en-US" dirty="0" smtClean="0"/>
              <a:t>Cg</a:t>
            </a:r>
            <a:endParaRPr lang="en-US" dirty="0"/>
          </a:p>
        </p:txBody>
      </p:sp>
      <p:pic>
        <p:nvPicPr>
          <p:cNvPr id="6" name="Content Placeholder 5" descr="img3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7400" y="2057400"/>
            <a:ext cx="5562600" cy="401743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การทำกระจกใน </a:t>
            </a:r>
            <a:r>
              <a:rPr lang="en-US" dirty="0" smtClean="0"/>
              <a:t>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ให้ </a:t>
            </a:r>
            <a:r>
              <a:rPr lang="en-US" dirty="0" smtClean="0"/>
              <a:t>vertex program </a:t>
            </a:r>
            <a:r>
              <a:rPr lang="th-TH" dirty="0" smtClean="0"/>
              <a:t>คำนวณ</a:t>
            </a:r>
            <a:endParaRPr lang="en-US" dirty="0" smtClean="0"/>
          </a:p>
          <a:p>
            <a:pPr lvl="1"/>
            <a:r>
              <a:rPr lang="th-TH" dirty="0" smtClean="0"/>
              <a:t>ตำแหน่งใน </a:t>
            </a:r>
            <a:r>
              <a:rPr lang="en-US" dirty="0" smtClean="0"/>
              <a:t>world space </a:t>
            </a:r>
            <a:r>
              <a:rPr lang="th-TH" dirty="0" smtClean="0"/>
              <a:t>ของแต่ </a:t>
            </a:r>
            <a:r>
              <a:rPr lang="en-US" dirty="0" smtClean="0"/>
              <a:t>fragment</a:t>
            </a:r>
          </a:p>
          <a:p>
            <a:pPr lvl="1"/>
            <a:r>
              <a:rPr lang="en-US" dirty="0" smtClean="0"/>
              <a:t>Normal </a:t>
            </a:r>
            <a:r>
              <a:rPr lang="th-TH" dirty="0" smtClean="0"/>
              <a:t>ใน </a:t>
            </a:r>
            <a:r>
              <a:rPr lang="en-US" dirty="0" smtClean="0"/>
              <a:t>world space</a:t>
            </a:r>
            <a:r>
              <a:rPr lang="th-TH" dirty="0" smtClean="0"/>
              <a:t> แต่ละ </a:t>
            </a:r>
            <a:r>
              <a:rPr lang="en-US" dirty="0" smtClean="0"/>
              <a:t>fragment</a:t>
            </a:r>
          </a:p>
          <a:p>
            <a:pPr lvl="1"/>
            <a:endParaRPr lang="en-US" dirty="0" smtClean="0"/>
          </a:p>
          <a:p>
            <a:r>
              <a:rPr lang="th-TH" dirty="0" smtClean="0"/>
              <a:t>ให้ </a:t>
            </a:r>
            <a:r>
              <a:rPr lang="en-US" dirty="0" smtClean="0"/>
              <a:t>fragment program </a:t>
            </a:r>
            <a:r>
              <a:rPr lang="th-TH" dirty="0" smtClean="0"/>
              <a:t>รับตำแหน่งของตา</a:t>
            </a:r>
          </a:p>
          <a:p>
            <a:endParaRPr lang="th-TH" dirty="0" smtClean="0"/>
          </a:p>
          <a:p>
            <a:r>
              <a:rPr lang="th-TH" dirty="0" smtClean="0"/>
              <a:t>แล้วให้ </a:t>
            </a:r>
            <a:r>
              <a:rPr lang="en-US" dirty="0" smtClean="0"/>
              <a:t>fragment program </a:t>
            </a:r>
            <a:r>
              <a:rPr lang="th-TH" dirty="0" smtClean="0"/>
              <a:t>คำนวณ</a:t>
            </a:r>
          </a:p>
          <a:p>
            <a:pPr lvl="1"/>
            <a:r>
              <a:rPr lang="th-TH" dirty="0" smtClean="0"/>
              <a:t>เวกเตอร์ทิศทางการสะท้อนแสงซึ่งเกิดจากแสงจากตา เดินทางไปยังตำแหน่งของ </a:t>
            </a:r>
            <a:r>
              <a:rPr lang="en-US" dirty="0" smtClean="0"/>
              <a:t>fragment</a:t>
            </a:r>
          </a:p>
          <a:p>
            <a:pPr lvl="1"/>
            <a:r>
              <a:rPr lang="th-TH" dirty="0" smtClean="0"/>
              <a:t>เอาเวกเตอร์ทิศทางที่ได้ไปอ่านสีจาก </a:t>
            </a:r>
            <a:r>
              <a:rPr lang="en-US" dirty="0" smtClean="0"/>
              <a:t>cube map</a:t>
            </a:r>
            <a:endParaRPr lang="th-TH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Program </a:t>
            </a:r>
            <a:r>
              <a:rPr lang="th-TH" dirty="0" smtClean="0"/>
              <a:t>สำหรับทำกระจก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main(float4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  <a:endParaRPr lang="th-TH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th-TH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float3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normal :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NORMAL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out float4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clipPosition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out float3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worldPosition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TEXCOORD0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out float3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worldNormal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TEXCOORD1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uniform float4x4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mvp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state.matrix.mvp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uniform float4x4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uniform float4x4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mvit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clipPosition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mvp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worldPosition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).xyz;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worldNormal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mvit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float4(normal, 0)).xyz;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Map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438399" y="457201"/>
            <a:ext cx="4267200" cy="731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Program </a:t>
            </a:r>
            <a:r>
              <a:rPr lang="th-TH" dirty="0" smtClean="0"/>
              <a:t>สำหรับทำกระจก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ความหมายของตัวแปร</a:t>
            </a:r>
          </a:p>
          <a:p>
            <a:pPr lvl="1"/>
            <a:r>
              <a:rPr lang="en-US" dirty="0" err="1" smtClean="0"/>
              <a:t>mv</a:t>
            </a:r>
            <a:r>
              <a:rPr lang="en-US" dirty="0" smtClean="0"/>
              <a:t> </a:t>
            </a:r>
            <a:r>
              <a:rPr lang="th-TH" dirty="0" smtClean="0"/>
              <a:t>ใช้เก็บ </a:t>
            </a:r>
            <a:r>
              <a:rPr lang="en-US" dirty="0" smtClean="0"/>
              <a:t>modeling matrix</a:t>
            </a:r>
          </a:p>
          <a:p>
            <a:pPr lvl="1"/>
            <a:r>
              <a:rPr lang="en-US" dirty="0" err="1" smtClean="0"/>
              <a:t>mvit</a:t>
            </a:r>
            <a:r>
              <a:rPr lang="en-US" dirty="0" smtClean="0"/>
              <a:t> </a:t>
            </a:r>
            <a:r>
              <a:rPr lang="th-TH" dirty="0" smtClean="0"/>
              <a:t>ใช้เก็บ </a:t>
            </a:r>
            <a:r>
              <a:rPr lang="en-US" dirty="0" smtClean="0"/>
              <a:t>inverse transpose </a:t>
            </a:r>
            <a:r>
              <a:rPr lang="th-TH" dirty="0" smtClean="0"/>
              <a:t>ของ </a:t>
            </a:r>
            <a:r>
              <a:rPr lang="en-US" dirty="0" smtClean="0"/>
              <a:t>modeling matrix</a:t>
            </a:r>
          </a:p>
          <a:p>
            <a:pPr lvl="1"/>
            <a:endParaRPr lang="en-US" dirty="0" smtClean="0"/>
          </a:p>
          <a:p>
            <a:r>
              <a:rPr lang="th-TH" dirty="0" smtClean="0"/>
              <a:t>ตัวแปรสองตัวแปรข้างต้นผู้ใช้จะต้องเป็นคนกำหนดเอง เนื่องจากใน </a:t>
            </a:r>
            <a:r>
              <a:rPr lang="en-US" dirty="0" smtClean="0"/>
              <a:t>OpenGL </a:t>
            </a:r>
            <a:r>
              <a:rPr lang="th-TH" dirty="0" smtClean="0"/>
              <a:t>มันจะรวม </a:t>
            </a:r>
            <a:r>
              <a:rPr lang="en-US" dirty="0" smtClean="0"/>
              <a:t>modeling matrix </a:t>
            </a:r>
            <a:r>
              <a:rPr lang="th-TH" dirty="0" smtClean="0"/>
              <a:t>กับ </a:t>
            </a:r>
            <a:r>
              <a:rPr lang="en-US" dirty="0" smtClean="0"/>
              <a:t>viewing matrix </a:t>
            </a:r>
            <a:r>
              <a:rPr lang="th-TH" dirty="0" smtClean="0"/>
              <a:t>เข้าด้วยกัน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Program </a:t>
            </a:r>
            <a:r>
              <a:rPr lang="th-TH" dirty="0" smtClean="0"/>
              <a:t>สำหรับทำกระจก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สังเกตว่าเราใช้ตัวแปร </a:t>
            </a:r>
            <a:r>
              <a:rPr lang="en-US" dirty="0" err="1" smtClean="0"/>
              <a:t>worldPosition</a:t>
            </a:r>
            <a:r>
              <a:rPr lang="en-US" dirty="0" smtClean="0"/>
              <a:t> </a:t>
            </a:r>
            <a:r>
              <a:rPr lang="th-TH" dirty="0" smtClean="0"/>
              <a:t>ซึ่งมี </a:t>
            </a:r>
            <a:r>
              <a:rPr lang="en-US" dirty="0" smtClean="0"/>
              <a:t>semantic </a:t>
            </a:r>
            <a:r>
              <a:rPr lang="th-TH" dirty="0" smtClean="0"/>
              <a:t>เป็น </a:t>
            </a:r>
            <a:r>
              <a:rPr lang="en-US" dirty="0" smtClean="0"/>
              <a:t>TEXCOORD0 </a:t>
            </a:r>
            <a:r>
              <a:rPr lang="th-TH" dirty="0" smtClean="0"/>
              <a:t>สำหรับเก็บ </a:t>
            </a:r>
            <a:r>
              <a:rPr lang="en-US" dirty="0" smtClean="0"/>
              <a:t>world position </a:t>
            </a:r>
            <a:r>
              <a:rPr lang="th-TH" dirty="0" smtClean="0"/>
              <a:t>ของ </a:t>
            </a:r>
            <a:r>
              <a:rPr lang="en-US" dirty="0" smtClean="0"/>
              <a:t>vertex </a:t>
            </a:r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และใช้ </a:t>
            </a:r>
            <a:r>
              <a:rPr lang="en-US" dirty="0" err="1" smtClean="0"/>
              <a:t>worldNormal</a:t>
            </a:r>
            <a:r>
              <a:rPr lang="en-US" dirty="0" smtClean="0"/>
              <a:t> </a:t>
            </a:r>
            <a:r>
              <a:rPr lang="th-TH" dirty="0" smtClean="0"/>
              <a:t>ซึ่งมี </a:t>
            </a:r>
            <a:r>
              <a:rPr lang="en-US" dirty="0" smtClean="0"/>
              <a:t>semantic </a:t>
            </a:r>
            <a:r>
              <a:rPr lang="th-TH" dirty="0" smtClean="0"/>
              <a:t>เป็น </a:t>
            </a:r>
            <a:r>
              <a:rPr lang="en-US" dirty="0" smtClean="0"/>
              <a:t>TEXCOORD1 </a:t>
            </a:r>
            <a:r>
              <a:rPr lang="th-TH" dirty="0" smtClean="0"/>
              <a:t>สำหรับเก็บ </a:t>
            </a:r>
            <a:r>
              <a:rPr lang="en-US" dirty="0" smtClean="0"/>
              <a:t>normal </a:t>
            </a:r>
            <a:r>
              <a:rPr lang="th-TH" dirty="0" smtClean="0"/>
              <a:t>ใน </a:t>
            </a:r>
            <a:r>
              <a:rPr lang="en-US" dirty="0" smtClean="0"/>
              <a:t>world space </a:t>
            </a:r>
            <a:r>
              <a:rPr lang="th-TH" dirty="0" smtClean="0"/>
              <a:t>ของแต่ละ </a:t>
            </a:r>
            <a:r>
              <a:rPr lang="en-US" dirty="0" smtClean="0"/>
              <a:t>vertex</a:t>
            </a:r>
          </a:p>
          <a:p>
            <a:endParaRPr lang="en-US" dirty="0" smtClean="0"/>
          </a:p>
          <a:p>
            <a:r>
              <a:rPr lang="th-TH" dirty="0" smtClean="0"/>
              <a:t>ที่ต้องทำเช่นนี้เพราะ </a:t>
            </a:r>
            <a:r>
              <a:rPr lang="en-US" dirty="0" smtClean="0"/>
              <a:t>output </a:t>
            </a:r>
            <a:r>
              <a:rPr lang="th-TH" dirty="0" smtClean="0"/>
              <a:t>ของ </a:t>
            </a:r>
            <a:r>
              <a:rPr lang="en-US" dirty="0" smtClean="0"/>
              <a:t>vertex program </a:t>
            </a:r>
            <a:r>
              <a:rPr lang="th-TH" dirty="0" smtClean="0"/>
              <a:t>ไม่มี </a:t>
            </a:r>
            <a:r>
              <a:rPr lang="en-US" dirty="0" smtClean="0"/>
              <a:t>semantic </a:t>
            </a:r>
            <a:r>
              <a:rPr lang="th-TH" dirty="0" smtClean="0"/>
              <a:t>สำหรับเก็บ </a:t>
            </a:r>
            <a:r>
              <a:rPr lang="en-US" dirty="0" smtClean="0"/>
              <a:t>normal </a:t>
            </a:r>
            <a:r>
              <a:rPr lang="th-TH" dirty="0" smtClean="0"/>
              <a:t>หรือตำแหน่งใน </a:t>
            </a:r>
            <a:r>
              <a:rPr lang="en-US" dirty="0" smtClean="0"/>
              <a:t>world space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Program </a:t>
            </a:r>
            <a:r>
              <a:rPr lang="th-TH" dirty="0" smtClean="0"/>
              <a:t>สำหรับทำกระจก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main(</a:t>
            </a:r>
            <a:endParaRPr lang="th-TH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th-TH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float3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worldPosition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TEXCOORD0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th-TH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float3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worldNormal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TEXCOORD1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th-TH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uniform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samplerCUBE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th-TH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uniform float3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eyePosition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th-TH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out float4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color :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worldNormal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normalize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worldNormal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float3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eyeToP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normalize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worldPosition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th-TH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eyePosition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float3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reflected =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reflect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eyeToP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th-TH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worldNormal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	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color =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texCUBE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reflected);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Program </a:t>
            </a:r>
            <a:r>
              <a:rPr lang="th-TH" dirty="0" smtClean="0"/>
              <a:t>สำหรับทำกระจก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เราทำการคำนวณเวกเตอร์ทิศทางของแสงที่เดินทางจากตาไปยังตำแหน่งของ </a:t>
            </a:r>
            <a:r>
              <a:rPr lang="en-US" dirty="0" smtClean="0"/>
              <a:t>fragment </a:t>
            </a:r>
            <a:r>
              <a:rPr lang="th-TH" dirty="0" smtClean="0"/>
              <a:t>ด้วยคำสั่ง</a:t>
            </a:r>
          </a:p>
          <a:p>
            <a:endParaRPr lang="th-TH" dirty="0" smtClean="0"/>
          </a:p>
          <a:p>
            <a:pPr>
              <a:buNone/>
            </a:pPr>
            <a:r>
              <a:rPr lang="th-TH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float3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eyeToP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normalize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worldPosition</a:t>
            </a:r>
            <a:r>
              <a:rPr lang="th-TH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th-TH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eyePosition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th-TH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th-TH" sz="2400" dirty="0" smtClean="0">
              <a:latin typeface="Courier New" pitchFamily="49" charset="0"/>
            </a:endParaRPr>
          </a:p>
          <a:p>
            <a:r>
              <a:rPr lang="th-TH" dirty="0" smtClean="0"/>
              <a:t>หลังจากนั้นคำนวณทิศทางที่แสงสะท้อนออกไปด้วยคำสั่ง</a:t>
            </a:r>
          </a:p>
          <a:p>
            <a:endParaRPr lang="th-TH" sz="2400" dirty="0" smtClean="0"/>
          </a:p>
          <a:p>
            <a:pPr>
              <a:buNone/>
            </a:pPr>
            <a:r>
              <a:rPr lang="th-TH" sz="18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float3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reflected = 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reflect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eyeToP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th-TH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worldNormal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);	</a:t>
            </a:r>
            <a:endParaRPr lang="th-TH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th-TH" sz="2400" dirty="0" smtClean="0">
              <a:latin typeface="Courier New" pitchFamily="49" charset="0"/>
            </a:endParaRPr>
          </a:p>
          <a:p>
            <a:r>
              <a:rPr lang="th-TH" dirty="0" smtClean="0"/>
              <a:t>ฟังก์ชัน </a:t>
            </a:r>
            <a:r>
              <a:rPr lang="en-US" dirty="0" smtClean="0"/>
              <a:t>reflect </a:t>
            </a:r>
            <a:r>
              <a:rPr lang="th-TH" dirty="0" smtClean="0"/>
              <a:t>มีไว้สำหรับคำนวณเวกเตอร์แสงสะท้อน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Program </a:t>
            </a:r>
            <a:r>
              <a:rPr lang="th-TH" dirty="0" smtClean="0"/>
              <a:t>สำหรับทำกระจก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ขั้นสุดท้าย เรานำเอาทิศทางของเวกเตอร์แสงสะท้อนไปอ่านค่าจาก </a:t>
            </a:r>
            <a:r>
              <a:rPr lang="en-US" dirty="0" smtClean="0"/>
              <a:t>cube map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color = </a:t>
            </a:r>
            <a:r>
              <a:rPr lang="en-US" sz="28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texCUBE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env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reflected);</a:t>
            </a:r>
            <a:endParaRPr lang="th-TH" sz="28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ดู </a:t>
            </a:r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29228" y="1774825"/>
            <a:ext cx="4485544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การทำวัตถุผิวมันวาว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เราอาจมองว่าพื้นผิวของวัตถุมันวาวมีส่วนประกอบอยู่สองส่วน</a:t>
            </a:r>
          </a:p>
          <a:p>
            <a:pPr lvl="1"/>
            <a:r>
              <a:rPr lang="th-TH" dirty="0" smtClean="0"/>
              <a:t>ส่วนหนึ่งมีพฤติกรรมเหมือนกระจก</a:t>
            </a:r>
          </a:p>
          <a:p>
            <a:pPr lvl="1"/>
            <a:r>
              <a:rPr lang="th-TH" dirty="0" smtClean="0"/>
              <a:t>อีกส่วนมีพฤติกรรมตาม </a:t>
            </a:r>
            <a:r>
              <a:rPr lang="en-US" dirty="0" smtClean="0"/>
              <a:t>lighting model </a:t>
            </a:r>
            <a:r>
              <a:rPr lang="th-TH" dirty="0" smtClean="0"/>
              <a:t>อื่น เช่น </a:t>
            </a:r>
            <a:r>
              <a:rPr lang="en-US" dirty="0" err="1" smtClean="0"/>
              <a:t>phong</a:t>
            </a:r>
            <a:r>
              <a:rPr lang="en-US" dirty="0" smtClean="0"/>
              <a:t> lighting model</a:t>
            </a:r>
          </a:p>
          <a:p>
            <a:pPr lvl="1"/>
            <a:endParaRPr lang="en-US" dirty="0" smtClean="0"/>
          </a:p>
          <a:p>
            <a:r>
              <a:rPr lang="th-TH" dirty="0" smtClean="0"/>
              <a:t>สีของพื้นผิวประเภทนี้เกิดจากการนำเอาสีที่ได้จากการสะท้อนแสงแบบกระจกมารวมกับสีที่ได้จากพฤติกรรมการสะท้อนแสงอื่นๆ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การทำวัตถุผิวมันวาว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เราสามารถคำนวณสีของทั้งสองส่วน </a:t>
            </a:r>
            <a:endParaRPr lang="en-US" dirty="0" smtClean="0"/>
          </a:p>
          <a:p>
            <a:pPr lvl="1"/>
            <a:r>
              <a:rPr lang="th-TH" dirty="0" smtClean="0"/>
              <a:t>สมมติว่าส่วนแรกได้สี </a:t>
            </a:r>
            <a:r>
              <a:rPr lang="en-US" dirty="0" smtClean="0"/>
              <a:t>a </a:t>
            </a:r>
            <a:r>
              <a:rPr lang="th-TH" dirty="0" smtClean="0"/>
              <a:t>และ</a:t>
            </a:r>
            <a:endParaRPr lang="en-US" dirty="0" smtClean="0"/>
          </a:p>
          <a:p>
            <a:pPr lvl="1"/>
            <a:r>
              <a:rPr lang="th-TH" dirty="0" smtClean="0"/>
              <a:t>ส่วนที่สองได้สี </a:t>
            </a:r>
            <a:r>
              <a:rPr lang="en-US" dirty="0" smtClean="0"/>
              <a:t>b</a:t>
            </a:r>
          </a:p>
          <a:p>
            <a:endParaRPr lang="en-US" dirty="0" smtClean="0"/>
          </a:p>
          <a:p>
            <a:r>
              <a:rPr lang="th-TH" dirty="0" smtClean="0"/>
              <a:t>เรากำหนดเลข </a:t>
            </a:r>
            <a:r>
              <a:rPr lang="en-US" dirty="0" smtClean="0"/>
              <a:t>w (</a:t>
            </a:r>
            <a:r>
              <a:rPr lang="th-TH" dirty="0" smtClean="0"/>
              <a:t>ย่อคำว่า </a:t>
            </a:r>
            <a:r>
              <a:rPr lang="en-US" dirty="0" smtClean="0"/>
              <a:t>weight) </a:t>
            </a:r>
            <a:r>
              <a:rPr lang="th-TH" dirty="0" smtClean="0"/>
              <a:t>โดยที่ </a:t>
            </a:r>
            <a:r>
              <a:rPr lang="en-US" dirty="0" smtClean="0"/>
              <a:t>0 ≤ w ≤ 1 </a:t>
            </a:r>
            <a:r>
              <a:rPr lang="th-TH" dirty="0" smtClean="0"/>
              <a:t>แล้วให้สีขั้นสุดท้ายมีค่าเท่ากับ</a:t>
            </a:r>
          </a:p>
          <a:p>
            <a:endParaRPr lang="th-TH" dirty="0" smtClean="0"/>
          </a:p>
          <a:p>
            <a:pPr algn="ctr">
              <a:buNone/>
            </a:pPr>
            <a:r>
              <a:rPr lang="en-US" dirty="0" smtClean="0"/>
              <a:t>color = w × a + (1-w) × b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ดู </a:t>
            </a:r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37911" y="1774825"/>
            <a:ext cx="4468177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เป็นวิธีเก็บ </a:t>
            </a:r>
            <a:r>
              <a:rPr lang="en-US" dirty="0" smtClean="0"/>
              <a:t>environment map </a:t>
            </a:r>
            <a:r>
              <a:rPr lang="th-TH" dirty="0" smtClean="0"/>
              <a:t>แบบหนึ่ง</a:t>
            </a:r>
          </a:p>
          <a:p>
            <a:r>
              <a:rPr lang="th-TH" dirty="0" smtClean="0"/>
              <a:t>ใช้ภาพหกภาพมาประกอบกันเป็นลูกบาศก์</a:t>
            </a:r>
          </a:p>
        </p:txBody>
      </p:sp>
      <p:pic>
        <p:nvPicPr>
          <p:cNvPr id="4" name="Content Placeholder 3" descr="c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971800"/>
            <a:ext cx="4724400" cy="3616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Map </a:t>
            </a:r>
            <a:r>
              <a:rPr lang="th-TH" dirty="0" smtClean="0"/>
              <a:t>ใน </a:t>
            </a:r>
            <a:r>
              <a:rPr lang="en-US" dirty="0" smtClean="0"/>
              <a:t>OpenGL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เราสามารถใช้ </a:t>
            </a:r>
            <a:r>
              <a:rPr lang="en-US" dirty="0" smtClean="0"/>
              <a:t>cube map </a:t>
            </a:r>
            <a:r>
              <a:rPr lang="th-TH" dirty="0" smtClean="0"/>
              <a:t>ใน </a:t>
            </a:r>
            <a:r>
              <a:rPr lang="en-US" dirty="0" smtClean="0"/>
              <a:t>OpenGL </a:t>
            </a:r>
            <a:r>
              <a:rPr lang="th-TH" dirty="0" smtClean="0"/>
              <a:t>ได้ตั้งแต่ </a:t>
            </a:r>
            <a:r>
              <a:rPr lang="en-US" dirty="0" smtClean="0"/>
              <a:t>OpenGL </a:t>
            </a:r>
            <a:r>
              <a:rPr lang="th-TH" dirty="0" smtClean="0"/>
              <a:t>เวอร์ชัน </a:t>
            </a:r>
            <a:r>
              <a:rPr lang="en-US" dirty="0" smtClean="0"/>
              <a:t>1.3</a:t>
            </a:r>
            <a:endParaRPr lang="th-TH" dirty="0" smtClean="0"/>
          </a:p>
          <a:p>
            <a:endParaRPr lang="en-US" dirty="0" smtClean="0"/>
          </a:p>
          <a:p>
            <a:r>
              <a:rPr lang="th-TH" dirty="0" smtClean="0"/>
              <a:t>ต้องใช้ </a:t>
            </a:r>
            <a:r>
              <a:rPr lang="en-US" dirty="0" smtClean="0"/>
              <a:t>extension </a:t>
            </a:r>
            <a:r>
              <a:rPr lang="th-TH" dirty="0" smtClean="0"/>
              <a:t>ชื่อ </a:t>
            </a:r>
            <a:r>
              <a:rPr lang="en-US" dirty="0" err="1" smtClean="0"/>
              <a:t>EXT_texture_cube_map</a:t>
            </a:r>
            <a:r>
              <a:rPr lang="en-US" dirty="0" smtClean="0"/>
              <a:t> </a:t>
            </a:r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หมายความว่าเวลาเขียนโปรแกรมใน </a:t>
            </a:r>
            <a:r>
              <a:rPr lang="en-US" dirty="0" smtClean="0"/>
              <a:t>Windows </a:t>
            </a:r>
            <a:r>
              <a:rPr lang="th-TH" dirty="0" smtClean="0"/>
              <a:t>จะต้องใช้ </a:t>
            </a:r>
            <a:r>
              <a:rPr lang="en-US" dirty="0" smtClean="0"/>
              <a:t>GLEW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การสร้าง </a:t>
            </a:r>
            <a:r>
              <a:rPr lang="en-US" dirty="0" smtClean="0"/>
              <a:t>Cube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มีขั้นตอนคล้ายกับการสร้าง </a:t>
            </a:r>
            <a:r>
              <a:rPr lang="en-US" dirty="0" smtClean="0"/>
              <a:t>texture </a:t>
            </a:r>
            <a:r>
              <a:rPr lang="th-TH" dirty="0" smtClean="0"/>
              <a:t>ธรรมดา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Enable </a:t>
            </a:r>
            <a:r>
              <a:rPr lang="th-TH" dirty="0" smtClean="0"/>
              <a:t>การใช้ </a:t>
            </a:r>
            <a:r>
              <a:rPr lang="en-US" dirty="0" smtClean="0"/>
              <a:t>cube map</a:t>
            </a:r>
            <a:endParaRPr lang="th-TH" dirty="0" smtClean="0"/>
          </a:p>
          <a:p>
            <a:pPr lvl="1"/>
            <a:endParaRPr lang="th-TH" dirty="0" smtClean="0"/>
          </a:p>
          <a:p>
            <a:pPr lvl="1"/>
            <a:r>
              <a:rPr lang="th-TH" dirty="0" smtClean="0"/>
              <a:t>สร้าง </a:t>
            </a:r>
            <a:r>
              <a:rPr lang="en-US" dirty="0" smtClean="0"/>
              <a:t>handle </a:t>
            </a:r>
            <a:r>
              <a:rPr lang="th-TH" dirty="0" smtClean="0"/>
              <a:t>ของ </a:t>
            </a:r>
            <a:r>
              <a:rPr lang="en-US" dirty="0" smtClean="0"/>
              <a:t>cube map </a:t>
            </a:r>
            <a:r>
              <a:rPr lang="th-TH" dirty="0" smtClean="0"/>
              <a:t>ด้วย </a:t>
            </a:r>
            <a:r>
              <a:rPr lang="en-US" dirty="0" err="1" smtClean="0"/>
              <a:t>glGenTextures</a:t>
            </a:r>
            <a:endParaRPr lang="en-US" dirty="0" smtClean="0"/>
          </a:p>
          <a:p>
            <a:pPr lvl="1"/>
            <a:endParaRPr lang="th-TH" dirty="0" smtClean="0"/>
          </a:p>
          <a:p>
            <a:pPr lvl="1"/>
            <a:r>
              <a:rPr lang="th-TH" dirty="0" smtClean="0"/>
              <a:t>ทำการ</a:t>
            </a:r>
            <a:r>
              <a:rPr lang="en-US" dirty="0" smtClean="0"/>
              <a:t> bind cube map </a:t>
            </a:r>
            <a:r>
              <a:rPr lang="th-TH" dirty="0" smtClean="0"/>
              <a:t>ที่สร้างขึ้น</a:t>
            </a:r>
          </a:p>
          <a:p>
            <a:pPr lvl="1"/>
            <a:endParaRPr lang="th-TH" dirty="0" smtClean="0"/>
          </a:p>
          <a:p>
            <a:pPr lvl="1"/>
            <a:r>
              <a:rPr lang="en-US" dirty="0" smtClean="0"/>
              <a:t>Download </a:t>
            </a:r>
            <a:r>
              <a:rPr lang="th-TH" dirty="0" smtClean="0"/>
              <a:t>รูปที่ใช้ทำ </a:t>
            </a:r>
            <a:r>
              <a:rPr lang="en-US" dirty="0" smtClean="0"/>
              <a:t>cube map </a:t>
            </a:r>
            <a:r>
              <a:rPr lang="th-TH" dirty="0" smtClean="0"/>
              <a:t>ลงสู่ </a:t>
            </a:r>
            <a:r>
              <a:rPr lang="en-US" dirty="0" smtClean="0"/>
              <a:t>GPU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</a:t>
            </a:r>
            <a:r>
              <a:rPr lang="th-TH" dirty="0" smtClean="0"/>
              <a:t>การใช้ </a:t>
            </a:r>
            <a:r>
              <a:rPr lang="en-US" dirty="0" smtClean="0"/>
              <a:t>Cube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ให้สั่ง</a:t>
            </a:r>
          </a:p>
          <a:p>
            <a:endParaRPr lang="th-TH" dirty="0" smtClean="0"/>
          </a:p>
          <a:p>
            <a:pPr>
              <a:buNone/>
            </a:pPr>
            <a:r>
              <a:rPr lang="th-TH" sz="2800" dirty="0" smtClean="0">
                <a:latin typeface="Courier New" pitchFamily="49" charset="0"/>
              </a:rPr>
              <a:t>	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glEnable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(GL_TEXTURE_CUBE_MAP_EXT);</a:t>
            </a:r>
            <a:endParaRPr lang="th-TH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th-TH" sz="2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th-TH" sz="2800" dirty="0" smtClean="0"/>
              <a:t>และอย่าลืมสั่ง</a:t>
            </a:r>
          </a:p>
          <a:p>
            <a:endParaRPr lang="th-TH" sz="2800" dirty="0" smtClean="0"/>
          </a:p>
          <a:p>
            <a:pPr>
              <a:buNone/>
            </a:pPr>
            <a:r>
              <a:rPr lang="th-TH" sz="2800" dirty="0" smtClean="0">
                <a:latin typeface="Courier New" pitchFamily="49" charset="0"/>
              </a:rPr>
              <a:t>	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glDisable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(GL_TEXTURE_CUBE_MAP_EXT);</a:t>
            </a:r>
            <a:endParaRPr lang="th-TH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th-TH" sz="2800" dirty="0" smtClean="0"/>
              <a:t>ก่อนใช้งาน </a:t>
            </a:r>
            <a:r>
              <a:rPr lang="en-US" sz="2800" dirty="0" smtClean="0"/>
              <a:t>texture </a:t>
            </a:r>
            <a:r>
              <a:rPr lang="th-TH" sz="2800" dirty="0" smtClean="0"/>
              <a:t>แบบอื่น</a:t>
            </a:r>
          </a:p>
          <a:p>
            <a:pPr>
              <a:buNone/>
            </a:pP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การสร้าง </a:t>
            </a:r>
            <a:r>
              <a:rPr lang="en-US" dirty="0" smtClean="0"/>
              <a:t>Handle </a:t>
            </a:r>
            <a:r>
              <a:rPr lang="th-TH" dirty="0" smtClean="0"/>
              <a:t>ของ </a:t>
            </a:r>
            <a:r>
              <a:rPr lang="en-US" dirty="0" smtClean="0"/>
              <a:t>Cube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เช่นเดียวกับการสร้าง </a:t>
            </a:r>
            <a:r>
              <a:rPr lang="en-US" dirty="0" smtClean="0"/>
              <a:t>texture </a:t>
            </a:r>
            <a:r>
              <a:rPr lang="th-TH" dirty="0" smtClean="0"/>
              <a:t>อื่นเราต้องประกาศตัวแปรประเภท </a:t>
            </a:r>
            <a:r>
              <a:rPr lang="en-US" dirty="0" smtClean="0"/>
              <a:t>GLunit </a:t>
            </a:r>
            <a:r>
              <a:rPr lang="th-TH" dirty="0" smtClean="0"/>
              <a:t>เพื่อใช้เก็บชื่อของ </a:t>
            </a:r>
            <a:r>
              <a:rPr lang="en-US" dirty="0" smtClean="0"/>
              <a:t>cube map</a:t>
            </a:r>
          </a:p>
          <a:p>
            <a:endParaRPr lang="th-TH" dirty="0" smtClean="0"/>
          </a:p>
          <a:p>
            <a:pPr>
              <a:buNone/>
            </a:pPr>
            <a:r>
              <a:rPr lang="th-TH" dirty="0" smtClean="0"/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GLuint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cubeMap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dirty="0" smtClean="0"/>
          </a:p>
          <a:p>
            <a:r>
              <a:rPr lang="th-TH" dirty="0" smtClean="0"/>
              <a:t>หลังจากนั้นใช้ </a:t>
            </a:r>
            <a:r>
              <a:rPr lang="en-US" dirty="0" err="1" smtClean="0"/>
              <a:t>glGenTextures</a:t>
            </a:r>
            <a:r>
              <a:rPr lang="en-US" dirty="0" smtClean="0"/>
              <a:t> </a:t>
            </a:r>
            <a:r>
              <a:rPr lang="th-TH" dirty="0" smtClean="0"/>
              <a:t>สร้าง </a:t>
            </a:r>
            <a:r>
              <a:rPr lang="en-US" dirty="0" smtClean="0"/>
              <a:t>texture </a:t>
            </a:r>
            <a:r>
              <a:rPr lang="th-TH" dirty="0" smtClean="0"/>
              <a:t>ตามปกติ</a:t>
            </a:r>
          </a:p>
          <a:p>
            <a:endParaRPr lang="th-TH" dirty="0" smtClean="0"/>
          </a:p>
          <a:p>
            <a:pPr>
              <a:buNone/>
            </a:pPr>
            <a:r>
              <a:rPr lang="th-TH" dirty="0" smtClean="0"/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glGenTextures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(1, &amp;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cubeMap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 Cube Map </a:t>
            </a:r>
            <a:r>
              <a:rPr lang="th-TH" dirty="0" smtClean="0"/>
              <a:t>ที่สร้างขึ้น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สั่ง</a:t>
            </a:r>
            <a:r>
              <a:rPr lang="en-US" dirty="0" smtClean="0"/>
              <a:t> </a:t>
            </a:r>
            <a:r>
              <a:rPr lang="en-US" dirty="0" err="1" smtClean="0"/>
              <a:t>glBindTexture</a:t>
            </a:r>
            <a:r>
              <a:rPr lang="en-US" dirty="0" smtClean="0"/>
              <a:t> </a:t>
            </a:r>
            <a:r>
              <a:rPr lang="th-TH" dirty="0" smtClean="0"/>
              <a:t>โดยใช้ </a:t>
            </a:r>
            <a:r>
              <a:rPr lang="en-US" dirty="0" smtClean="0"/>
              <a:t>target </a:t>
            </a:r>
            <a:r>
              <a:rPr lang="th-TH" dirty="0" smtClean="0"/>
              <a:t>เป็น </a:t>
            </a:r>
            <a:r>
              <a:rPr lang="en-US" dirty="0" smtClean="0"/>
              <a:t>GL_TEXTURE_CUBE_MAP_EXT</a:t>
            </a:r>
            <a:endParaRPr lang="th-TH" dirty="0" smtClean="0"/>
          </a:p>
          <a:p>
            <a:endParaRPr lang="th-TH" dirty="0" smtClean="0"/>
          </a:p>
          <a:p>
            <a:pPr>
              <a:buNone/>
            </a:pPr>
            <a:r>
              <a:rPr lang="th-TH" dirty="0" smtClean="0"/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glBindTexture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(GL_TEXTURE_CUBE_MAP_EXT, 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cubeMap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273</TotalTime>
  <Words>1138</Words>
  <Application>Microsoft Office PowerPoint</Application>
  <PresentationFormat>On-screen Show (4:3)</PresentationFormat>
  <Paragraphs>311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Module</vt:lpstr>
      <vt:lpstr>418341 สภาพแวดล้อมการทำงานคอมพิวเตอร์กราฟฟิกส์ การบรรยายครั้งที่ 21</vt:lpstr>
      <vt:lpstr>Environment Map</vt:lpstr>
      <vt:lpstr>Environment Map</vt:lpstr>
      <vt:lpstr>Cube Map</vt:lpstr>
      <vt:lpstr>Cube Map ใน OpenGL</vt:lpstr>
      <vt:lpstr>การสร้าง Cube Map</vt:lpstr>
      <vt:lpstr>Enable การใช้ Cube Map</vt:lpstr>
      <vt:lpstr>การสร้าง Handle ของ Cube Map</vt:lpstr>
      <vt:lpstr>Bind Cube Map ที่สร้างขึ้น</vt:lpstr>
      <vt:lpstr>Download รูป</vt:lpstr>
      <vt:lpstr>Target สำหรับ Download รูป</vt:lpstr>
      <vt:lpstr>ตัวอย่างโค้ด</vt:lpstr>
      <vt:lpstr>loadCubeMapSide</vt:lpstr>
      <vt:lpstr>โค้ดตัวอย่าง</vt:lpstr>
      <vt:lpstr>initCubeMap</vt:lpstr>
      <vt:lpstr>การนำ Cube Map ไปใช้งาน</vt:lpstr>
      <vt:lpstr>หลักการสร้างกระจก</vt:lpstr>
      <vt:lpstr>หลักการสร้างกระจก</vt:lpstr>
      <vt:lpstr>การสร้างกระจกใน OpenGL</vt:lpstr>
      <vt:lpstr>การสร้างกระจกใน OpenGL</vt:lpstr>
      <vt:lpstr>การสร้างกระจกใน OpenGL</vt:lpstr>
      <vt:lpstr>ตัวอย่างโค้ด</vt:lpstr>
      <vt:lpstr>ดู demo</vt:lpstr>
      <vt:lpstr>การใช้ Cube Map ใน Cg</vt:lpstr>
      <vt:lpstr>การใช้ Cube Map ใน Cg</vt:lpstr>
      <vt:lpstr>การใช้ Cube Map ใน Cg</vt:lpstr>
      <vt:lpstr>การใช้ Cube Map ใน Cg</vt:lpstr>
      <vt:lpstr>การทำกระจกใน Cg</vt:lpstr>
      <vt:lpstr>Vertex Program สำหรับทำกระจก</vt:lpstr>
      <vt:lpstr>Vertex Program สำหรับทำกระจก</vt:lpstr>
      <vt:lpstr>Vertex Program สำหรับทำกระจก</vt:lpstr>
      <vt:lpstr>Fragment Program สำหรับทำกระจก</vt:lpstr>
      <vt:lpstr>Fragment Program สำหรับทำกระจก</vt:lpstr>
      <vt:lpstr>Fragment Program สำหรับทำกระจก</vt:lpstr>
      <vt:lpstr>ดู demo</vt:lpstr>
      <vt:lpstr>การทำวัตถุผิวมันวาว</vt:lpstr>
      <vt:lpstr>การทำวัตถุผิวมันวาว</vt:lpstr>
      <vt:lpstr>ดู demo</vt:lpstr>
    </vt:vector>
  </TitlesOfParts>
  <Company>Kasetsart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418341 สภาพแวดล้อมการทำงานคอมพิวเตอร์กราฟิกส์ การบรรยายครั้งที่ 22</dc:title>
  <dc:creator>Office Of Computer Services</dc:creator>
  <cp:lastModifiedBy>Office Of Computer Services</cp:lastModifiedBy>
  <cp:revision>42</cp:revision>
  <dcterms:created xsi:type="dcterms:W3CDTF">2008-09-09T13:28:55Z</dcterms:created>
  <dcterms:modified xsi:type="dcterms:W3CDTF">2009-09-07T11:10:28Z</dcterms:modified>
</cp:coreProperties>
</file>