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28.xml" ContentType="application/vnd.openxmlformats-officedocument.presentationml.tags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7.xml" ContentType="application/vnd.openxmlformats-officedocument.presentationml.tags+xml"/>
  <Override PartName="/ppt/notesSlides/notesSlide33.xml" ContentType="application/vnd.openxmlformats-officedocument.presentationml.notesSlide+xml"/>
  <Override PartName="/ppt/tags/tag26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notesSlides/notesSlide31.xml" ContentType="application/vnd.openxmlformats-officedocument.presentationml.notesSlide+xml"/>
  <Override PartName="/ppt/tags/tag24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9.xml" ContentType="application/vnd.openxmlformats-officedocument.presentationml.tags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7"/>
  </p:notes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1" r:id="rId55"/>
    <p:sldId id="310" r:id="rId56"/>
  </p:sldIdLst>
  <p:sldSz cx="9144000" cy="6858000" type="screen4x3"/>
  <p:notesSz cx="6858000" cy="9144000"/>
  <p:embeddedFontLst>
    <p:embeddedFont>
      <p:font typeface="Angsana New" pitchFamily="18" charset="-34"/>
      <p:regular r:id="rId58"/>
      <p:bold r:id="rId59"/>
      <p:italic r:id="rId60"/>
      <p:boldItalic r:id="rId61"/>
    </p:embeddedFont>
    <p:embeddedFont>
      <p:font typeface="Calibri" pitchFamily="34" charset="0"/>
      <p:regular r:id="rId62"/>
      <p:bold r:id="rId63"/>
      <p:italic r:id="rId64"/>
      <p:boldItalic r:id="rId65"/>
    </p:embeddedFont>
    <p:embeddedFont>
      <p:font typeface="Cordia New" pitchFamily="34" charset="-34"/>
      <p:regular r:id="rId66"/>
      <p:bold r:id="rId67"/>
      <p:italic r:id="rId68"/>
      <p:boldItalic r:id="rId69"/>
    </p:embeddedFont>
    <p:embeddedFont>
      <p:font typeface="MSBM10" pitchFamily="34" charset="0"/>
      <p:regular r:id="rId70"/>
    </p:embeddedFont>
    <p:embeddedFont>
      <p:font typeface="CMR7" pitchFamily="34" charset="0"/>
      <p:regular r:id="rId71"/>
    </p:embeddedFont>
    <p:embeddedFont>
      <p:font typeface="CMSY10ORIG" pitchFamily="34" charset="0"/>
      <p:regular r:id="rId72"/>
    </p:embeddedFont>
    <p:embeddedFont>
      <p:font typeface="CMMI10" pitchFamily="34" charset="0"/>
      <p:regular r:id="rId73"/>
    </p:embeddedFont>
    <p:embeddedFont>
      <p:font typeface="CMR10" pitchFamily="34" charset="0"/>
      <p:regular r:id="rId74"/>
    </p:embeddedFont>
    <p:embeddedFont>
      <p:font typeface="CMEX10" pitchFamily="34" charset="0"/>
      <p:regular r:id="rId75"/>
    </p:embeddedFont>
    <p:embeddedFont>
      <p:font typeface="CMSY7" pitchFamily="34" charset="0"/>
      <p:regular r:id="rId76"/>
    </p:embeddedFont>
    <p:embeddedFont>
      <p:font typeface="CMBX10" pitchFamily="34" charset="0"/>
      <p:regular r:id="rId77"/>
    </p:embeddedFont>
    <p:embeddedFont>
      <p:font typeface="CMMI7" pitchFamily="34" charset="0"/>
      <p:regular r:id="rId78"/>
    </p:embeddedFont>
    <p:embeddedFont>
      <p:font typeface="CMBX7" pitchFamily="34" charset="0"/>
      <p:regular r:id="rId79"/>
    </p:embeddedFont>
    <p:embeddedFont>
      <p:font typeface="CMSY5" pitchFamily="34" charset="0"/>
      <p:regular r:id="rId8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2" autoAdjust="0"/>
    <p:restoredTop sz="94660"/>
  </p:normalViewPr>
  <p:slideViewPr>
    <p:cSldViewPr>
      <p:cViewPr varScale="1">
        <p:scale>
          <a:sx n="87" d="100"/>
          <a:sy n="87" d="100"/>
        </p:scale>
        <p:origin x="-10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76" Type="http://schemas.openxmlformats.org/officeDocument/2006/relationships/font" Target="fonts/font19.fntdata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74" Type="http://schemas.openxmlformats.org/officeDocument/2006/relationships/font" Target="fonts/font17.fntdata"/><Relationship Id="rId79" Type="http://schemas.openxmlformats.org/officeDocument/2006/relationships/font" Target="fonts/font22.fntdata"/><Relationship Id="rId5" Type="http://schemas.openxmlformats.org/officeDocument/2006/relationships/slide" Target="slides/slide4.xml"/><Relationship Id="rId61" Type="http://schemas.openxmlformats.org/officeDocument/2006/relationships/font" Target="fonts/font4.fntdata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73" Type="http://schemas.openxmlformats.org/officeDocument/2006/relationships/font" Target="fonts/font16.fntdata"/><Relationship Id="rId78" Type="http://schemas.openxmlformats.org/officeDocument/2006/relationships/font" Target="fonts/font21.fntdata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7.fntdata"/><Relationship Id="rId69" Type="http://schemas.openxmlformats.org/officeDocument/2006/relationships/font" Target="fonts/font12.fntdata"/><Relationship Id="rId77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5.fntdata"/><Relationship Id="rId80" Type="http://schemas.openxmlformats.org/officeDocument/2006/relationships/font" Target="fonts/font2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70" Type="http://schemas.openxmlformats.org/officeDocument/2006/relationships/font" Target="fonts/font13.fntdata"/><Relationship Id="rId75" Type="http://schemas.openxmlformats.org/officeDocument/2006/relationships/font" Target="fonts/font18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593AF-90DB-42C9-B2D3-4960116F8742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4A5A1-20EB-4D36-A73E-C2AD15FDB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A5A1-20EB-4D36-A73E-C2AD15FDB94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8F9D-DD56-4CCB-AAE3-03E3A6507FC8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A247-9088-4A8B-9943-683747441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8F9D-DD56-4CCB-AAE3-03E3A6507FC8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A247-9088-4A8B-9943-683747441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8F9D-DD56-4CCB-AAE3-03E3A6507FC8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A247-9088-4A8B-9943-683747441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8F9D-DD56-4CCB-AAE3-03E3A6507FC8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A247-9088-4A8B-9943-683747441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8F9D-DD56-4CCB-AAE3-03E3A6507FC8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A247-9088-4A8B-9943-683747441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8F9D-DD56-4CCB-AAE3-03E3A6507FC8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A247-9088-4A8B-9943-683747441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8F9D-DD56-4CCB-AAE3-03E3A6507FC8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A247-9088-4A8B-9943-683747441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8F9D-DD56-4CCB-AAE3-03E3A6507FC8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A247-9088-4A8B-9943-683747441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8F9D-DD56-4CCB-AAE3-03E3A6507FC8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A247-9088-4A8B-9943-683747441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8F9D-DD56-4CCB-AAE3-03E3A6507FC8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A247-9088-4A8B-9943-683747441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8F9D-DD56-4CCB-AAE3-03E3A6507FC8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A247-9088-4A8B-9943-683747441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58F9D-DD56-4CCB-AAE3-03E3A6507FC8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0A247-9088-4A8B-9943-683747441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9.em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tags" Target="../tags/tag9.xml"/><Relationship Id="rId7" Type="http://schemas.openxmlformats.org/officeDocument/2006/relationships/image" Target="../media/image22.emf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5.emf"/><Relationship Id="rId4" Type="http://schemas.openxmlformats.org/officeDocument/2006/relationships/tags" Target="../tags/tag10.xml"/><Relationship Id="rId9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tags" Target="../tags/tag13.xml"/><Relationship Id="rId7" Type="http://schemas.openxmlformats.org/officeDocument/2006/relationships/image" Target="../media/image28.emf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7.emf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tags" Target="../tags/tag16.xml"/><Relationship Id="rId7" Type="http://schemas.openxmlformats.org/officeDocument/2006/relationships/image" Target="../media/image30.emf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6.emf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tags" Target="../tags/tag23.xml"/><Relationship Id="rId7" Type="http://schemas.openxmlformats.org/officeDocument/2006/relationships/notesSlide" Target="../notesSlides/notesSlide34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.xml"/><Relationship Id="rId10" Type="http://schemas.openxmlformats.org/officeDocument/2006/relationships/image" Target="../media/image38.emf"/><Relationship Id="rId4" Type="http://schemas.openxmlformats.org/officeDocument/2006/relationships/tags" Target="../tags/tag24.xml"/><Relationship Id="rId9" Type="http://schemas.openxmlformats.org/officeDocument/2006/relationships/image" Target="../media/image3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tags" Target="../tags/tag30.xml"/><Relationship Id="rId7" Type="http://schemas.openxmlformats.org/officeDocument/2006/relationships/image" Target="../media/image42.emf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41.emf"/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ngsana New" pitchFamily="18" charset="-34"/>
                <a:cs typeface="Angsana New" pitchFamily="18" charset="-34"/>
              </a:rPr>
              <a:t>418341</a:t>
            </a:r>
            <a:r>
              <a:rPr lang="en-US" dirty="0" smtClean="0"/>
              <a:t> </a:t>
            </a:r>
            <a:r>
              <a:rPr lang="th-TH" dirty="0" smtClean="0"/>
              <a:t>สภาพแวดล้อมการทำงานคอมพิวเตอร์กราฟิกส์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th-TH" dirty="0" smtClean="0"/>
              <a:t>การบรรยายครั้งที่ 23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dirty="0" smtClean="0"/>
              <a:t>ประมุข ขันเงิน</a:t>
            </a:r>
          </a:p>
          <a:p>
            <a:r>
              <a:rPr lang="en-US" dirty="0" smtClean="0"/>
              <a:t>pramook@gmail.com</a:t>
            </a:r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MSBM10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BX10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BX7"/>
              </a:rPr>
              <a:t>A</a:t>
            </a:r>
            <a:r>
              <a:rPr lang="en-US" smtClean="0">
                <a:latin typeface="CMSY5"/>
              </a:rPr>
              <a:t>A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Displacement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ข้อดี</a:t>
            </a:r>
          </a:p>
          <a:p>
            <a:pPr lvl="1"/>
            <a:r>
              <a:rPr lang="th-TH" dirty="0" smtClean="0"/>
              <a:t>ได้ภาพที่สมจริงจริงๆ</a:t>
            </a:r>
          </a:p>
          <a:p>
            <a:r>
              <a:rPr lang="th-TH" dirty="0" smtClean="0"/>
              <a:t>ข้อเสีย</a:t>
            </a:r>
          </a:p>
          <a:p>
            <a:pPr lvl="1"/>
            <a:r>
              <a:rPr lang="th-TH" dirty="0" smtClean="0"/>
              <a:t>ต้องใช้ </a:t>
            </a:r>
            <a:r>
              <a:rPr lang="en-US" dirty="0" smtClean="0"/>
              <a:t>polygon </a:t>
            </a:r>
            <a:r>
              <a:rPr lang="th-TH" dirty="0" smtClean="0"/>
              <a:t>จำนวนมากเพื่อสร้างรายละเอียด</a:t>
            </a:r>
          </a:p>
          <a:p>
            <a:pPr lvl="1"/>
            <a:r>
              <a:rPr lang="th-TH" dirty="0" smtClean="0"/>
              <a:t>เปลืองหน่วยความจำ</a:t>
            </a:r>
          </a:p>
          <a:p>
            <a:pPr lvl="1"/>
            <a:r>
              <a:rPr lang="th-TH" dirty="0" smtClean="0"/>
              <a:t>วาดช้า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จำลองความขรุขระโดยใช้ </a:t>
            </a:r>
            <a:r>
              <a:rPr lang="en-US" dirty="0" smtClean="0"/>
              <a:t>texture </a:t>
            </a:r>
            <a:r>
              <a:rPr lang="th-TH" dirty="0" smtClean="0"/>
              <a:t>ระบุ </a:t>
            </a:r>
            <a:r>
              <a:rPr lang="en-US" dirty="0" smtClean="0"/>
              <a:t>normal </a:t>
            </a:r>
            <a:r>
              <a:rPr lang="th-TH" dirty="0" smtClean="0"/>
              <a:t>ของแต่ละ</a:t>
            </a:r>
            <a:r>
              <a:rPr lang="en-US" dirty="0" smtClean="0"/>
              <a:t> fragment </a:t>
            </a:r>
            <a:r>
              <a:rPr lang="th-TH" dirty="0" smtClean="0"/>
              <a:t>เอาเอง</a:t>
            </a:r>
          </a:p>
          <a:p>
            <a:r>
              <a:rPr lang="th-TH" dirty="0" smtClean="0"/>
              <a:t>มี </a:t>
            </a:r>
            <a:r>
              <a:rPr lang="en-US" dirty="0" smtClean="0"/>
              <a:t>texture </a:t>
            </a:r>
            <a:r>
              <a:rPr lang="th-TH" dirty="0" smtClean="0"/>
              <a:t>เพิ่มมาหนึ่งอันใช้เก็บ </a:t>
            </a:r>
            <a:r>
              <a:rPr lang="en-US" dirty="0" smtClean="0"/>
              <a:t>normal</a:t>
            </a:r>
          </a:p>
          <a:p>
            <a:r>
              <a:rPr lang="th-TH" dirty="0" smtClean="0"/>
              <a:t>เวลาคำนวณ </a:t>
            </a:r>
            <a:r>
              <a:rPr lang="en-US" dirty="0" smtClean="0"/>
              <a:t>normal </a:t>
            </a:r>
            <a:r>
              <a:rPr lang="th-TH" dirty="0" smtClean="0"/>
              <a:t>ให้นำ </a:t>
            </a:r>
            <a:r>
              <a:rPr lang="en-US" dirty="0" smtClean="0"/>
              <a:t>normal </a:t>
            </a:r>
            <a:r>
              <a:rPr lang="th-TH" dirty="0" smtClean="0"/>
              <a:t>จาก </a:t>
            </a:r>
            <a:r>
              <a:rPr lang="en-US" dirty="0" smtClean="0"/>
              <a:t>texture </a:t>
            </a:r>
            <a:r>
              <a:rPr lang="th-TH" dirty="0" smtClean="0"/>
              <a:t>มาใช้</a:t>
            </a:r>
          </a:p>
          <a:p>
            <a:pPr lvl="1"/>
            <a:r>
              <a:rPr lang="th-TH" dirty="0" smtClean="0"/>
              <a:t>ไม่ได้เอา </a:t>
            </a:r>
            <a:r>
              <a:rPr lang="en-US" dirty="0" smtClean="0"/>
              <a:t>normal </a:t>
            </a:r>
            <a:r>
              <a:rPr lang="th-TH" dirty="0" smtClean="0"/>
              <a:t>ตามที่ </a:t>
            </a:r>
            <a:r>
              <a:rPr lang="en-US" dirty="0" smtClean="0"/>
              <a:t>OpenGL </a:t>
            </a:r>
            <a:r>
              <a:rPr lang="th-TH" dirty="0" smtClean="0"/>
              <a:t>ให้มา</a:t>
            </a:r>
          </a:p>
          <a:p>
            <a:r>
              <a:rPr lang="th-TH" dirty="0" smtClean="0"/>
              <a:t>นิยมใช้ตามซอฟต์แวร์สร้าง </a:t>
            </a:r>
            <a:r>
              <a:rPr lang="en-US" dirty="0" smtClean="0"/>
              <a:t>content </a:t>
            </a:r>
            <a:r>
              <a:rPr lang="th-TH" dirty="0" smtClean="0"/>
              <a:t>สามมิติต่างๆ</a:t>
            </a:r>
          </a:p>
          <a:p>
            <a:pPr lvl="1"/>
            <a:r>
              <a:rPr lang="en-US" dirty="0" smtClean="0"/>
              <a:t>3ds Max, Maya, Blender, </a:t>
            </a:r>
            <a:r>
              <a:rPr lang="th-TH" dirty="0" smtClean="0"/>
              <a:t>ฯลฯ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การเก็บ </a:t>
            </a:r>
            <a:r>
              <a:rPr lang="en-US" dirty="0" smtClean="0"/>
              <a:t>normal </a:t>
            </a:r>
            <a:r>
              <a:rPr lang="th-TH" dirty="0" smtClean="0"/>
              <a:t>ในรูปภาพ</a:t>
            </a:r>
          </a:p>
          <a:p>
            <a:pPr lvl="1"/>
            <a:r>
              <a:rPr lang="th-TH" dirty="0" smtClean="0"/>
              <a:t>ใช้ </a:t>
            </a:r>
            <a:r>
              <a:rPr lang="en-US" dirty="0" smtClean="0"/>
              <a:t>R </a:t>
            </a:r>
            <a:r>
              <a:rPr lang="th-TH" dirty="0" smtClean="0"/>
              <a:t>แทนค่า </a:t>
            </a:r>
            <a:r>
              <a:rPr lang="en-US" dirty="0" smtClean="0"/>
              <a:t>x</a:t>
            </a:r>
          </a:p>
          <a:p>
            <a:pPr lvl="1"/>
            <a:r>
              <a:rPr lang="th-TH" dirty="0" smtClean="0"/>
              <a:t>ใช้ </a:t>
            </a:r>
            <a:r>
              <a:rPr lang="en-US" dirty="0" smtClean="0"/>
              <a:t>G</a:t>
            </a:r>
            <a:r>
              <a:rPr lang="th-TH" dirty="0" smtClean="0"/>
              <a:t> แทนค่า </a:t>
            </a:r>
            <a:r>
              <a:rPr lang="en-US" dirty="0" smtClean="0"/>
              <a:t>y</a:t>
            </a:r>
          </a:p>
          <a:p>
            <a:pPr lvl="1"/>
            <a:r>
              <a:rPr lang="th-TH" dirty="0" smtClean="0"/>
              <a:t>ใช้ </a:t>
            </a:r>
            <a:r>
              <a:rPr lang="en-US" dirty="0" smtClean="0"/>
              <a:t>B </a:t>
            </a:r>
            <a:r>
              <a:rPr lang="th-TH" dirty="0" smtClean="0"/>
              <a:t>แทนค่า </a:t>
            </a:r>
            <a:r>
              <a:rPr lang="en-US" dirty="0" smtClean="0"/>
              <a:t>z</a:t>
            </a:r>
          </a:p>
          <a:p>
            <a:r>
              <a:rPr lang="th-TH" dirty="0" smtClean="0"/>
              <a:t>ความจริง </a:t>
            </a:r>
            <a:r>
              <a:rPr lang="en-US" dirty="0" smtClean="0"/>
              <a:t>normal </a:t>
            </a:r>
            <a:r>
              <a:rPr lang="th-TH" dirty="0" smtClean="0"/>
              <a:t>จะเป็นเวกเตอร์หนึ่งหน่วย</a:t>
            </a:r>
          </a:p>
          <a:p>
            <a:pPr lvl="1"/>
            <a:r>
              <a:rPr lang="th-TH" dirty="0" smtClean="0"/>
              <a:t>ดังนั้น </a:t>
            </a:r>
            <a:r>
              <a:rPr lang="en-US" dirty="0" smtClean="0"/>
              <a:t>z = </a:t>
            </a:r>
            <a:r>
              <a:rPr lang="en-US" dirty="0" err="1" smtClean="0"/>
              <a:t>sqrt</a:t>
            </a:r>
            <a:r>
              <a:rPr lang="en-US" dirty="0" smtClean="0"/>
              <a:t>(1 – x</a:t>
            </a:r>
            <a:r>
              <a:rPr lang="en-US" baseline="30000" dirty="0" smtClean="0"/>
              <a:t>2</a:t>
            </a:r>
            <a:r>
              <a:rPr lang="en-US" dirty="0" smtClean="0"/>
              <a:t> – y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th-TH" dirty="0" smtClean="0"/>
              <a:t>ฉะนั้นเก็บแค่ </a:t>
            </a:r>
            <a:r>
              <a:rPr lang="en-US" dirty="0" smtClean="0"/>
              <a:t>x </a:t>
            </a:r>
            <a:r>
              <a:rPr lang="th-TH" dirty="0" smtClean="0"/>
              <a:t>และ </a:t>
            </a:r>
            <a:r>
              <a:rPr lang="en-US" dirty="0" smtClean="0"/>
              <a:t>y </a:t>
            </a:r>
            <a:r>
              <a:rPr lang="th-TH" dirty="0" smtClean="0"/>
              <a:t>ก็ได้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x, y, </a:t>
            </a:r>
            <a:r>
              <a:rPr lang="th-TH" dirty="0" smtClean="0"/>
              <a:t>และ </a:t>
            </a:r>
            <a:r>
              <a:rPr lang="en-US" dirty="0" smtClean="0"/>
              <a:t>z </a:t>
            </a:r>
            <a:r>
              <a:rPr lang="th-TH" dirty="0" smtClean="0"/>
              <a:t>จะมีค่าได้ตั้งแต่</a:t>
            </a:r>
            <a:r>
              <a:rPr lang="en-US" dirty="0" smtClean="0"/>
              <a:t> -1 </a:t>
            </a:r>
            <a:r>
              <a:rPr lang="th-TH" dirty="0" smtClean="0"/>
              <a:t>ถึง </a:t>
            </a:r>
            <a:r>
              <a:rPr lang="en-US" dirty="0" smtClean="0"/>
              <a:t>1</a:t>
            </a:r>
          </a:p>
          <a:p>
            <a:r>
              <a:rPr lang="th-TH" dirty="0" smtClean="0"/>
              <a:t>แต่ </a:t>
            </a:r>
            <a:r>
              <a:rPr lang="en-US" dirty="0" smtClean="0"/>
              <a:t>R, G, </a:t>
            </a:r>
            <a:r>
              <a:rPr lang="th-TH" dirty="0" smtClean="0"/>
              <a:t>และ </a:t>
            </a:r>
            <a:r>
              <a:rPr lang="en-US" dirty="0" smtClean="0"/>
              <a:t>B </a:t>
            </a:r>
            <a:r>
              <a:rPr lang="th-TH" dirty="0" smtClean="0"/>
              <a:t>มีค่าได้ตั้งแต่ </a:t>
            </a:r>
            <a:r>
              <a:rPr lang="en-US" dirty="0" smtClean="0"/>
              <a:t>0 </a:t>
            </a:r>
            <a:r>
              <a:rPr lang="th-TH" dirty="0" smtClean="0"/>
              <a:t>ถึง </a:t>
            </a:r>
            <a:r>
              <a:rPr lang="en-US" dirty="0" smtClean="0"/>
              <a:t>1 </a:t>
            </a:r>
            <a:r>
              <a:rPr lang="th-TH" dirty="0" smtClean="0"/>
              <a:t>เท่านั้น</a:t>
            </a:r>
          </a:p>
          <a:p>
            <a:r>
              <a:rPr lang="th-TH" dirty="0" smtClean="0"/>
              <a:t>เพราะฉะนั้นต้องแทน</a:t>
            </a:r>
          </a:p>
          <a:p>
            <a:pPr lvl="1"/>
            <a:r>
              <a:rPr lang="en-US" dirty="0" smtClean="0"/>
              <a:t>-1 </a:t>
            </a:r>
            <a:r>
              <a:rPr lang="th-TH" dirty="0" smtClean="0"/>
              <a:t>ด้วย </a:t>
            </a:r>
            <a:r>
              <a:rPr lang="en-US" dirty="0" smtClean="0"/>
              <a:t>0</a:t>
            </a:r>
          </a:p>
          <a:p>
            <a:pPr lvl="1"/>
            <a:r>
              <a:rPr lang="en-US" dirty="0" smtClean="0"/>
              <a:t>1 </a:t>
            </a:r>
            <a:r>
              <a:rPr lang="th-TH" dirty="0" smtClean="0"/>
              <a:t>ด้วย </a:t>
            </a:r>
            <a:r>
              <a:rPr lang="en-US" dirty="0" smtClean="0"/>
              <a:t>1</a:t>
            </a:r>
          </a:p>
          <a:p>
            <a:r>
              <a:rPr lang="th-TH" dirty="0" smtClean="0"/>
              <a:t>กล่าวคือ </a:t>
            </a:r>
            <a:r>
              <a:rPr lang="en-US" dirty="0" smtClean="0"/>
              <a:t>R = x/2 + 0.5</a:t>
            </a:r>
          </a:p>
          <a:p>
            <a:r>
              <a:rPr lang="th-TH" dirty="0" smtClean="0"/>
              <a:t>สีของ </a:t>
            </a:r>
            <a:r>
              <a:rPr lang="en-US" dirty="0" smtClean="0"/>
              <a:t>normal map </a:t>
            </a:r>
            <a:r>
              <a:rPr lang="th-TH" dirty="0" smtClean="0"/>
              <a:t>จึงดูสว่างๆ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ตัวอย่าง </a:t>
            </a:r>
            <a:r>
              <a:rPr lang="en-US" dirty="0" smtClean="0"/>
              <a:t>normal map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4384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143000" y="5334000"/>
            <a:ext cx="3314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จาก </a:t>
            </a:r>
            <a:r>
              <a:rPr lang="en-US" dirty="0" smtClean="0"/>
              <a:t>http://www.bencloward.com/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5334000"/>
            <a:ext cx="368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จาก </a:t>
            </a:r>
            <a:r>
              <a:rPr lang="en-US" dirty="0" smtClean="0"/>
              <a:t>http://planetpixelemporium.com/</a:t>
            </a:r>
            <a:endParaRPr lang="en-US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4384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Normal Map </a:t>
            </a:r>
            <a:r>
              <a:rPr lang="th-TH" dirty="0" smtClean="0"/>
              <a:t>ทำให้เกิดความขรุขระได้อย่างไร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ใน</a:t>
            </a:r>
            <a:r>
              <a:rPr lang="en-US" dirty="0" smtClean="0"/>
              <a:t> </a:t>
            </a:r>
            <a:r>
              <a:rPr lang="en-US" dirty="0" err="1" smtClean="0"/>
              <a:t>Phong</a:t>
            </a:r>
            <a:r>
              <a:rPr lang="en-US" dirty="0" smtClean="0"/>
              <a:t> lighting model </a:t>
            </a:r>
            <a:r>
              <a:rPr lang="th-TH" dirty="0" smtClean="0"/>
              <a:t>เราใช้ </a:t>
            </a:r>
            <a:r>
              <a:rPr lang="en-US" dirty="0" smtClean="0"/>
              <a:t>normal </a:t>
            </a:r>
            <a:r>
              <a:rPr lang="th-TH" dirty="0" smtClean="0"/>
              <a:t>ในการคำนวณ</a:t>
            </a:r>
          </a:p>
          <a:p>
            <a:pPr lvl="1"/>
            <a:r>
              <a:rPr lang="th-TH" dirty="0" smtClean="0"/>
              <a:t>สี </a:t>
            </a:r>
            <a:r>
              <a:rPr lang="en-US" dirty="0" smtClean="0"/>
              <a:t>diffuse</a:t>
            </a:r>
          </a:p>
          <a:p>
            <a:pPr lvl="1"/>
            <a:r>
              <a:rPr lang="th-TH" dirty="0" smtClean="0"/>
              <a:t>สี </a:t>
            </a:r>
            <a:r>
              <a:rPr lang="en-US" dirty="0" err="1" smtClean="0"/>
              <a:t>specular</a:t>
            </a:r>
            <a:endParaRPr lang="en-US" dirty="0" smtClean="0"/>
          </a:p>
          <a:p>
            <a:r>
              <a:rPr lang="th-TH" dirty="0" smtClean="0"/>
              <a:t>เราไม่ได้ใช้ตำแหน่งของ </a:t>
            </a:r>
            <a:r>
              <a:rPr lang="en-US" dirty="0" smtClean="0"/>
              <a:t>fragment</a:t>
            </a:r>
            <a:r>
              <a:rPr lang="th-TH" dirty="0" smtClean="0"/>
              <a:t> โดยตรงในการคำนวณสี</a:t>
            </a:r>
          </a:p>
          <a:p>
            <a:pPr lvl="1"/>
            <a:r>
              <a:rPr lang="th-TH" dirty="0" smtClean="0"/>
              <a:t>เว้นแต่ตอนที่หาเวกเตอร์จากตาไปยัง </a:t>
            </a:r>
            <a:r>
              <a:rPr lang="en-US" dirty="0" smtClean="0"/>
              <a:t>fragment</a:t>
            </a:r>
          </a:p>
          <a:p>
            <a:r>
              <a:rPr lang="th-TH" dirty="0" smtClean="0"/>
              <a:t>พื้นผิวขรุขระ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th-TH" dirty="0" smtClean="0">
                <a:sym typeface="Wingdings" pitchFamily="2" charset="2"/>
              </a:rPr>
              <a:t>ความสูงเปลี่ยนเร็ว </a:t>
            </a:r>
            <a:r>
              <a:rPr lang="en-US" dirty="0" smtClean="0">
                <a:sym typeface="Wingdings" pitchFamily="2" charset="2"/>
              </a:rPr>
              <a:t> normal </a:t>
            </a:r>
            <a:r>
              <a:rPr lang="th-TH" dirty="0" smtClean="0">
                <a:sym typeface="Wingdings" pitchFamily="2" charset="2"/>
              </a:rPr>
              <a:t>เปลี่ยนเร็ว</a:t>
            </a:r>
          </a:p>
          <a:p>
            <a:r>
              <a:rPr lang="th-TH" dirty="0" smtClean="0">
                <a:sym typeface="Wingdings" pitchFamily="2" charset="2"/>
              </a:rPr>
              <a:t>ใช้ </a:t>
            </a:r>
            <a:r>
              <a:rPr lang="en-US" dirty="0" smtClean="0">
                <a:sym typeface="Wingdings" pitchFamily="2" charset="2"/>
              </a:rPr>
              <a:t>normal map </a:t>
            </a:r>
            <a:r>
              <a:rPr lang="th-TH" dirty="0" smtClean="0">
                <a:sym typeface="Wingdings" pitchFamily="2" charset="2"/>
              </a:rPr>
              <a:t>เก็บ </a:t>
            </a:r>
            <a:r>
              <a:rPr lang="en-US" dirty="0" smtClean="0">
                <a:sym typeface="Wingdings" pitchFamily="2" charset="2"/>
              </a:rPr>
              <a:t>normal </a:t>
            </a:r>
            <a:r>
              <a:rPr lang="th-TH" dirty="0" smtClean="0">
                <a:sym typeface="Wingdings" pitchFamily="2" charset="2"/>
              </a:rPr>
              <a:t>ไว้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th-TH" dirty="0" smtClean="0">
                <a:sym typeface="Wingdings" pitchFamily="2" charset="2"/>
              </a:rPr>
              <a:t>สามารถหาสีได้เหมือนกับพื้นผิวขรุขระ โดยไม่ต้องเก็บพื้นผิว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Mapping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โมเดลที่ทำจาก </a:t>
            </a:r>
            <a:r>
              <a:rPr lang="en-US" dirty="0" smtClean="0"/>
              <a:t>polygon </a:t>
            </a:r>
            <a:r>
              <a:rPr lang="th-TH" dirty="0" smtClean="0"/>
              <a:t>เรียบๆ ไม่กี่ </a:t>
            </a:r>
            <a:r>
              <a:rPr lang="en-US" dirty="0" smtClean="0"/>
              <a:t>polygon</a:t>
            </a:r>
            <a:endParaRPr lang="en-US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286000"/>
            <a:ext cx="42862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048000" y="6488668"/>
            <a:ext cx="3314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จาก </a:t>
            </a:r>
            <a:r>
              <a:rPr lang="en-US" dirty="0" smtClean="0"/>
              <a:t>http://www.bencloward.com/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เพิ่ม </a:t>
            </a:r>
            <a:r>
              <a:rPr lang="en-US" dirty="0" smtClean="0"/>
              <a:t>normal map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286000"/>
            <a:ext cx="6705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971800" y="5715000"/>
            <a:ext cx="3314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จาก </a:t>
            </a:r>
            <a:r>
              <a:rPr lang="en-US" dirty="0" smtClean="0"/>
              <a:t>http://www.bencloward.com/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ภาพที่มีรายละเอียดสูง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133600"/>
            <a:ext cx="42862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971800" y="6248400"/>
            <a:ext cx="3314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จาก </a:t>
            </a:r>
            <a:r>
              <a:rPr lang="en-US" dirty="0" smtClean="0"/>
              <a:t>http://www.bencloward.com/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Mapping</a:t>
            </a:r>
            <a:endParaRPr lang="en-US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8646" y="1600200"/>
            <a:ext cx="80267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วัตถุจริงๆ ตามธรรมชาติ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ขรุขระ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209800"/>
            <a:ext cx="55372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Mapping</a:t>
            </a:r>
            <a:endParaRPr lang="en-US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31855" y="1600200"/>
            <a:ext cx="52802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057400" y="6096000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http://amber.rc.arizona.edu/lw/normalmaps.html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Mapping</a:t>
            </a:r>
            <a:endParaRPr lang="en-US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31855" y="1600200"/>
            <a:ext cx="52802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057400" y="6096000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http://amber.rc.arizona.edu/lw/normalmaps.html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เราจะสร้าง </a:t>
            </a:r>
            <a:r>
              <a:rPr lang="en-US" dirty="0" smtClean="0"/>
              <a:t>normal map </a:t>
            </a:r>
            <a:r>
              <a:rPr lang="th-TH" dirty="0" smtClean="0"/>
              <a:t>อย่างไร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มีสองวิธี</a:t>
            </a:r>
          </a:p>
          <a:p>
            <a:pPr lvl="1"/>
            <a:r>
              <a:rPr lang="th-TH" dirty="0" smtClean="0"/>
              <a:t>สร้างจากโมเดลรายละเอียดสูง</a:t>
            </a:r>
          </a:p>
          <a:p>
            <a:pPr lvl="2"/>
            <a:r>
              <a:rPr lang="th-TH" dirty="0" smtClean="0"/>
              <a:t>ไปดึงเอา </a:t>
            </a:r>
            <a:r>
              <a:rPr lang="en-US" dirty="0" smtClean="0"/>
              <a:t>normal </a:t>
            </a:r>
            <a:r>
              <a:rPr lang="th-TH" dirty="0" smtClean="0"/>
              <a:t>ณ จากตำแหน่งต่างๆ มาเก็บไว้ใน </a:t>
            </a:r>
            <a:r>
              <a:rPr lang="en-US" dirty="0" smtClean="0"/>
              <a:t>texture</a:t>
            </a:r>
            <a:endParaRPr lang="th-TH" dirty="0" smtClean="0"/>
          </a:p>
          <a:p>
            <a:pPr lvl="2"/>
            <a:r>
              <a:rPr lang="th-TH" dirty="0" smtClean="0"/>
              <a:t>ซอฟต์แวร์สร้างเนื้อหาสามมิติส่วนใหญ่มี </a:t>
            </a:r>
            <a:r>
              <a:rPr lang="en-US" dirty="0" smtClean="0"/>
              <a:t>feature </a:t>
            </a:r>
            <a:r>
              <a:rPr lang="th-TH" dirty="0" smtClean="0"/>
              <a:t>ให้คุณสามารถสร้าง </a:t>
            </a:r>
            <a:r>
              <a:rPr lang="en-US" dirty="0" smtClean="0"/>
              <a:t>normal map </a:t>
            </a:r>
            <a:r>
              <a:rPr lang="th-TH" dirty="0" smtClean="0"/>
              <a:t>ได้</a:t>
            </a:r>
            <a:endParaRPr lang="en-US" dirty="0" smtClean="0"/>
          </a:p>
          <a:p>
            <a:pPr lvl="1"/>
            <a:r>
              <a:rPr lang="th-TH" dirty="0" smtClean="0"/>
              <a:t>คำนวณจาก </a:t>
            </a:r>
            <a:r>
              <a:rPr lang="en-US" dirty="0" smtClean="0"/>
              <a:t>bump map</a:t>
            </a:r>
            <a:endParaRPr lang="th-TH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Bump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วิธีการสร้างความขรุขระโดยใช้ </a:t>
            </a:r>
            <a:r>
              <a:rPr lang="en-US" dirty="0" smtClean="0"/>
              <a:t>texture </a:t>
            </a:r>
            <a:r>
              <a:rPr lang="th-TH" dirty="0" smtClean="0"/>
              <a:t>ที่กำหนด “ความสูง” ของพื้นผิว</a:t>
            </a:r>
            <a:endParaRPr lang="en-US" dirty="0" smtClean="0"/>
          </a:p>
          <a:p>
            <a:pPr lvl="1"/>
            <a:r>
              <a:rPr lang="en-US" dirty="0" smtClean="0"/>
              <a:t>Texture</a:t>
            </a:r>
            <a:r>
              <a:rPr lang="th-TH" dirty="0" smtClean="0"/>
              <a:t> แบบเดียวกับที่ใช้ทำ</a:t>
            </a:r>
            <a:r>
              <a:rPr lang="en-US" dirty="0" smtClean="0"/>
              <a:t> displacement mapping</a:t>
            </a:r>
          </a:p>
          <a:p>
            <a:r>
              <a:rPr lang="th-TH" dirty="0" smtClean="0"/>
              <a:t>ต้องการได้ </a:t>
            </a:r>
            <a:r>
              <a:rPr lang="en-US" dirty="0" smtClean="0"/>
              <a:t>normal </a:t>
            </a:r>
            <a:r>
              <a:rPr lang="th-TH" dirty="0" smtClean="0"/>
              <a:t>สำหรับแต่ละ </a:t>
            </a:r>
            <a:r>
              <a:rPr lang="en-US" dirty="0" smtClean="0"/>
              <a:t>fragment </a:t>
            </a:r>
            <a:r>
              <a:rPr lang="th-TH" dirty="0" smtClean="0"/>
              <a:t>เหมือน </a:t>
            </a:r>
            <a:r>
              <a:rPr lang="en-US" dirty="0" smtClean="0"/>
              <a:t>normal map</a:t>
            </a:r>
          </a:p>
          <a:p>
            <a:pPr lvl="1"/>
            <a:r>
              <a:rPr lang="en-US" dirty="0" smtClean="0"/>
              <a:t>Normal map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th-TH" dirty="0" smtClean="0">
                <a:sym typeface="Wingdings" pitchFamily="2" charset="2"/>
              </a:rPr>
              <a:t>ผู้ใช้กำหนด </a:t>
            </a:r>
            <a:r>
              <a:rPr lang="en-US" dirty="0" smtClean="0">
                <a:sym typeface="Wingdings" pitchFamily="2" charset="2"/>
              </a:rPr>
              <a:t>normal </a:t>
            </a:r>
            <a:r>
              <a:rPr lang="th-TH" dirty="0" smtClean="0">
                <a:sym typeface="Wingdings" pitchFamily="2" charset="2"/>
              </a:rPr>
              <a:t>ให้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Bump map  </a:t>
            </a:r>
            <a:r>
              <a:rPr lang="th-TH" dirty="0" smtClean="0">
                <a:sym typeface="Wingdings" pitchFamily="2" charset="2"/>
              </a:rPr>
              <a:t>คำนวณเองจากความสูง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Parameterization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ก่อนทำ </a:t>
            </a:r>
            <a:r>
              <a:rPr lang="en-US" dirty="0" smtClean="0"/>
              <a:t>bump mapping </a:t>
            </a:r>
            <a:r>
              <a:rPr lang="th-TH" dirty="0" smtClean="0"/>
              <a:t>ได้เราจะต้องสามารถระบุจุดแต่ละจุดบนพื้นผิวได้ด้วยพิกัด </a:t>
            </a:r>
            <a:r>
              <a:rPr lang="en-US" dirty="0" smtClean="0"/>
              <a:t>(</a:t>
            </a:r>
            <a:r>
              <a:rPr lang="en-US" dirty="0" err="1" smtClean="0"/>
              <a:t>u,v</a:t>
            </a:r>
            <a:r>
              <a:rPr lang="en-US" dirty="0" smtClean="0"/>
              <a:t>)</a:t>
            </a:r>
          </a:p>
          <a:p>
            <a:r>
              <a:rPr lang="th-TH" dirty="0" smtClean="0"/>
              <a:t>ยกตัวอย่างเช่น ถ้าเป็นพื้นผิวสี่เหลี่ยมธรรมดา เราอาจจะกำหนดพิกัด </a:t>
            </a:r>
            <a:r>
              <a:rPr lang="en-US" dirty="0" smtClean="0"/>
              <a:t>(</a:t>
            </a:r>
            <a:r>
              <a:rPr lang="en-US" dirty="0" err="1" smtClean="0"/>
              <a:t>u,v</a:t>
            </a:r>
            <a:r>
              <a:rPr lang="en-US" dirty="0" smtClean="0"/>
              <a:t>) </a:t>
            </a:r>
            <a:r>
              <a:rPr lang="th-TH" dirty="0" smtClean="0"/>
              <a:t>ดังต่อไปนี้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76600" y="4038600"/>
            <a:ext cx="2514600" cy="2146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71800" y="617220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(0,0)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365760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Parameterization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ในกรณีที่เป็นพื้นผิวอื่นๆ </a:t>
            </a:r>
            <a:r>
              <a:rPr lang="en-US" dirty="0" smtClean="0"/>
              <a:t>surface parameterization </a:t>
            </a:r>
            <a:r>
              <a:rPr lang="th-TH" dirty="0" smtClean="0"/>
              <a:t>คือฟังก์ชัน</a:t>
            </a:r>
            <a:endParaRPr lang="en-US" dirty="0" smtClean="0"/>
          </a:p>
          <a:p>
            <a:r>
              <a:rPr lang="th-TH" dirty="0" smtClean="0"/>
              <a:t>ฟังก์ชันนี้จะรับพิกัด </a:t>
            </a:r>
            <a:r>
              <a:rPr lang="en-US" dirty="0" smtClean="0"/>
              <a:t>(</a:t>
            </a:r>
            <a:r>
              <a:rPr lang="en-US" dirty="0" err="1" smtClean="0"/>
              <a:t>u,v</a:t>
            </a:r>
            <a:r>
              <a:rPr lang="en-US" dirty="0" smtClean="0"/>
              <a:t>) </a:t>
            </a:r>
            <a:r>
              <a:rPr lang="th-TH" dirty="0" smtClean="0"/>
              <a:t>แล้วคืนจุด </a:t>
            </a:r>
            <a:r>
              <a:rPr lang="en-US" dirty="0" smtClean="0"/>
              <a:t>(</a:t>
            </a:r>
            <a:r>
              <a:rPr lang="en-US" dirty="0" err="1" smtClean="0"/>
              <a:t>x,y,z</a:t>
            </a:r>
            <a:r>
              <a:rPr lang="en-US" dirty="0" smtClean="0"/>
              <a:t>) </a:t>
            </a:r>
            <a:r>
              <a:rPr lang="th-TH" dirty="0" smtClean="0"/>
              <a:t>ในสามมิติมาให้</a:t>
            </a:r>
          </a:p>
          <a:p>
            <a:r>
              <a:rPr lang="th-TH" dirty="0" smtClean="0"/>
              <a:t>สมมติว่าพื้นผิวสี่เหลี่ยมจัตุรัสในข้อที่แล้วมี</a:t>
            </a:r>
          </a:p>
          <a:p>
            <a:pPr lvl="1"/>
            <a:r>
              <a:rPr lang="th-TH" dirty="0" smtClean="0"/>
              <a:t>มุมล่างซ้ายที่จุด </a:t>
            </a:r>
            <a:r>
              <a:rPr lang="en-US" dirty="0" smtClean="0"/>
              <a:t>(-1,-1,0) </a:t>
            </a:r>
            <a:r>
              <a:rPr lang="th-TH" dirty="0" smtClean="0"/>
              <a:t>และ</a:t>
            </a:r>
          </a:p>
          <a:p>
            <a:pPr lvl="1"/>
            <a:r>
              <a:rPr lang="th-TH" dirty="0" smtClean="0"/>
              <a:t>มุมบนขวาที่จุด </a:t>
            </a:r>
            <a:r>
              <a:rPr lang="en-US" dirty="0" smtClean="0"/>
              <a:t>(1,1,0) </a:t>
            </a:r>
            <a:r>
              <a:rPr lang="th-TH" dirty="0" smtClean="0"/>
              <a:t>แล้ว</a:t>
            </a:r>
          </a:p>
          <a:p>
            <a:pPr>
              <a:buNone/>
            </a:pPr>
            <a:r>
              <a:rPr lang="th-TH" dirty="0" smtClean="0"/>
              <a:t>	เราจะได้ว่า</a:t>
            </a:r>
          </a:p>
        </p:txBody>
      </p:sp>
      <p:pic>
        <p:nvPicPr>
          <p:cNvPr id="11" name="Picture 1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1817540" y="2209800"/>
            <a:ext cx="1401426" cy="350015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3261590" y="5334000"/>
            <a:ext cx="2665038" cy="122881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Parameterization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h-TH" dirty="0" smtClean="0"/>
              <a:t>สำหรับทรงกลม เราอาจจะใช้ </a:t>
            </a:r>
            <a:r>
              <a:rPr lang="en-US" dirty="0" smtClean="0"/>
              <a:t>spherical coordinate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th-TH" dirty="0" smtClean="0"/>
              <a:t>แต่ปกติแล้ว </a:t>
            </a:r>
            <a:r>
              <a:rPr lang="en-US" dirty="0" smtClean="0"/>
              <a:t>u </a:t>
            </a:r>
            <a:r>
              <a:rPr lang="th-TH" dirty="0" smtClean="0"/>
              <a:t>และ </a:t>
            </a:r>
            <a:r>
              <a:rPr lang="en-US" dirty="0" smtClean="0"/>
              <a:t>v </a:t>
            </a:r>
            <a:r>
              <a:rPr lang="th-TH" dirty="0" smtClean="0"/>
              <a:t>จะมีค่าตั้งแต่ </a:t>
            </a:r>
            <a:r>
              <a:rPr lang="en-US" dirty="0" smtClean="0"/>
              <a:t>0 </a:t>
            </a:r>
            <a:r>
              <a:rPr lang="th-TH" dirty="0" smtClean="0"/>
              <a:t>ถึง </a:t>
            </a:r>
            <a:r>
              <a:rPr lang="en-US" dirty="0" smtClean="0"/>
              <a:t>1 </a:t>
            </a:r>
            <a:r>
              <a:rPr lang="th-TH" dirty="0" smtClean="0"/>
              <a:t>ฉะนั้นเราจะใช้</a:t>
            </a:r>
            <a:endParaRPr lang="en-US" dirty="0" smtClean="0"/>
          </a:p>
        </p:txBody>
      </p:sp>
      <p:pic>
        <p:nvPicPr>
          <p:cNvPr id="11" name="Picture 1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900946" y="2590800"/>
            <a:ext cx="3064367" cy="1224551"/>
          </a:xfrm>
          <a:prstGeom prst="rect">
            <a:avLst/>
          </a:prstGeom>
          <a:noFill/>
          <a:ln/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648200" y="1909020"/>
            <a:ext cx="4038600" cy="390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458693" y="5105400"/>
            <a:ext cx="3980689" cy="122363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Parameterization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h-TH" dirty="0" smtClean="0"/>
              <a:t>ถ้าเป็นโดนัทที่มีรัศมีหลอดเท่ากับ </a:t>
            </a:r>
            <a:r>
              <a:rPr lang="en-US" dirty="0" smtClean="0"/>
              <a:t>r </a:t>
            </a:r>
            <a:r>
              <a:rPr lang="th-TH" dirty="0" smtClean="0"/>
              <a:t>และรัศมีของวงกลมใหญ่เท่ากับ </a:t>
            </a:r>
            <a:r>
              <a:rPr lang="en-US" dirty="0" smtClean="0"/>
              <a:t>R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th-TH" dirty="0" smtClean="0"/>
              <a:t>เราอาจใช้</a:t>
            </a:r>
            <a:endParaRPr lang="en-US" dirty="0" smtClean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600200"/>
            <a:ext cx="29622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1977085" y="4419600"/>
            <a:ext cx="5264779" cy="122554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Bump Map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Bump map </a:t>
            </a:r>
            <a:r>
              <a:rPr lang="th-TH" dirty="0" smtClean="0"/>
              <a:t>เป็นฟังก์ชัน                     โดยที่  </a:t>
            </a:r>
            <a:r>
              <a:rPr lang="en-US" dirty="0" smtClean="0"/>
              <a:t>         </a:t>
            </a:r>
            <a:r>
              <a:rPr lang="th-TH" dirty="0" smtClean="0"/>
              <a:t>มีค่าเท่ากับระยะทางที่พื้นผิว ณ พิกัด </a:t>
            </a:r>
            <a:r>
              <a:rPr lang="en-US" dirty="0" smtClean="0"/>
              <a:t>(</a:t>
            </a:r>
            <a:r>
              <a:rPr lang="en-US" dirty="0" err="1" smtClean="0"/>
              <a:t>u,v</a:t>
            </a:r>
            <a:r>
              <a:rPr lang="en-US" dirty="0" smtClean="0"/>
              <a:t>) </a:t>
            </a:r>
            <a:r>
              <a:rPr lang="th-TH" dirty="0" smtClean="0"/>
              <a:t>ถูกทำให้สูงขึ้นหรือต่ำลงตามแนวของ </a:t>
            </a:r>
            <a:r>
              <a:rPr lang="en-US" dirty="0" smtClean="0"/>
              <a:t>normal </a:t>
            </a:r>
            <a:r>
              <a:rPr lang="th-TH" dirty="0" smtClean="0"/>
              <a:t>ที่จุดนั้น</a:t>
            </a:r>
          </a:p>
          <a:p>
            <a:r>
              <a:rPr lang="th-TH" dirty="0" smtClean="0"/>
              <a:t>ฉะนั้นพื้นผิวใหม่ที่ได้คือ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th-TH" dirty="0" smtClean="0"/>
              <a:t>โดยที่                 คือ </a:t>
            </a:r>
            <a:r>
              <a:rPr lang="en-US" dirty="0" smtClean="0"/>
              <a:t>normal </a:t>
            </a:r>
            <a:r>
              <a:rPr lang="th-TH" dirty="0" smtClean="0"/>
              <a:t>ที่พื้นผิวพิกัด </a:t>
            </a:r>
            <a:r>
              <a:rPr lang="en-US" dirty="0" smtClean="0"/>
              <a:t>(</a:t>
            </a:r>
            <a:r>
              <a:rPr lang="en-US" dirty="0" err="1" smtClean="0"/>
              <a:t>u,v</a:t>
            </a:r>
            <a:r>
              <a:rPr lang="en-US" dirty="0" smtClean="0"/>
              <a:t>)</a:t>
            </a:r>
            <a:r>
              <a:rPr lang="th-TH" dirty="0" smtClean="0"/>
              <a:t> </a:t>
            </a:r>
          </a:p>
        </p:txBody>
      </p:sp>
      <p:pic>
        <p:nvPicPr>
          <p:cNvPr id="10" name="Picture 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4203228" y="1676400"/>
            <a:ext cx="1273923" cy="307906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6324600" y="1752600"/>
            <a:ext cx="760842" cy="328692"/>
          </a:xfrm>
          <a:prstGeom prst="rect">
            <a:avLst/>
          </a:prstGeom>
          <a:noFill/>
          <a:ln/>
          <a:effectLst/>
        </p:spPr>
      </p:pic>
      <p:pic>
        <p:nvPicPr>
          <p:cNvPr id="21" name="Picture 20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2219374" y="3810000"/>
            <a:ext cx="4660460" cy="407074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1686689" y="4419600"/>
            <a:ext cx="949151" cy="39925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Bump Map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77400"/>
            <a:ext cx="8229600" cy="29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วัตถุจริงๆ ตามธรรมชาติ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ขรุขระ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286000"/>
            <a:ext cx="5943600" cy="395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การคำนวณ </a:t>
            </a:r>
            <a:r>
              <a:rPr lang="en-US" dirty="0" smtClean="0"/>
              <a:t>Normal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th-TH" dirty="0" smtClean="0"/>
              <a:t>เราต้องการคำนวณ </a:t>
            </a:r>
            <a:r>
              <a:rPr lang="en-US" dirty="0" smtClean="0"/>
              <a:t>normal </a:t>
            </a:r>
            <a:r>
              <a:rPr lang="th-TH" dirty="0" smtClean="0"/>
              <a:t>ของพื้นผิวใหม่ </a:t>
            </a:r>
            <a:r>
              <a:rPr lang="en-US" b="1" dirty="0" smtClean="0"/>
              <a:t>p</a:t>
            </a:r>
            <a:r>
              <a:rPr lang="en-US" dirty="0" smtClean="0"/>
              <a:t>*</a:t>
            </a:r>
          </a:p>
          <a:p>
            <a:r>
              <a:rPr lang="th-TH" dirty="0" smtClean="0"/>
              <a:t>ปกติแล้วเขาจะคำนวณ </a:t>
            </a:r>
            <a:r>
              <a:rPr lang="en-US" dirty="0" smtClean="0"/>
              <a:t>normal </a:t>
            </a:r>
            <a:r>
              <a:rPr lang="th-TH" dirty="0" smtClean="0"/>
              <a:t>กันอย่างไร</a:t>
            </a:r>
            <a:r>
              <a:rPr lang="en-US" dirty="0" smtClean="0"/>
              <a:t>?</a:t>
            </a:r>
          </a:p>
          <a:p>
            <a:r>
              <a:rPr lang="th-TH" dirty="0" smtClean="0"/>
              <a:t>ถ้าเรามีฟังก์ชัน </a:t>
            </a:r>
            <a:r>
              <a:rPr lang="en-US" b="1" dirty="0" smtClean="0"/>
              <a:t>p</a:t>
            </a:r>
            <a:r>
              <a:rPr lang="en-US" dirty="0" smtClean="0"/>
              <a:t> </a:t>
            </a:r>
            <a:r>
              <a:rPr lang="th-TH" dirty="0" smtClean="0"/>
              <a:t>ของพื้นผิวใดๆ</a:t>
            </a:r>
            <a:r>
              <a:rPr lang="en-US" dirty="0" smtClean="0"/>
              <a:t> </a:t>
            </a:r>
            <a:r>
              <a:rPr lang="th-TH" dirty="0" smtClean="0"/>
              <a:t>เราจะได้ว่า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th-TH" dirty="0" smtClean="0"/>
              <a:t>เมื่อ</a:t>
            </a:r>
          </a:p>
          <a:p>
            <a:pPr>
              <a:buNone/>
            </a:pPr>
            <a:r>
              <a:rPr lang="th-TH" dirty="0" smtClean="0"/>
              <a:t>	       คือ </a:t>
            </a:r>
            <a:r>
              <a:rPr lang="en-US" dirty="0" smtClean="0"/>
              <a:t>partial derivative </a:t>
            </a:r>
            <a:r>
              <a:rPr lang="th-TH" dirty="0" smtClean="0"/>
              <a:t>ของ </a:t>
            </a:r>
            <a:r>
              <a:rPr lang="en-US" b="1" dirty="0" smtClean="0"/>
              <a:t>p </a:t>
            </a:r>
            <a:r>
              <a:rPr lang="th-TH" dirty="0" smtClean="0"/>
              <a:t>เมื่อเทียบกับ </a:t>
            </a:r>
            <a:r>
              <a:rPr lang="en-US" dirty="0" smtClean="0"/>
              <a:t>u</a:t>
            </a:r>
          </a:p>
          <a:p>
            <a:pPr>
              <a:buNone/>
            </a:pPr>
            <a:r>
              <a:rPr lang="en-US" dirty="0" smtClean="0"/>
              <a:t>	      </a:t>
            </a:r>
            <a:r>
              <a:rPr lang="th-TH" dirty="0" smtClean="0"/>
              <a:t>คือ </a:t>
            </a:r>
            <a:r>
              <a:rPr lang="en-US" dirty="0" smtClean="0"/>
              <a:t>partial derivative </a:t>
            </a:r>
            <a:r>
              <a:rPr lang="th-TH" dirty="0" smtClean="0"/>
              <a:t>ของ </a:t>
            </a:r>
            <a:r>
              <a:rPr lang="en-US" b="1" dirty="0" smtClean="0"/>
              <a:t>p </a:t>
            </a:r>
            <a:r>
              <a:rPr lang="th-TH" dirty="0" smtClean="0"/>
              <a:t>เมื่อเทียบกับ </a:t>
            </a:r>
            <a:r>
              <a:rPr lang="en-US" dirty="0" smtClean="0"/>
              <a:t>v</a:t>
            </a:r>
          </a:p>
          <a:p>
            <a:pPr>
              <a:buNone/>
            </a:pPr>
            <a:r>
              <a:rPr lang="en-US" dirty="0" smtClean="0"/>
              <a:t>	normalize </a:t>
            </a:r>
            <a:r>
              <a:rPr lang="th-TH" dirty="0" smtClean="0"/>
              <a:t>คือการทำให้เป็น </a:t>
            </a:r>
            <a:r>
              <a:rPr lang="en-US" dirty="0" smtClean="0"/>
              <a:t>vector </a:t>
            </a:r>
            <a:r>
              <a:rPr lang="th-TH" dirty="0" smtClean="0"/>
              <a:t>หนึ่งหน่วย</a:t>
            </a:r>
          </a:p>
        </p:txBody>
      </p:sp>
      <p:pic>
        <p:nvPicPr>
          <p:cNvPr id="8" name="Picture 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2209800" y="3352800"/>
            <a:ext cx="4460009" cy="840210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914400" y="4495800"/>
            <a:ext cx="408466" cy="510084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915760" y="5029200"/>
            <a:ext cx="405744" cy="50668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สำหรับฟังก์ชัน </a:t>
            </a:r>
            <a:r>
              <a:rPr lang="en-US" b="1" dirty="0" smtClean="0"/>
              <a:t>p </a:t>
            </a:r>
            <a:r>
              <a:rPr lang="th-TH" dirty="0" smtClean="0"/>
              <a:t>ของรูปสี่เหลี่ยม</a:t>
            </a:r>
          </a:p>
          <a:p>
            <a:endParaRPr lang="th-TH" dirty="0" smtClean="0"/>
          </a:p>
          <a:p>
            <a:endParaRPr lang="th-TH" dirty="0" smtClean="0"/>
          </a:p>
          <a:p>
            <a:r>
              <a:rPr lang="th-TH" dirty="0" smtClean="0"/>
              <a:t>เราจะได้ว่า</a:t>
            </a:r>
            <a:endParaRPr lang="en-US" dirty="0"/>
          </a:p>
        </p:txBody>
      </p:sp>
      <p:pic>
        <p:nvPicPr>
          <p:cNvPr id="4" name="Picture 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3276600" y="2133600"/>
            <a:ext cx="2665038" cy="1228818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3124200" y="3886200"/>
            <a:ext cx="3052619" cy="1219856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2057400" y="5181600"/>
            <a:ext cx="5396639" cy="121495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การคำนวณ </a:t>
            </a:r>
            <a:r>
              <a:rPr lang="en-US" dirty="0" smtClean="0"/>
              <a:t>Normal </a:t>
            </a:r>
            <a:r>
              <a:rPr lang="th-TH" dirty="0" smtClean="0"/>
              <a:t>ของ </a:t>
            </a:r>
            <a:r>
              <a:rPr lang="en-US" b="1" dirty="0" smtClean="0"/>
              <a:t>p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เราได้ว่า</a:t>
            </a:r>
            <a:endParaRPr lang="en-US" dirty="0" smtClean="0"/>
          </a:p>
          <a:p>
            <a:endParaRPr lang="en-US" dirty="0" smtClean="0"/>
          </a:p>
          <a:p>
            <a:r>
              <a:rPr lang="th-TH" dirty="0" smtClean="0"/>
              <a:t>เพื่อความง่าย เราจะคำนวณ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th-TH" dirty="0" smtClean="0"/>
              <a:t>	ก่อน</a:t>
            </a:r>
          </a:p>
          <a:p>
            <a:r>
              <a:rPr lang="en-US" b="1" dirty="0" smtClean="0"/>
              <a:t>m</a:t>
            </a:r>
            <a:r>
              <a:rPr lang="en-US" dirty="0" smtClean="0"/>
              <a:t>* </a:t>
            </a:r>
            <a:r>
              <a:rPr lang="th-TH" dirty="0" smtClean="0"/>
              <a:t>เป็นเวกเตอร์ที่ตั้งฉากกับพื้นผิว แต่มันไม่ใช่เวกเตอร์หนึ่งหน่วย</a:t>
            </a:r>
          </a:p>
        </p:txBody>
      </p:sp>
      <p:pic>
        <p:nvPicPr>
          <p:cNvPr id="6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2286000" y="2057400"/>
            <a:ext cx="4857358" cy="834044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3505200" y="3276600"/>
            <a:ext cx="2474280" cy="75669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การคำนวณ </a:t>
            </a:r>
            <a:r>
              <a:rPr lang="en-US" dirty="0" smtClean="0"/>
              <a:t>Normal </a:t>
            </a:r>
            <a:r>
              <a:rPr lang="th-TH" dirty="0" smtClean="0"/>
              <a:t>ของ </a:t>
            </a:r>
            <a:r>
              <a:rPr lang="en-US" b="1" dirty="0" smtClean="0"/>
              <a:t>p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เราจะได้อีกว่า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th-TH" dirty="0" smtClean="0"/>
              <a:t>ในทำนองเดียวกัน</a:t>
            </a:r>
            <a:endParaRPr lang="en-US" dirty="0"/>
          </a:p>
        </p:txBody>
      </p:sp>
      <p:pic>
        <p:nvPicPr>
          <p:cNvPr id="10" name="Picture 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2209800" y="2286000"/>
            <a:ext cx="4595452" cy="1538731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2817693" y="4572000"/>
            <a:ext cx="3532065" cy="75613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การคำนวณ </a:t>
            </a:r>
            <a:r>
              <a:rPr lang="en-US" dirty="0" smtClean="0"/>
              <a:t>Normal </a:t>
            </a:r>
            <a:r>
              <a:rPr lang="th-TH" dirty="0" smtClean="0"/>
              <a:t>ของ </a:t>
            </a:r>
            <a:r>
              <a:rPr lang="en-US" b="1" dirty="0" smtClean="0"/>
              <a:t>p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th-TH" dirty="0" smtClean="0"/>
              <a:t>เพื่อให้การคำนวณง่ายขึ้น เราจะประมาณว่า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th-TH" dirty="0" smtClean="0"/>
              <a:t>ทั้งนี้เป็นเพราะว่า</a:t>
            </a:r>
            <a:r>
              <a:rPr lang="en-US" dirty="0" smtClean="0"/>
              <a:t>       </a:t>
            </a:r>
            <a:r>
              <a:rPr lang="th-TH" dirty="0" smtClean="0"/>
              <a:t>และ</a:t>
            </a:r>
            <a:r>
              <a:rPr lang="en-US" dirty="0" smtClean="0"/>
              <a:t>      </a:t>
            </a:r>
            <a:r>
              <a:rPr lang="th-TH" dirty="0" smtClean="0"/>
              <a:t>นั้นคำนวณลำบาก</a:t>
            </a:r>
          </a:p>
          <a:p>
            <a:r>
              <a:rPr lang="th-TH" dirty="0" smtClean="0"/>
              <a:t> การตัดเทอมสุดท้ายออกยังค่อนข้างสมเหตุสมผล เนื่องจาก</a:t>
            </a:r>
          </a:p>
          <a:p>
            <a:pPr lvl="1"/>
            <a:r>
              <a:rPr lang="en-US" dirty="0" smtClean="0"/>
              <a:t>d(</a:t>
            </a:r>
            <a:r>
              <a:rPr lang="en-US" dirty="0" err="1" smtClean="0"/>
              <a:t>u,v</a:t>
            </a:r>
            <a:r>
              <a:rPr lang="en-US" dirty="0" smtClean="0"/>
              <a:t>) </a:t>
            </a:r>
            <a:r>
              <a:rPr lang="th-TH" dirty="0" smtClean="0"/>
              <a:t>มีค่าน้อย (ถ้ามีค่ามากเกินไปก็ควรจะทำสร้างโมเดลใหม่เสีย)</a:t>
            </a:r>
          </a:p>
          <a:p>
            <a:pPr lvl="1"/>
            <a:r>
              <a:rPr lang="th-TH" dirty="0" smtClean="0"/>
              <a:t>พื้นผิวตั้งต้นเป็นพื้นผิวเรียบ ดังนั้น        และ        จึงมีค่าน้อย</a:t>
            </a:r>
          </a:p>
          <a:p>
            <a:pPr lvl="1">
              <a:buNone/>
            </a:pPr>
            <a:r>
              <a:rPr lang="th-TH" dirty="0" smtClean="0"/>
              <a:t>	(กล่าวคือ </a:t>
            </a:r>
            <a:r>
              <a:rPr lang="en-US" dirty="0" smtClean="0"/>
              <a:t>normal </a:t>
            </a:r>
            <a:r>
              <a:rPr lang="th-TH" dirty="0" smtClean="0"/>
              <a:t>ไม่เปลี่ยนแปลงอย่างรวดเร็ว) </a:t>
            </a:r>
            <a:endParaRPr lang="en-US" dirty="0"/>
          </a:p>
        </p:txBody>
      </p:sp>
      <p:pic>
        <p:nvPicPr>
          <p:cNvPr id="7" name="Picture 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3247538" y="2286000"/>
            <a:ext cx="2519975" cy="1485335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2895600" y="3962400"/>
            <a:ext cx="403636" cy="504053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3963744" y="3962400"/>
            <a:ext cx="400946" cy="500694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4572000" y="5562600"/>
            <a:ext cx="403636" cy="504053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5486400" y="5562600"/>
            <a:ext cx="400946" cy="50069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การคำนวณ </a:t>
            </a:r>
            <a:r>
              <a:rPr lang="en-US" dirty="0" smtClean="0"/>
              <a:t>Normal </a:t>
            </a:r>
            <a:r>
              <a:rPr lang="th-TH" dirty="0" smtClean="0"/>
              <a:t>ของ </a:t>
            </a:r>
            <a:r>
              <a:rPr lang="en-US" b="1" dirty="0" smtClean="0"/>
              <a:t>p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th-TH" dirty="0" smtClean="0"/>
              <a:t>ฉะนั้น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th-TH" dirty="0" smtClean="0"/>
              <a:t>แล้ว</a:t>
            </a:r>
            <a:endParaRPr lang="en-US" dirty="0" smtClean="0"/>
          </a:p>
        </p:txBody>
      </p:sp>
      <p:pic>
        <p:nvPicPr>
          <p:cNvPr id="18" name="Picture 1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1142659" y="2057400"/>
            <a:ext cx="7230273" cy="1717409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2509947" y="4343400"/>
            <a:ext cx="4067407" cy="81268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การคำนวณ </a:t>
            </a:r>
            <a:r>
              <a:rPr lang="en-US" dirty="0" smtClean="0"/>
              <a:t>Normal </a:t>
            </a:r>
            <a:r>
              <a:rPr lang="th-TH" dirty="0" smtClean="0"/>
              <a:t>ของ </a:t>
            </a:r>
            <a:r>
              <a:rPr lang="en-US" b="1" dirty="0" smtClean="0"/>
              <a:t>p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th-TH" dirty="0" smtClean="0"/>
              <a:t>ที่เหลือคือต้องคำนวณ</a:t>
            </a:r>
            <a:r>
              <a:rPr lang="en-US" dirty="0" smtClean="0"/>
              <a:t>       </a:t>
            </a:r>
            <a:r>
              <a:rPr lang="th-TH" dirty="0" smtClean="0"/>
              <a:t>และ</a:t>
            </a:r>
          </a:p>
          <a:p>
            <a:r>
              <a:rPr lang="th-TH" dirty="0" smtClean="0"/>
              <a:t>ถ้ามีสูตรของ </a:t>
            </a:r>
            <a:r>
              <a:rPr lang="en-US" dirty="0" smtClean="0"/>
              <a:t>d </a:t>
            </a:r>
            <a:r>
              <a:rPr lang="th-TH" dirty="0" smtClean="0"/>
              <a:t>เราสามารถทำการคำนวณมันได้อย่างง่ายดาย</a:t>
            </a:r>
          </a:p>
          <a:p>
            <a:r>
              <a:rPr lang="th-TH" dirty="0" smtClean="0"/>
              <a:t>แต่ปกติแล้ว </a:t>
            </a:r>
            <a:r>
              <a:rPr lang="en-US" dirty="0" smtClean="0"/>
              <a:t>d </a:t>
            </a:r>
            <a:r>
              <a:rPr lang="th-TH" dirty="0" smtClean="0"/>
              <a:t>จะให้มาเป็น </a:t>
            </a:r>
            <a:r>
              <a:rPr lang="en-US" dirty="0" smtClean="0"/>
              <a:t>texture</a:t>
            </a:r>
          </a:p>
          <a:p>
            <a:r>
              <a:rPr lang="th-TH" dirty="0" smtClean="0"/>
              <a:t>อย่างไรก็ดี เราสามารถประมาณอนุพันธ์ได้ดังต่อไปนี้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th-TH" dirty="0" smtClean="0"/>
              <a:t>โดยที่ </a:t>
            </a:r>
            <a:r>
              <a:rPr lang="th-TH" dirty="0" smtClean="0">
                <a:sym typeface="Symbol"/>
              </a:rPr>
              <a:t></a:t>
            </a:r>
            <a:r>
              <a:rPr lang="en-US" dirty="0" smtClean="0">
                <a:sym typeface="Symbol"/>
              </a:rPr>
              <a:t> </a:t>
            </a:r>
            <a:r>
              <a:rPr lang="th-TH" dirty="0" smtClean="0">
                <a:sym typeface="Symbol"/>
              </a:rPr>
              <a:t>คือค่าคงที่ที่มีค่าน้อยค่าหนึ่ง</a:t>
            </a:r>
            <a:endParaRPr lang="en-US" dirty="0" smtClean="0"/>
          </a:p>
        </p:txBody>
      </p:sp>
      <p:pic>
        <p:nvPicPr>
          <p:cNvPr id="6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3430344" y="1600200"/>
            <a:ext cx="400946" cy="500694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4510926" y="1600200"/>
            <a:ext cx="373382" cy="497357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2362200" y="4038600"/>
            <a:ext cx="4114800" cy="160951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การคำนวณ </a:t>
            </a:r>
            <a:r>
              <a:rPr lang="en-US" dirty="0" smtClean="0"/>
              <a:t>Normal </a:t>
            </a:r>
            <a:r>
              <a:rPr lang="th-TH" dirty="0" smtClean="0"/>
              <a:t>ของ </a:t>
            </a:r>
            <a:r>
              <a:rPr lang="en-US" b="1" dirty="0" smtClean="0"/>
              <a:t>p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th-TH" dirty="0" smtClean="0"/>
              <a:t>ในภาษา </a:t>
            </a:r>
            <a:r>
              <a:rPr lang="en-US" dirty="0" smtClean="0"/>
              <a:t>Cg </a:t>
            </a:r>
            <a:r>
              <a:rPr lang="th-TH" dirty="0" smtClean="0"/>
              <a:t>เราจะให้ </a:t>
            </a:r>
            <a:r>
              <a:rPr lang="en-US" dirty="0" smtClean="0"/>
              <a:t>d </a:t>
            </a:r>
            <a:r>
              <a:rPr lang="th-TH" dirty="0" smtClean="0"/>
              <a:t>เป็นตัวแปรประเภท </a:t>
            </a:r>
            <a:r>
              <a:rPr lang="en-US" dirty="0" smtClean="0"/>
              <a:t>sampler2D</a:t>
            </a:r>
          </a:p>
          <a:p>
            <a:r>
              <a:rPr lang="th-TH" dirty="0" smtClean="0"/>
              <a:t>สมมติว่า </a:t>
            </a:r>
            <a:r>
              <a:rPr lang="en-US" dirty="0" smtClean="0"/>
              <a:t>d </a:t>
            </a:r>
            <a:r>
              <a:rPr lang="th-TH" dirty="0" smtClean="0"/>
              <a:t>เป็น </a:t>
            </a:r>
            <a:r>
              <a:rPr lang="en-US" dirty="0" smtClean="0"/>
              <a:t>texture </a:t>
            </a:r>
            <a:r>
              <a:rPr lang="th-TH" dirty="0" smtClean="0"/>
              <a:t>ที่มีความกว้าง </a:t>
            </a:r>
            <a:r>
              <a:rPr lang="en-US" dirty="0" smtClean="0"/>
              <a:t>w pixel </a:t>
            </a:r>
            <a:r>
              <a:rPr lang="th-TH" dirty="0" smtClean="0"/>
              <a:t>และสูง </a:t>
            </a:r>
            <a:r>
              <a:rPr lang="en-US" dirty="0" smtClean="0"/>
              <a:t>h pixel</a:t>
            </a:r>
          </a:p>
          <a:p>
            <a:r>
              <a:rPr lang="th-TH" dirty="0" smtClean="0"/>
              <a:t>เราสามารถคำนวณ </a:t>
            </a:r>
            <a:r>
              <a:rPr lang="en-US" dirty="0" smtClean="0"/>
              <a:t>partial derivative </a:t>
            </a:r>
            <a:r>
              <a:rPr lang="th-TH" dirty="0" smtClean="0"/>
              <a:t>ของ </a:t>
            </a:r>
            <a:r>
              <a:rPr lang="en-US" dirty="0" smtClean="0"/>
              <a:t>d </a:t>
            </a:r>
            <a:r>
              <a:rPr lang="th-TH" dirty="0" smtClean="0"/>
              <a:t>ณ พิกัด </a:t>
            </a:r>
            <a:r>
              <a:rPr lang="en-US" dirty="0" smtClean="0"/>
              <a:t>(</a:t>
            </a:r>
            <a:r>
              <a:rPr lang="en-US" dirty="0" err="1" smtClean="0"/>
              <a:t>u,v</a:t>
            </a:r>
            <a:r>
              <a:rPr lang="en-US" dirty="0" smtClean="0"/>
              <a:t>) </a:t>
            </a:r>
            <a:r>
              <a:rPr lang="th-TH" dirty="0" smtClean="0"/>
              <a:t>ได้</a:t>
            </a:r>
            <a:r>
              <a:rPr lang="th-TH" dirty="0" smtClean="0"/>
              <a:t>ดังต่อไปนี้</a:t>
            </a:r>
            <a:endParaRPr lang="en-US" dirty="0" smtClean="0"/>
          </a:p>
          <a:p>
            <a:endParaRPr lang="th-TH" dirty="0" smtClean="0"/>
          </a:p>
          <a:p>
            <a:pPr>
              <a:buNone/>
            </a:pPr>
            <a:r>
              <a:rPr lang="th-TH" sz="2000" dirty="0" smtClean="0">
                <a:latin typeface="Courier New" pitchFamily="49" charset="0"/>
              </a:rPr>
              <a:t>	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dddu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w*(</a:t>
            </a:r>
            <a:r>
              <a:rPr lang="en-US" sz="20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tex2D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(d,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float2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(u+1.0f/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w,v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)) –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tex2D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float2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u,v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))).r;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dddv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h*(</a:t>
            </a:r>
            <a:r>
              <a:rPr lang="en-US" sz="20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tex2D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(d,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float2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(u,v+1.0f/h)) – 	</a:t>
            </a:r>
            <a:r>
              <a:rPr lang="en-US" sz="20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tex2D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(d,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float2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u,v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))).r;</a:t>
            </a:r>
            <a:endParaRPr lang="th-TH" sz="2000" dirty="0" smtClean="0">
              <a:latin typeface="Courier New" pitchFamily="49" charset="0"/>
            </a:endParaRPr>
          </a:p>
          <a:p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Mapping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68263" y="1600200"/>
            <a:ext cx="800747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ข้อจำกัดของ </a:t>
            </a:r>
            <a:r>
              <a:rPr lang="en-US" dirty="0" smtClean="0"/>
              <a:t>Normal </a:t>
            </a:r>
            <a:r>
              <a:rPr lang="th-TH" dirty="0" smtClean="0"/>
              <a:t>และ </a:t>
            </a:r>
            <a:r>
              <a:rPr lang="en-US" dirty="0" smtClean="0"/>
              <a:t>Bump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ไม่มีการทอดเงาลงบนตัวเอง</a:t>
            </a:r>
          </a:p>
          <a:p>
            <a:r>
              <a:rPr lang="th-TH" dirty="0" smtClean="0"/>
              <a:t>ไม่มี </a:t>
            </a:r>
            <a:r>
              <a:rPr lang="en-US" dirty="0" smtClean="0"/>
              <a:t>parallax</a:t>
            </a:r>
          </a:p>
          <a:p>
            <a:pPr lvl="1"/>
            <a:r>
              <a:rPr lang="th-TH" dirty="0" smtClean="0"/>
              <a:t>ส่วนที่นูนขึ้นมาเคลื่อนที่ไปพร้อมกับส่วนที่เว้าลงไป</a:t>
            </a:r>
          </a:p>
          <a:p>
            <a:pPr lvl="1"/>
            <a:r>
              <a:rPr lang="th-TH" dirty="0" smtClean="0"/>
              <a:t>ความจริงแล้วทั้งสองส่วนนี้ควรจะเคลื่อนที่เมื่อเทียบกับตาแตกต่างกันเล็กน้อย</a:t>
            </a:r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วัตถุจริงๆ ตามธรรมชาติ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ขรุขระ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133600"/>
            <a:ext cx="306705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Relief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เทคนิคการแสดงผลพื้นผิวที่มีรายละเอียดสูงโดยใช้ข้อมูลความสูงของ </a:t>
            </a:r>
            <a:r>
              <a:rPr lang="en-US" dirty="0" smtClean="0"/>
              <a:t>fragment </a:t>
            </a:r>
            <a:r>
              <a:rPr lang="th-TH" dirty="0" smtClean="0"/>
              <a:t>แต่ละ </a:t>
            </a:r>
            <a:r>
              <a:rPr lang="en-US" dirty="0" smtClean="0"/>
              <a:t>fragment </a:t>
            </a:r>
            <a:r>
              <a:rPr lang="th-TH" dirty="0" smtClean="0"/>
              <a:t>ประกอบ</a:t>
            </a:r>
          </a:p>
          <a:p>
            <a:r>
              <a:rPr lang="th-TH" dirty="0" smtClean="0"/>
              <a:t>คิดว่าจริงๆ แล้วพื้นผิวเป็น “กล่อง”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581400"/>
            <a:ext cx="2552343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3581400"/>
            <a:ext cx="2575465" cy="247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28800" y="6096000"/>
            <a:ext cx="5587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ภาพจาก </a:t>
            </a:r>
            <a:r>
              <a:rPr lang="en-US" dirty="0" smtClean="0"/>
              <a:t>Oliveira, Bishop, McAllister, </a:t>
            </a:r>
            <a:r>
              <a:rPr lang="en-US" b="1" dirty="0" smtClean="0"/>
              <a:t>Relief Texture Mapping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Relief Mapping</a:t>
            </a:r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4887" y="2020094"/>
            <a:ext cx="713422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05000" y="5715000"/>
            <a:ext cx="5587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ภาพจาก </a:t>
            </a:r>
            <a:r>
              <a:rPr lang="en-US" dirty="0" smtClean="0"/>
              <a:t>Oliveira, Bishop, McAllister, </a:t>
            </a:r>
            <a:r>
              <a:rPr lang="en-US" b="1" dirty="0" smtClean="0"/>
              <a:t>Relief Texture Mapping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Relief Mapping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08899" y="1600200"/>
            <a:ext cx="652620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6096000"/>
            <a:ext cx="8266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Policarpo</a:t>
            </a:r>
            <a:r>
              <a:rPr lang="en-US" dirty="0" smtClean="0"/>
              <a:t>, Oliveira, </a:t>
            </a:r>
            <a:r>
              <a:rPr lang="en-US" dirty="0" err="1" smtClean="0"/>
              <a:t>Comba</a:t>
            </a:r>
            <a:r>
              <a:rPr lang="en-US" dirty="0" smtClean="0"/>
              <a:t>.</a:t>
            </a:r>
            <a:r>
              <a:rPr lang="en-US" dirty="0" smtClean="0"/>
              <a:t> </a:t>
            </a:r>
            <a:r>
              <a:rPr lang="en-US" b="1" dirty="0" smtClean="0"/>
              <a:t>Real-Time Relief Mapping on Arbitrary Polygonal Surfaces</a:t>
            </a:r>
            <a:endParaRPr lang="en-US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Relief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สำหรับพื้นผิวที่ต้องการแสดง จะมี </a:t>
            </a:r>
            <a:r>
              <a:rPr lang="en-US" dirty="0" smtClean="0"/>
              <a:t>texture </a:t>
            </a:r>
            <a:r>
              <a:rPr lang="th-TH" dirty="0" smtClean="0"/>
              <a:t>อยู่ </a:t>
            </a:r>
            <a:r>
              <a:rPr lang="en-US" dirty="0" smtClean="0"/>
              <a:t>2 texture</a:t>
            </a:r>
          </a:p>
          <a:p>
            <a:pPr lvl="1"/>
            <a:r>
              <a:rPr lang="en-US" dirty="0" smtClean="0"/>
              <a:t>Normal map</a:t>
            </a:r>
          </a:p>
          <a:p>
            <a:pPr lvl="1"/>
            <a:r>
              <a:rPr lang="en-US" dirty="0" smtClean="0"/>
              <a:t>Height map </a:t>
            </a:r>
            <a:r>
              <a:rPr lang="th-TH" dirty="0" smtClean="0"/>
              <a:t>บอกความ “ลึก” ของแต่ละ </a:t>
            </a:r>
            <a:r>
              <a:rPr lang="en-US" dirty="0" err="1" smtClean="0"/>
              <a:t>texel</a:t>
            </a:r>
            <a:endParaRPr lang="en-US" dirty="0" smtClean="0"/>
          </a:p>
          <a:p>
            <a:pPr lvl="2"/>
            <a:r>
              <a:rPr lang="en-US" dirty="0" smtClean="0"/>
              <a:t>0 = </a:t>
            </a:r>
            <a:r>
              <a:rPr lang="th-TH" dirty="0" smtClean="0"/>
              <a:t>ตื้น</a:t>
            </a:r>
            <a:r>
              <a:rPr lang="en-US" dirty="0" smtClean="0"/>
              <a:t>, 1 = </a:t>
            </a:r>
            <a:r>
              <a:rPr lang="th-TH" dirty="0" smtClean="0"/>
              <a:t>ลึก</a:t>
            </a:r>
            <a:endParaRPr lang="en-US" dirty="0" smtClean="0"/>
          </a:p>
          <a:p>
            <a:r>
              <a:rPr lang="th-TH" dirty="0" smtClean="0"/>
              <a:t>สามารถแทนทั้งหมดข้างบนนี้ได้ด้วย </a:t>
            </a:r>
            <a:r>
              <a:rPr lang="en-US" dirty="0" smtClean="0"/>
              <a:t>texture RGBA </a:t>
            </a:r>
            <a:r>
              <a:rPr lang="th-TH" dirty="0" smtClean="0"/>
              <a:t>แค่ </a:t>
            </a:r>
            <a:r>
              <a:rPr lang="en-US" dirty="0" smtClean="0"/>
              <a:t>texture </a:t>
            </a:r>
            <a:r>
              <a:rPr lang="th-TH" dirty="0" smtClean="0"/>
              <a:t>เดียว</a:t>
            </a:r>
          </a:p>
          <a:p>
            <a:pPr lvl="1"/>
            <a:r>
              <a:rPr lang="en-US" dirty="0" smtClean="0"/>
              <a:t>Normal map </a:t>
            </a:r>
            <a:r>
              <a:rPr lang="en-US" dirty="0" smtClean="0">
                <a:sym typeface="Wingdings" pitchFamily="2" charset="2"/>
              </a:rPr>
              <a:t> RGB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Height map  A</a:t>
            </a:r>
            <a:endParaRPr lang="th-TH" dirty="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Relief Map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95350" y="1858169"/>
            <a:ext cx="73533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6096000"/>
            <a:ext cx="8266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Policarpo</a:t>
            </a:r>
            <a:r>
              <a:rPr lang="en-US" dirty="0" smtClean="0"/>
              <a:t>, Oliveira, </a:t>
            </a:r>
            <a:r>
              <a:rPr lang="en-US" dirty="0" err="1" smtClean="0"/>
              <a:t>Comba</a:t>
            </a:r>
            <a:r>
              <a:rPr lang="en-US" dirty="0" smtClean="0"/>
              <a:t>.</a:t>
            </a:r>
            <a:r>
              <a:rPr lang="en-US" dirty="0" smtClean="0"/>
              <a:t> </a:t>
            </a:r>
            <a:r>
              <a:rPr lang="en-US" b="1" dirty="0" smtClean="0"/>
              <a:t>Real-Time Relief Mapping on Arbitrary Polygonal Surfaces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การแสดงผล </a:t>
            </a:r>
            <a:r>
              <a:rPr lang="en-US" dirty="0" smtClean="0"/>
              <a:t>Relief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วาดพื้นผิวเรียบที่มี </a:t>
            </a:r>
            <a:r>
              <a:rPr lang="en-US" dirty="0" smtClean="0"/>
              <a:t>relief map</a:t>
            </a:r>
            <a:r>
              <a:rPr lang="th-TH" dirty="0" smtClean="0"/>
              <a:t> </a:t>
            </a:r>
            <a:r>
              <a:rPr lang="th-TH" dirty="0" smtClean="0"/>
              <a:t>ที่ติดอยู่ด้วยตามธรรมดา</a:t>
            </a:r>
          </a:p>
          <a:p>
            <a:r>
              <a:rPr lang="th-TH" dirty="0" smtClean="0"/>
              <a:t>เมื่อไปถึงขั้นของการประมวลผล </a:t>
            </a:r>
            <a:r>
              <a:rPr lang="en-US" dirty="0" smtClean="0"/>
              <a:t>fragment </a:t>
            </a:r>
            <a:r>
              <a:rPr lang="th-TH" dirty="0" smtClean="0"/>
              <a:t>เราจะมีข้อมูล</a:t>
            </a:r>
          </a:p>
          <a:p>
            <a:pPr lvl="1"/>
            <a:r>
              <a:rPr lang="th-TH" dirty="0" smtClean="0"/>
              <a:t>ตำแหน่งของ </a:t>
            </a:r>
            <a:r>
              <a:rPr lang="en-US" dirty="0" smtClean="0"/>
              <a:t>fragment</a:t>
            </a:r>
          </a:p>
          <a:p>
            <a:pPr lvl="1"/>
            <a:r>
              <a:rPr lang="en-US" dirty="0" smtClean="0"/>
              <a:t>Texture coordinate</a:t>
            </a:r>
          </a:p>
          <a:p>
            <a:r>
              <a:rPr lang="th-TH" dirty="0" smtClean="0"/>
              <a:t>คิดว่า </a:t>
            </a:r>
            <a:r>
              <a:rPr lang="en-US" dirty="0" smtClean="0"/>
              <a:t>fragment </a:t>
            </a:r>
            <a:r>
              <a:rPr lang="th-TH" dirty="0" smtClean="0"/>
              <a:t>อยู่ที่ “ผิวหน้า” ของกล่อง</a:t>
            </a:r>
          </a:p>
          <a:p>
            <a:r>
              <a:rPr lang="th-TH" dirty="0" smtClean="0"/>
              <a:t>ลากรังสีจากสายตาไปยัง </a:t>
            </a:r>
            <a:r>
              <a:rPr lang="en-US" dirty="0" smtClean="0"/>
              <a:t>fragment</a:t>
            </a:r>
          </a:p>
          <a:p>
            <a:r>
              <a:rPr lang="th-TH" dirty="0" smtClean="0"/>
              <a:t>เราต้องการหาว่ารังสีนั้นตัดกับพื้นผิวจริงๆ ที่ไหน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การแสดงผล </a:t>
            </a:r>
            <a:r>
              <a:rPr lang="en-US" dirty="0" smtClean="0"/>
              <a:t>Relief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th-TH" dirty="0" smtClean="0"/>
              <a:t>ตำแหน่ง </a:t>
            </a:r>
            <a:r>
              <a:rPr lang="en-US" dirty="0" smtClean="0"/>
              <a:t>A = </a:t>
            </a:r>
            <a:r>
              <a:rPr lang="th-TH" dirty="0" smtClean="0"/>
              <a:t>ตำแหน่งของ </a:t>
            </a:r>
            <a:r>
              <a:rPr lang="en-US" dirty="0" smtClean="0"/>
              <a:t>fragment</a:t>
            </a:r>
          </a:p>
          <a:p>
            <a:r>
              <a:rPr lang="th-TH" dirty="0" smtClean="0"/>
              <a:t>ต้องการหาจุด </a:t>
            </a:r>
            <a:r>
              <a:rPr lang="en-US" dirty="0" smtClean="0"/>
              <a:t>(3</a:t>
            </a:r>
            <a:r>
              <a:rPr lang="en-US" dirty="0" smtClean="0"/>
              <a:t>)</a:t>
            </a:r>
            <a:r>
              <a:rPr lang="en-US" dirty="0" smtClean="0"/>
              <a:t> </a:t>
            </a:r>
            <a:r>
              <a:rPr lang="th-TH" dirty="0" smtClean="0"/>
              <a:t>ซึ่งเป็นจุดแรกที่รังสีตัดกับพื้นผิว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600200"/>
            <a:ext cx="3584335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การแสดงผล </a:t>
            </a:r>
            <a:r>
              <a:rPr lang="en-US" dirty="0" smtClean="0"/>
              <a:t>Relief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th-TH" dirty="0" smtClean="0"/>
              <a:t>เราสามารถจุดที่รังสีตัดกับวัตถุเป็นจุดแรกได้ด้วยการทำ </a:t>
            </a:r>
            <a:r>
              <a:rPr lang="en-US" dirty="0" smtClean="0"/>
              <a:t>binary search</a:t>
            </a:r>
          </a:p>
          <a:p>
            <a:pPr lvl="1"/>
            <a:r>
              <a:rPr lang="th-TH" dirty="0" smtClean="0"/>
              <a:t>คำนวณจุด </a:t>
            </a:r>
            <a:r>
              <a:rPr lang="en-US" dirty="0" smtClean="0"/>
              <a:t>B </a:t>
            </a:r>
            <a:r>
              <a:rPr lang="th-TH" dirty="0" smtClean="0"/>
              <a:t>ซึ่งเป็นจุดที่รังสีเดินทางถึงความลึก </a:t>
            </a:r>
            <a:r>
              <a:rPr lang="en-US" dirty="0" smtClean="0"/>
              <a:t>1</a:t>
            </a:r>
          </a:p>
          <a:p>
            <a:pPr lvl="1"/>
            <a:r>
              <a:rPr lang="th-TH" dirty="0" smtClean="0"/>
              <a:t>คำนวณจุดตรงกลางระหว่าง </a:t>
            </a:r>
            <a:r>
              <a:rPr lang="en-US" dirty="0" smtClean="0"/>
              <a:t>A </a:t>
            </a:r>
            <a:r>
              <a:rPr lang="th-TH" dirty="0" smtClean="0"/>
              <a:t>กับ </a:t>
            </a:r>
            <a:r>
              <a:rPr lang="en-US" dirty="0" smtClean="0"/>
              <a:t>B</a:t>
            </a:r>
            <a:r>
              <a:rPr lang="th-TH" dirty="0" smtClean="0"/>
              <a:t> (ในภาพคือจุด </a:t>
            </a:r>
            <a:r>
              <a:rPr lang="en-US" dirty="0" smtClean="0"/>
              <a:t>(1)</a:t>
            </a:r>
            <a:r>
              <a:rPr lang="th-TH" dirty="0" smtClean="0"/>
              <a:t>)</a:t>
            </a:r>
            <a:endParaRPr lang="en-US" dirty="0" smtClean="0"/>
          </a:p>
          <a:p>
            <a:pPr lvl="1"/>
            <a:r>
              <a:rPr lang="th-TH" dirty="0" smtClean="0"/>
              <a:t>ถ้าจุดตรงกลางนั้นอยู่ใต้พื้นผิว</a:t>
            </a:r>
          </a:p>
          <a:p>
            <a:pPr lvl="2"/>
            <a:r>
              <a:rPr lang="th-TH" dirty="0" smtClean="0"/>
              <a:t>เปลี่ยน </a:t>
            </a:r>
            <a:r>
              <a:rPr lang="en-US" dirty="0" smtClean="0"/>
              <a:t>B </a:t>
            </a:r>
            <a:r>
              <a:rPr lang="th-TH" dirty="0" smtClean="0"/>
              <a:t>ไปเป็นจุด </a:t>
            </a:r>
            <a:r>
              <a:rPr lang="en-US" dirty="0" smtClean="0"/>
              <a:t>(1)</a:t>
            </a:r>
          </a:p>
          <a:p>
            <a:pPr lvl="1"/>
            <a:r>
              <a:rPr lang="th-TH" dirty="0" smtClean="0"/>
              <a:t>ถ้าจุดตรงกลางอยู่เหนือพื้นผิว</a:t>
            </a:r>
          </a:p>
          <a:p>
            <a:pPr lvl="2"/>
            <a:r>
              <a:rPr lang="th-TH" dirty="0" smtClean="0"/>
              <a:t>เปลี่ยน </a:t>
            </a:r>
            <a:r>
              <a:rPr lang="en-US" dirty="0" smtClean="0"/>
              <a:t>A </a:t>
            </a:r>
            <a:r>
              <a:rPr lang="th-TH" dirty="0" smtClean="0"/>
              <a:t>ไปอยู่ที่จุด </a:t>
            </a:r>
            <a:r>
              <a:rPr lang="en-US" dirty="0" smtClean="0"/>
              <a:t>(1)</a:t>
            </a:r>
          </a:p>
          <a:p>
            <a:pPr lvl="1"/>
            <a:r>
              <a:rPr lang="th-TH" dirty="0" smtClean="0"/>
              <a:t>ทำเช่นนี้ไปเรื่อยๆ จน </a:t>
            </a:r>
            <a:r>
              <a:rPr lang="en-US" dirty="0" smtClean="0"/>
              <a:t>A </a:t>
            </a:r>
            <a:r>
              <a:rPr lang="th-TH" dirty="0" smtClean="0"/>
              <a:t>กับ </a:t>
            </a:r>
            <a:r>
              <a:rPr lang="en-US" dirty="0" smtClean="0"/>
              <a:t>B </a:t>
            </a:r>
            <a:r>
              <a:rPr lang="th-TH" dirty="0" smtClean="0"/>
              <a:t>ใกล้กันมากๆ (ส่วนใหญ่ </a:t>
            </a:r>
            <a:r>
              <a:rPr lang="en-US" dirty="0" smtClean="0"/>
              <a:t>8 </a:t>
            </a:r>
            <a:r>
              <a:rPr lang="th-TH" dirty="0" smtClean="0"/>
              <a:t>รอบก็พอ)</a:t>
            </a:r>
          </a:p>
          <a:p>
            <a:pPr lvl="1"/>
            <a:r>
              <a:rPr lang="th-TH" dirty="0" smtClean="0"/>
              <a:t>ใช้ </a:t>
            </a:r>
            <a:r>
              <a:rPr lang="en-US" dirty="0" smtClean="0"/>
              <a:t>normal </a:t>
            </a:r>
            <a:r>
              <a:rPr lang="th-TH" dirty="0" smtClean="0"/>
              <a:t>และสีที่จุดกลางระหว่าง </a:t>
            </a:r>
            <a:r>
              <a:rPr lang="en-US" dirty="0" smtClean="0"/>
              <a:t>A </a:t>
            </a:r>
            <a:r>
              <a:rPr lang="th-TH" dirty="0" smtClean="0"/>
              <a:t>กับ </a:t>
            </a:r>
            <a:r>
              <a:rPr lang="en-US" dirty="0" smtClean="0"/>
              <a:t>B </a:t>
            </a:r>
            <a:r>
              <a:rPr lang="th-TH" dirty="0" smtClean="0"/>
              <a:t>ในการแสดงผล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การแสดงผล </a:t>
            </a:r>
            <a:r>
              <a:rPr lang="en-US" dirty="0" smtClean="0"/>
              <a:t>Relief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อย่างไรก็ดีการหาจุดดังกล่าวอาจทำให้เราเห็นพื้นผิวที่ถูกบังได้</a:t>
            </a:r>
          </a:p>
          <a:p>
            <a:r>
              <a:rPr lang="th-TH" dirty="0" smtClean="0"/>
              <a:t>กรณีที่มีพื้นผิวแคบๆ ระหว่างจุด </a:t>
            </a:r>
            <a:r>
              <a:rPr lang="en-US" dirty="0" smtClean="0"/>
              <a:t>A </a:t>
            </a:r>
            <a:r>
              <a:rPr lang="th-TH" dirty="0" smtClean="0"/>
              <a:t>กับ </a:t>
            </a:r>
            <a:r>
              <a:rPr lang="en-US" dirty="0" smtClean="0"/>
              <a:t>(1)</a:t>
            </a:r>
            <a:endParaRPr lang="th-TH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895600"/>
            <a:ext cx="51435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การแสดงผล </a:t>
            </a:r>
            <a:r>
              <a:rPr lang="en-US" dirty="0" smtClean="0"/>
              <a:t>Relief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เพื่อหลีกเลี่ยงความผิดพลาดดังกล่าว เราจะทดสอบจุดที่อยู่ห่างจากจุด </a:t>
            </a:r>
            <a:r>
              <a:rPr lang="en-US" dirty="0" smtClean="0"/>
              <a:t>A </a:t>
            </a:r>
            <a:r>
              <a:rPr lang="th-TH" dirty="0" smtClean="0"/>
              <a:t>ไปทีละ </a:t>
            </a:r>
            <a:r>
              <a:rPr lang="en-US" dirty="0" smtClean="0">
                <a:sym typeface="Symbol"/>
              </a:rPr>
              <a:t> </a:t>
            </a:r>
            <a:r>
              <a:rPr lang="th-TH" dirty="0" smtClean="0">
                <a:sym typeface="Symbol"/>
              </a:rPr>
              <a:t>จนกระทั่งเจอพื้นผิวแรก</a:t>
            </a:r>
            <a:endParaRPr lang="th-TH" dirty="0" smtClean="0">
              <a:sym typeface="Symbol"/>
            </a:endParaRPr>
          </a:p>
          <a:p>
            <a:r>
              <a:rPr lang="th-TH" dirty="0" smtClean="0">
                <a:sym typeface="Symbol"/>
              </a:rPr>
              <a:t>หลังจากนั้นใช้ </a:t>
            </a:r>
            <a:r>
              <a:rPr lang="en-US" dirty="0" smtClean="0">
                <a:sym typeface="Symbol"/>
              </a:rPr>
              <a:t>binary search</a:t>
            </a:r>
            <a:endParaRPr lang="th-TH" dirty="0" smtClean="0">
              <a:sym typeface="Symbol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276600"/>
            <a:ext cx="4519613" cy="334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วัตถุที่เราสร้างได้ด้วย </a:t>
            </a:r>
            <a:r>
              <a:rPr lang="en-US" dirty="0" smtClean="0"/>
              <a:t>OpenGL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เรียบ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2098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การแสดงผล </a:t>
            </a:r>
            <a:r>
              <a:rPr lang="en-US" dirty="0" smtClean="0"/>
              <a:t>Relief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เราสามารถนำอัลกอริทึมเดียวกันไปใช้หาว่าจุดที่เห็นได้รับแสงหรือไม่ด้วย</a:t>
            </a:r>
          </a:p>
          <a:p>
            <a:r>
              <a:rPr lang="th-TH" dirty="0" smtClean="0"/>
              <a:t>ทำการลากเส้นจากจุดบนพื้นผิวไปยังแหล่งกำเนิดแดง</a:t>
            </a:r>
            <a:endParaRPr lang="th-TH" dirty="0" smtClean="0"/>
          </a:p>
          <a:p>
            <a:r>
              <a:rPr lang="th-TH" dirty="0" smtClean="0"/>
              <a:t>หาว่ามีพื้นผิวระหว่างจุดตัดกับแหล่งกำเนิดแสดงหรือไม่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88620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Relief Mapping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24661" y="1600200"/>
            <a:ext cx="46946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6096000"/>
            <a:ext cx="8266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Policarpo</a:t>
            </a:r>
            <a:r>
              <a:rPr lang="en-US" dirty="0" smtClean="0"/>
              <a:t>, Oliveira, </a:t>
            </a:r>
            <a:r>
              <a:rPr lang="en-US" dirty="0" err="1" smtClean="0"/>
              <a:t>Comba</a:t>
            </a:r>
            <a:r>
              <a:rPr lang="en-US" dirty="0" smtClean="0"/>
              <a:t>.</a:t>
            </a:r>
            <a:r>
              <a:rPr lang="en-US" dirty="0" smtClean="0"/>
              <a:t> </a:t>
            </a:r>
            <a:r>
              <a:rPr lang="en-US" b="1" dirty="0" smtClean="0"/>
              <a:t>Real-Time Relief Mapping on Arbitrary Polygonal Surfaces</a:t>
            </a:r>
            <a:endParaRPr lang="en-US" b="1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Relief Mapping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91891" y="1600200"/>
            <a:ext cx="39602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3400" y="6096000"/>
            <a:ext cx="8266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Policarpo</a:t>
            </a:r>
            <a:r>
              <a:rPr lang="en-US" dirty="0" smtClean="0"/>
              <a:t>, Oliveira, </a:t>
            </a:r>
            <a:r>
              <a:rPr lang="en-US" dirty="0" err="1" smtClean="0"/>
              <a:t>Comba</a:t>
            </a:r>
            <a:r>
              <a:rPr lang="en-US" dirty="0" smtClean="0"/>
              <a:t>.</a:t>
            </a:r>
            <a:r>
              <a:rPr lang="en-US" dirty="0" smtClean="0"/>
              <a:t> </a:t>
            </a:r>
            <a:r>
              <a:rPr lang="en-US" b="1" dirty="0" smtClean="0"/>
              <a:t>Real-Time Relief Mapping on Arbitrary Polygonal Surfaces</a:t>
            </a:r>
            <a:endParaRPr lang="en-US" b="1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Relief Mapping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Relief Mapping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1901031"/>
            <a:ext cx="76200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ข้อจำกัดของ </a:t>
            </a:r>
            <a:r>
              <a:rPr lang="en-US" dirty="0" smtClean="0"/>
              <a:t>Relief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ไม่สามารถทำให้เงาของวัตถุขรุขระตามไปด้วยได้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133600"/>
            <a:ext cx="4284886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เราสามารถใช้ </a:t>
            </a:r>
            <a:r>
              <a:rPr lang="en-US" dirty="0" smtClean="0"/>
              <a:t>texture </a:t>
            </a:r>
            <a:r>
              <a:rPr lang="th-TH" dirty="0" smtClean="0"/>
              <a:t>เพิ่มรายละเอียดให้วัตถุได้</a:t>
            </a:r>
          </a:p>
          <a:p>
            <a:r>
              <a:rPr lang="th-TH" dirty="0" smtClean="0"/>
              <a:t>แต่นั่นก็เป็นแค่การเปลี่ยนสี ไม่มีลักษณะความขรุขระหรือตื้นลึก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048000"/>
            <a:ext cx="49530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76400" y="6324600"/>
            <a:ext cx="5587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ภาพจาก </a:t>
            </a:r>
            <a:r>
              <a:rPr lang="en-US" dirty="0" smtClean="0"/>
              <a:t>Oliveira, Bishop, McAllister, </a:t>
            </a:r>
            <a:r>
              <a:rPr lang="en-US" b="1" dirty="0" smtClean="0"/>
              <a:t>Relief Texture Mapping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การทำให้พื้นผิวดูขรุขระ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Displacement Mapping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Normal Mapping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Bump Mapping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Relief Mapping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Displacement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Cook (1984)</a:t>
            </a:r>
            <a:endParaRPr lang="th-TH" dirty="0" smtClean="0"/>
          </a:p>
          <a:p>
            <a:r>
              <a:rPr lang="th-TH" dirty="0" smtClean="0"/>
              <a:t>เริ่มต้นจากพื้นผิวเรียบที่สร้างจาก</a:t>
            </a:r>
            <a:r>
              <a:rPr lang="en-US" dirty="0" smtClean="0"/>
              <a:t> polygon </a:t>
            </a:r>
            <a:r>
              <a:rPr lang="th-TH" dirty="0" smtClean="0"/>
              <a:t>จำนวนมาก</a:t>
            </a:r>
          </a:p>
          <a:p>
            <a:r>
              <a:rPr lang="en-US" dirty="0" smtClean="0"/>
              <a:t>texture </a:t>
            </a:r>
            <a:r>
              <a:rPr lang="th-TH" dirty="0" smtClean="0"/>
              <a:t>แสดงความ “นูน” ของพื้นผิว</a:t>
            </a:r>
          </a:p>
          <a:p>
            <a:r>
              <a:rPr lang="th-TH" dirty="0" smtClean="0"/>
              <a:t>ใช้ </a:t>
            </a:r>
            <a:r>
              <a:rPr lang="en-US" dirty="0" smtClean="0"/>
              <a:t>texture </a:t>
            </a:r>
            <a:r>
              <a:rPr lang="th-TH" dirty="0" smtClean="0"/>
              <a:t>ในการยกหรือกด </a:t>
            </a:r>
            <a:r>
              <a:rPr lang="en-US" dirty="0" smtClean="0"/>
              <a:t>vertex </a:t>
            </a:r>
            <a:r>
              <a:rPr lang="th-TH" dirty="0" smtClean="0"/>
              <a:t>บนพื้นผิวนั้น</a:t>
            </a:r>
          </a:p>
          <a:p>
            <a:r>
              <a:rPr lang="th-TH" dirty="0" smtClean="0"/>
              <a:t>ผลลัพธ์ได้เป็นพื้นผิวขรุขระจริงๆ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Displacement Mapping</a:t>
            </a:r>
            <a:endParaRPr lang="en-US" dirty="0"/>
          </a:p>
        </p:txBody>
      </p:sp>
      <p:pic>
        <p:nvPicPr>
          <p:cNvPr id="3074" name="Picture 2" descr="http://upload.wikimedia.org/wikipedia/en/a/a4/Displacement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605756"/>
            <a:ext cx="3048000" cy="451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$$\mathbf{n}(u,v)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1"/>
  <p:tag name="PICTUREFILESIZE" val="24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$$\mathbf{n}(u, v) = \mathrm{normalize}\bigg( \frac{\partial \mathbf{p}}{\partial u} \times \frac{\partial \mathbf{p}}{\partial v} \bigg)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41"/>
  <p:tag name="PICTUREFILESIZE" val="850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$\frac{\partial \mathbf{p}}{\partial u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"/>
  <p:tag name="PICTUREFILESIZE" val="206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$\frac{\partial \mathbf{p}}{\partial v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"/>
  <p:tag name="PICTUREFILESIZE" val="206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$$\mathbf{p}(u,v) = \begin{bmatrix} 2u-1 \\ 2v-1 \\ 0 \end{bmatrix}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4"/>
  <p:tag name="PICTUREFILESIZE" val="744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\begin{align*}&#10;\frac{\partial \mathbf{p}}{\partial u} &amp;= \begin{bmatrix} 2 \\ 0 \\ 0 \end{bmatrix}, \frac{\partial \mathbf{p}}{\partial v} = \begin{bmatrix} 0 \\ 2 \\ 0 \end{bmatrix}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97"/>
  <p:tag name="PICTUREFILESIZE" val="87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\begin{align*}&#10;\mathbf{n}(u,v) = \mathrm{normalize} \bigg( &#10; \frac{\partial \mathbf{p}}{\partial u} \times &#10; \frac{\partial \mathbf{p}}{\partial v} \bigg)&#10;= \begin{bmatrix} 0 \\ 0 \\ 1 \end{bmatrix}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72"/>
  <p:tag name="PICTUREFILESIZE" val="1088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\begin{align*}&#10;\mathbf{n}^*(u,v) = \mathrm{normalize} \bigg( &#10; \frac{\partial \mathbf{p}^*}{\partial u} \times &#10; \frac{\partial \mathbf{p}^*}{\partial v} \bigg)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55"/>
  <p:tag name="PICTUREFILESIZE" val="1000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\begin{align*}&#10;\mathbf{m}^* = &#10; \frac{\partial \mathbf{p}^*}{\partial u} \times &#10; \frac{\partial \mathbf{p}^*}{\partial v} 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9"/>
  <p:tag name="PICTUREFILESIZE" val="685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\begin{align*}&#10;\frac{\partial \mathbf{p}^*}{\partial u} &#10;&amp;= \frac{\partial (\mathbf{p} + d \mathbf{n}) }{\partial u} &#10;= \frac{\partial \mathbf{p}} {\partial u} + \frac{\partial (d \mathbf{n})}{\partial u}\\&#10;&amp;= \frac{\partial \mathbf{p}} {\partial u} + \frac{\partial d}{\partial u} \mathbf{n} + \frac{\partial \mathbf{n}}{\partial u} d 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47"/>
  <p:tag name="PICTUREFILESIZE" val="2008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$$\mathbf{p}: \mathbb{R}^2 \rightarrow \mathbb{R}^3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5"/>
  <p:tag name="PICTUREFILESIZE" val="37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\begin{align*}&#10;\frac{\partial \mathbf{p}^*}{\partial v} &#10;&amp;= \frac{\partial \mathbf{p}} {\partial v} + \frac{\partial d}{\partial v} \mathbf{n} + \frac{\partial \mathbf{n}}{\partial v} d 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13"/>
  <p:tag name="PICTUREFILESIZE" val="92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\begin{align*}&#10;\frac{\partial \mathbf{p}^*}{\partial u} &#10;&amp;\approx \frac{\partial \mathbf{p}} {\partial u} + \frac{\partial d}{\partial u} \mathbf{n} \\&#10;\frac{\partial \mathbf{p}^*}{\partial v} &#10;&amp;\approx \frac{\partial \mathbf{p}} {\partial v} + \frac{\partial d}{\partial v} \mathbf{n} 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1"/>
  <p:tag name="PICTUREFILESIZE" val="133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$\frac{\partial \mathbf{n}}{\partial u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"/>
  <p:tag name="PICTUREFILESIZE" val="206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$\frac{\partial \mathbf{n}}{\partial v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"/>
  <p:tag name="PICTUREFILESIZE" val="206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$\frac{\partial \mathbf{n}}{\partial u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"/>
  <p:tag name="PICTUREFILESIZE" val="206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$\frac{\partial \mathbf{n}}{\partial v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"/>
  <p:tag name="PICTUREFILESIZE" val="206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\begin{align*}&#10;\mathbf{m}^* &#10;&amp;\approx \bigg( \frac{\partial \mathbf{p}}{\partial u} + \frac{\partial d}{\partial u} \mathbf{n} \bigg) \times &#10; \bigg( \frac{\partial \mathbf{p}}{\partial v} + \frac{\partial d}{\partial v} \mathbf{n} \bigg) \\&#10;&amp;= \bigg( \frac{\partial \mathbf{p}}{\partial u} \times \frac{\partial \mathbf{p}}{\partial v} \bigg)&#10;+ \bigg( \frac{\partial d}{\partial u} \mathbf{n} \times \frac{\partial \mathbf{p}}{\partial v} \bigg)&#10;- \bigg( \frac{\partial d}{\partial v} \mathbf{n} \times \frac{\partial \mathbf{p}}{\partial u} \bigg)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31"/>
  <p:tag name="PICTUREFILESIZE" val="2792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\begin{align*}&#10;\mathbf{n}^* = \mathrm{normalize}( \mathbf{m}^* ) = \frac{\mathbf{m}^*}{\| \mathbf{m}^* \|} 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29"/>
  <p:tag name="PICTUREFILESIZE" val="752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$\frac{\partial d}{\partial u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"/>
  <p:tag name="PICTUREFILESIZE" val="125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$\frac{\partial d}{\partial v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2"/>
  <p:tag name="PICTUREFILESIZE" val="1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$$\mathbf{p}(u,v) = \begin{bmatrix} 2u-1 \\ 2v-1 \\ 0 \end{bmatrix}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4"/>
  <p:tag name="PICTUREFILESIZE" val="744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\begin{align*}&#10;\frac{\partial d}{\partial u}\bigg|_{(u',v')} &amp;\approx \frac{d(u'+\varepsilon, v') - d(u',v')}{ \varepsilon } \\&#10;\frac{\partial d}{\partial u}\bigg|_{(u',v')} &amp;\approx \frac{d(u', v' + \varepsilon) - d(u',v')}{ \varepsilon } 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53"/>
  <p:tag name="PICTUREFILESIZE" val="289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$$\mathbf{p}(\theta,\phi) = \begin{bmatrix} \cos \phi \sin \theta \\ \sin \phi \sin \theta \\ \cos \theta \end{bmatrix}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97"/>
  <p:tag name="PICTUREFILESIZE" val="97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$$\mathbf{p}(u, v) = \begin{bmatrix} \cos (2\pi v) \sin (\pi u) \\ \sin (2 \pi v) \sin (\pi u) \\ \cos (\pi u) \end{bmatrix}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26"/>
  <p:tag name="PICTUREFILESIZE" val="1175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$$\mathbf{p}(u, v) = \begin{bmatrix} &#10;(R + r \cos (2\pi v)) \cos (2\pi u)\\ &#10;(R + r \cos (2\pi v)) \sin (2\pi u)\\ &#10;r \sin (2\pi v) \end{bmatrix}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66"/>
  <p:tag name="PICTUREFILESIZE" val="1713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$$d: \mathbb{R}^2 \rightarrow \mathbb{R}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0"/>
  <p:tag name="PICTUREFILESIZE" val="32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$$d(u,v)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0"/>
  <p:tag name="PICTUREFILESIZE" val="246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$$\mathbf{p}^*(u, v) = \mathbf{p}(u,v) + d(u,v) \mathbf{n}(u,v)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48"/>
  <p:tag name="PICTUREFILESIZE" val="973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1592</Words>
  <Application>Microsoft Office PowerPoint</Application>
  <PresentationFormat>On-screen Show (4:3)</PresentationFormat>
  <Paragraphs>306</Paragraphs>
  <Slides>55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74" baseType="lpstr">
      <vt:lpstr>Arial</vt:lpstr>
      <vt:lpstr>Angsana New</vt:lpstr>
      <vt:lpstr>Calibri</vt:lpstr>
      <vt:lpstr>Cordia New</vt:lpstr>
      <vt:lpstr>MSBM10</vt:lpstr>
      <vt:lpstr>CMR7</vt:lpstr>
      <vt:lpstr>CMSY10ORIG</vt:lpstr>
      <vt:lpstr>CMMI10</vt:lpstr>
      <vt:lpstr>CMR10</vt:lpstr>
      <vt:lpstr>CMEX10</vt:lpstr>
      <vt:lpstr>CMSY7</vt:lpstr>
      <vt:lpstr>CMBX10</vt:lpstr>
      <vt:lpstr>CMMI7</vt:lpstr>
      <vt:lpstr>CMBX7</vt:lpstr>
      <vt:lpstr>CMSY5</vt:lpstr>
      <vt:lpstr>Wingdings</vt:lpstr>
      <vt:lpstr>Symbol</vt:lpstr>
      <vt:lpstr>Courier New</vt:lpstr>
      <vt:lpstr>Office Theme</vt:lpstr>
      <vt:lpstr>418341 สภาพแวดล้อมการทำงานคอมพิวเตอร์กราฟิกส์ การบรรยายครั้งที่ 23</vt:lpstr>
      <vt:lpstr>วัตถุจริงๆ ตามธรรมชาติ</vt:lpstr>
      <vt:lpstr>วัตถุจริงๆ ตามธรรมชาติ</vt:lpstr>
      <vt:lpstr>วัตถุจริงๆ ตามธรรมชาติ</vt:lpstr>
      <vt:lpstr>วัตถุที่เราสร้างได้ด้วย OpenGL</vt:lpstr>
      <vt:lpstr>Texture Mapping</vt:lpstr>
      <vt:lpstr>การทำให้พื้นผิวดูขรุขระ</vt:lpstr>
      <vt:lpstr>Displacement Mapping</vt:lpstr>
      <vt:lpstr>Displacement Mapping</vt:lpstr>
      <vt:lpstr>Displacement Mapping</vt:lpstr>
      <vt:lpstr>Normal Mapping</vt:lpstr>
      <vt:lpstr>Normal Mapping</vt:lpstr>
      <vt:lpstr>Normal Mapping</vt:lpstr>
      <vt:lpstr>Normal Mapping</vt:lpstr>
      <vt:lpstr>Normal Map ทำให้เกิดความขรุขระได้อย่างไร?</vt:lpstr>
      <vt:lpstr>Normal Mapping</vt:lpstr>
      <vt:lpstr>Normal Mapping</vt:lpstr>
      <vt:lpstr>Normal Mapping</vt:lpstr>
      <vt:lpstr>Normal Mapping</vt:lpstr>
      <vt:lpstr>Normal Mapping</vt:lpstr>
      <vt:lpstr>Normal Mapping</vt:lpstr>
      <vt:lpstr>เราจะสร้าง normal map อย่างไร?</vt:lpstr>
      <vt:lpstr>Bump Mapping</vt:lpstr>
      <vt:lpstr>Surface Parameterization</vt:lpstr>
      <vt:lpstr>Surface Parameterization</vt:lpstr>
      <vt:lpstr>Surface Parameterization</vt:lpstr>
      <vt:lpstr>Surface Parameterization</vt:lpstr>
      <vt:lpstr>Bump Map</vt:lpstr>
      <vt:lpstr>Bump Map</vt:lpstr>
      <vt:lpstr>การคำนวณ Normal</vt:lpstr>
      <vt:lpstr>ตัวอย่าง</vt:lpstr>
      <vt:lpstr>การคำนวณ Normal ของ p*</vt:lpstr>
      <vt:lpstr>การคำนวณ Normal ของ p*</vt:lpstr>
      <vt:lpstr>การคำนวณ Normal ของ p*</vt:lpstr>
      <vt:lpstr>การคำนวณ Normal ของ p*</vt:lpstr>
      <vt:lpstr>การคำนวณ Normal ของ p*</vt:lpstr>
      <vt:lpstr>การคำนวณ Normal ของ p*</vt:lpstr>
      <vt:lpstr>Normal Mapping</vt:lpstr>
      <vt:lpstr>ข้อจำกัดของ Normal และ Bump Mapping</vt:lpstr>
      <vt:lpstr>Relief Mapping</vt:lpstr>
      <vt:lpstr>Relief Mapping</vt:lpstr>
      <vt:lpstr>Relief Mapping</vt:lpstr>
      <vt:lpstr>Relief Map</vt:lpstr>
      <vt:lpstr>Relief Map</vt:lpstr>
      <vt:lpstr>การแสดงผล Relief Map</vt:lpstr>
      <vt:lpstr>การแสดงผล Relief Map</vt:lpstr>
      <vt:lpstr>การแสดงผล Relief Map</vt:lpstr>
      <vt:lpstr>การแสดงผล Relief Map</vt:lpstr>
      <vt:lpstr>การแสดงผล Relief Map</vt:lpstr>
      <vt:lpstr>การแสดงผล Relief Map</vt:lpstr>
      <vt:lpstr>Relief Mapping</vt:lpstr>
      <vt:lpstr>Relief Mapping</vt:lpstr>
      <vt:lpstr>Relief Mapping</vt:lpstr>
      <vt:lpstr>Relief Mapping</vt:lpstr>
      <vt:lpstr>ข้อจำกัดของ Relief Mapping</vt:lpstr>
    </vt:vector>
  </TitlesOfParts>
  <Company>Kasetsart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418341 สภาพแวดล้อมการทำงานคอมพิวเตอร์กราฟิกส์ การบรรยายครั้งที่ 23</dc:title>
  <dc:creator>Office Of Computer Services</dc:creator>
  <cp:lastModifiedBy>Office Of Computer Services</cp:lastModifiedBy>
  <cp:revision>43</cp:revision>
  <dcterms:created xsi:type="dcterms:W3CDTF">2009-09-10T08:58:49Z</dcterms:created>
  <dcterms:modified xsi:type="dcterms:W3CDTF">2009-09-10T17:28:32Z</dcterms:modified>
</cp:coreProperties>
</file>