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3" r:id="rId11"/>
    <p:sldId id="267" r:id="rId12"/>
    <p:sldId id="268" r:id="rId13"/>
    <p:sldId id="269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0" r:id="rId29"/>
    <p:sldId id="274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01" r:id="rId38"/>
    <p:sldId id="303" r:id="rId39"/>
    <p:sldId id="304" r:id="rId40"/>
    <p:sldId id="305" r:id="rId41"/>
    <p:sldId id="307" r:id="rId42"/>
    <p:sldId id="308" r:id="rId43"/>
    <p:sldId id="309" r:id="rId44"/>
    <p:sldId id="310" r:id="rId45"/>
    <p:sldId id="311" r:id="rId46"/>
    <p:sldId id="288" r:id="rId47"/>
    <p:sldId id="289" r:id="rId48"/>
    <p:sldId id="290" r:id="rId49"/>
    <p:sldId id="291" r:id="rId50"/>
    <p:sldId id="292" r:id="rId51"/>
    <p:sldId id="313" r:id="rId52"/>
    <p:sldId id="318" r:id="rId53"/>
    <p:sldId id="312" r:id="rId54"/>
    <p:sldId id="314" r:id="rId55"/>
    <p:sldId id="315" r:id="rId56"/>
    <p:sldId id="316" r:id="rId57"/>
    <p:sldId id="317" r:id="rId58"/>
    <p:sldId id="293" r:id="rId59"/>
    <p:sldId id="319" r:id="rId60"/>
    <p:sldId id="320" r:id="rId61"/>
    <p:sldId id="321" r:id="rId62"/>
    <p:sldId id="325" r:id="rId63"/>
    <p:sldId id="327" r:id="rId64"/>
    <p:sldId id="326" r:id="rId65"/>
    <p:sldId id="324" r:id="rId66"/>
    <p:sldId id="329" r:id="rId67"/>
    <p:sldId id="328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</p:sldIdLst>
  <p:sldSz cx="9144000" cy="6858000" type="screen4x3"/>
  <p:notesSz cx="6858000" cy="9144000"/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BE1F3-BC43-41CE-9AD6-C08FBDAEEE27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1713-4F5D-4EC9-B8CE-FBB48A976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B1A1-CBE4-4154-9E0B-A852A38AD623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B1A1-CBE4-4154-9E0B-A852A38AD623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B1A1-CBE4-4154-9E0B-A852A38AD623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5B1A1-CBE4-4154-9E0B-A852A38AD623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A025-2406-4C2D-9E86-D0C7AE36EB15}" type="datetimeFigureOut">
              <a:rPr lang="en-US" smtClean="0"/>
              <a:pPr/>
              <a:t>10/13/2009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27BB-8D1C-427D-9ECE-6841E75CB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amook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scipmk@ku.ac.th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418383</a:t>
            </a:r>
            <a:r>
              <a:rPr lang="en-US" dirty="0"/>
              <a:t> </a:t>
            </a:r>
            <a:r>
              <a:rPr lang="th-TH" dirty="0" smtClean="0"/>
              <a:t>การโปรแกรมเกม</a:t>
            </a:r>
            <a:br>
              <a:rPr lang="th-TH" dirty="0" smtClean="0"/>
            </a:br>
            <a:r>
              <a:rPr lang="th-TH" dirty="0" smtClean="0"/>
              <a:t>การบรรยายครั้งที่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เกมคอมพิวเตอร์ยุคดึกดำบรรพ์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Tennis for Two (1958)</a:t>
            </a:r>
          </a:p>
          <a:p>
            <a:pPr lvl="1"/>
            <a:r>
              <a:rPr lang="th-TH" sz="2400" dirty="0" smtClean="0"/>
              <a:t>โดย </a:t>
            </a:r>
            <a:r>
              <a:rPr lang="en-US" sz="2400" dirty="0" smtClean="0"/>
              <a:t>William </a:t>
            </a:r>
            <a:r>
              <a:rPr lang="en-US" sz="2400" dirty="0" err="1" smtClean="0"/>
              <a:t>Hoginbotham</a:t>
            </a:r>
            <a:r>
              <a:rPr lang="en-US" sz="2400" dirty="0" smtClean="0"/>
              <a:t>, Brookhaven National Lab</a:t>
            </a:r>
            <a:endParaRPr lang="th-TH" sz="2400" dirty="0" smtClean="0"/>
          </a:p>
          <a:p>
            <a:pPr lvl="1"/>
            <a:r>
              <a:rPr lang="th-TH" sz="2400" dirty="0" smtClean="0"/>
              <a:t>เกมตีเทนนิสวิถีโค้ง ใช้เครื่อง </a:t>
            </a:r>
            <a:r>
              <a:rPr lang="en-US" sz="2400" dirty="0" err="1" smtClean="0"/>
              <a:t>oscilloscape</a:t>
            </a:r>
            <a:r>
              <a:rPr lang="en-US" sz="2400" dirty="0" smtClean="0"/>
              <a:t> </a:t>
            </a:r>
            <a:r>
              <a:rPr lang="th-TH" sz="2400" dirty="0" smtClean="0"/>
              <a:t>แสดงผล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1647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200400"/>
            <a:ext cx="1847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200400"/>
            <a:ext cx="157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648200"/>
            <a:ext cx="157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เกมคอมพิวเตอร์ยุคดึกดำบรรพ์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Spacewar</a:t>
            </a:r>
            <a:r>
              <a:rPr lang="en-US" sz="2800" dirty="0" smtClean="0"/>
              <a:t>! (1962)</a:t>
            </a:r>
          </a:p>
          <a:p>
            <a:pPr lvl="1"/>
            <a:r>
              <a:rPr lang="th-TH" sz="2400" dirty="0" smtClean="0"/>
              <a:t>เป็นเกมที่ตอบสนองผู้ใช้อย่างทันทีทันควัน </a:t>
            </a:r>
            <a:r>
              <a:rPr lang="en-US" sz="2400" dirty="0" smtClean="0"/>
              <a:t>(interactive) </a:t>
            </a:r>
            <a:r>
              <a:rPr lang="th-TH" sz="2400" dirty="0" smtClean="0"/>
              <a:t>เกมแรก</a:t>
            </a:r>
          </a:p>
          <a:p>
            <a:pPr lvl="1"/>
            <a:r>
              <a:rPr lang="th-TH" sz="2400" dirty="0" smtClean="0"/>
              <a:t>มีจอยสติ๊กสำหรับใช้เล่นเกมโดยเฉพาะเป็นเกมแรก</a:t>
            </a:r>
          </a:p>
          <a:p>
            <a:pPr lvl="1"/>
            <a:r>
              <a:rPr lang="th-TH" sz="2400" dirty="0" smtClean="0"/>
              <a:t>ยานอวกาศสองยิงมิสไซล์สู้กัน</a:t>
            </a:r>
          </a:p>
          <a:p>
            <a:pPr lvl="1"/>
            <a:r>
              <a:rPr lang="th-TH" sz="2400" dirty="0" smtClean="0"/>
              <a:t>เขียนโดย </a:t>
            </a:r>
            <a:r>
              <a:rPr lang="en-US" sz="2400" dirty="0" smtClean="0"/>
              <a:t>Steve Russell </a:t>
            </a:r>
            <a:r>
              <a:rPr lang="th-TH" sz="2400" dirty="0" smtClean="0"/>
              <a:t>และแฮกเกอร์คนอื่นๆ ใน </a:t>
            </a:r>
            <a:r>
              <a:rPr lang="en-US" sz="2400" dirty="0" smtClean="0"/>
              <a:t>Tech Model Railroad Club </a:t>
            </a:r>
            <a:r>
              <a:rPr lang="th-TH" sz="2400" dirty="0" smtClean="0"/>
              <a:t>ที่ </a:t>
            </a:r>
            <a:r>
              <a:rPr lang="en-US" sz="2400" dirty="0" smtClean="0"/>
              <a:t>MIT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19600"/>
            <a:ext cx="1971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86200"/>
            <a:ext cx="14859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343400"/>
            <a:ext cx="2247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 Space</a:t>
            </a:r>
            <a:r>
              <a:rPr lang="th-TH" sz="2800" dirty="0" smtClean="0"/>
              <a:t> </a:t>
            </a:r>
            <a:r>
              <a:rPr lang="en-US" sz="2800" dirty="0" smtClean="0"/>
              <a:t>(1971)</a:t>
            </a:r>
          </a:p>
          <a:p>
            <a:pPr lvl="1"/>
            <a:r>
              <a:rPr lang="th-TH" sz="2400" dirty="0" smtClean="0"/>
              <a:t>โดย </a:t>
            </a:r>
            <a:r>
              <a:rPr lang="en-US" sz="2400" dirty="0" smtClean="0"/>
              <a:t>Nolan Bushnell </a:t>
            </a:r>
            <a:r>
              <a:rPr lang="th-TH" sz="2400" dirty="0" smtClean="0"/>
              <a:t>บริษัท </a:t>
            </a:r>
            <a:r>
              <a:rPr lang="en-US" sz="2400" dirty="0" err="1" smtClean="0"/>
              <a:t>Nutting</a:t>
            </a:r>
            <a:r>
              <a:rPr lang="en-US" sz="2400" dirty="0" smtClean="0"/>
              <a:t> Associates</a:t>
            </a:r>
          </a:p>
          <a:p>
            <a:pPr lvl="1"/>
            <a:r>
              <a:rPr lang="th-TH" sz="2400" dirty="0" smtClean="0"/>
              <a:t>เป็น </a:t>
            </a:r>
            <a:r>
              <a:rPr lang="en-US" sz="2400" dirty="0" err="1" smtClean="0"/>
              <a:t>Spacewar</a:t>
            </a:r>
            <a:r>
              <a:rPr lang="en-US" sz="2400" dirty="0" smtClean="0"/>
              <a:t>! </a:t>
            </a:r>
            <a:r>
              <a:rPr lang="th-TH" sz="2400" dirty="0" smtClean="0"/>
              <a:t>ที่ไม่ต้องใช้เครื่อง </a:t>
            </a:r>
            <a:r>
              <a:rPr lang="en-US" sz="2400" dirty="0" smtClean="0"/>
              <a:t>mainframe</a:t>
            </a:r>
          </a:p>
          <a:p>
            <a:pPr lvl="1"/>
            <a:r>
              <a:rPr lang="th-TH" sz="2400" dirty="0" smtClean="0"/>
              <a:t>เกมใช้เหรียญเกมแรก ทำไว้ </a:t>
            </a:r>
            <a:r>
              <a:rPr lang="en-US" sz="2400" dirty="0" smtClean="0"/>
              <a:t>1,500 </a:t>
            </a:r>
            <a:r>
              <a:rPr lang="th-TH" sz="2400" dirty="0" smtClean="0"/>
              <a:t>เครื่องแต่ขายไม่ค่อยดี</a:t>
            </a:r>
            <a:r>
              <a:rPr lang="en-US" sz="2400" dirty="0" smtClean="0"/>
              <a:t> </a:t>
            </a:r>
            <a:r>
              <a:rPr lang="th-TH" sz="2400" dirty="0" smtClean="0"/>
              <a:t>เพราะควบคุมยากเกิน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33800"/>
            <a:ext cx="137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038600"/>
            <a:ext cx="30289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419850" y="42481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PONG (1972)</a:t>
            </a:r>
          </a:p>
          <a:p>
            <a:pPr lvl="1"/>
            <a:r>
              <a:rPr lang="en-US" sz="2400" dirty="0" smtClean="0"/>
              <a:t>Nolan Bushnell </a:t>
            </a:r>
            <a:r>
              <a:rPr lang="th-TH" sz="2400" dirty="0" smtClean="0"/>
              <a:t>ออกจาก </a:t>
            </a:r>
            <a:r>
              <a:rPr lang="en-US" sz="2400" dirty="0" err="1" smtClean="0"/>
              <a:t>Nuttings</a:t>
            </a:r>
            <a:r>
              <a:rPr lang="en-US" sz="2400" dirty="0" smtClean="0"/>
              <a:t> Associate </a:t>
            </a:r>
            <a:r>
              <a:rPr lang="th-TH" sz="2400" dirty="0" smtClean="0"/>
              <a:t>มาตั้งบริษัท</a:t>
            </a:r>
            <a:r>
              <a:rPr lang="en-US" sz="2400" dirty="0" smtClean="0"/>
              <a:t>Atari</a:t>
            </a:r>
          </a:p>
          <a:p>
            <a:pPr lvl="1"/>
            <a:r>
              <a:rPr lang="th-TH" sz="2400" dirty="0" smtClean="0"/>
              <a:t>เกมตีปิงปองโดยผู้ใช้สามารถควบคุมไม้ให้เลื่อนขึ้นเลื่อนลง</a:t>
            </a:r>
          </a:p>
          <a:p>
            <a:pPr lvl="1"/>
            <a:r>
              <a:rPr lang="th-TH" sz="2400" dirty="0" smtClean="0"/>
              <a:t>ขายได้ </a:t>
            </a:r>
            <a:r>
              <a:rPr lang="en-US" sz="2400" dirty="0" smtClean="0"/>
              <a:t>8,500 </a:t>
            </a:r>
            <a:r>
              <a:rPr lang="th-TH" sz="2400" dirty="0" smtClean="0"/>
              <a:t>ชุดในหนึ่งปี ชุดละ </a:t>
            </a:r>
            <a:r>
              <a:rPr lang="en-US" sz="2400" dirty="0" smtClean="0"/>
              <a:t>1,200 </a:t>
            </a:r>
            <a:r>
              <a:rPr lang="th-TH" sz="2400" dirty="0" smtClean="0"/>
              <a:t>เหรียญสหรัฐ</a:t>
            </a:r>
          </a:p>
          <a:p>
            <a:pPr lvl="1"/>
            <a:r>
              <a:rPr lang="th-TH" sz="2400" dirty="0" smtClean="0"/>
              <a:t>มีคนเลียนแบบตามมากมาย</a:t>
            </a:r>
          </a:p>
          <a:p>
            <a:pPr lvl="1"/>
            <a:r>
              <a:rPr lang="th-TH" sz="2400" dirty="0" smtClean="0"/>
              <a:t>ใช้วงจรที่ออกแบบมาสำหรับ</a:t>
            </a:r>
            <a:r>
              <a:rPr lang="en-US" sz="2400" dirty="0" smtClean="0"/>
              <a:t> run </a:t>
            </a:r>
            <a:r>
              <a:rPr lang="th-TH" sz="2400" dirty="0" smtClean="0"/>
              <a:t>เกมนี้โดยเฉพาะ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724400"/>
            <a:ext cx="2905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114800"/>
            <a:ext cx="17049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TANK (1974)</a:t>
            </a:r>
            <a:endParaRPr lang="th-TH" dirty="0" smtClean="0"/>
          </a:p>
          <a:p>
            <a:pPr lvl="1"/>
            <a:r>
              <a:rPr lang="th-TH" dirty="0" smtClean="0"/>
              <a:t>โดย </a:t>
            </a:r>
            <a:r>
              <a:rPr lang="en-US" dirty="0" err="1" smtClean="0"/>
              <a:t>Kee</a:t>
            </a:r>
            <a:r>
              <a:rPr lang="en-US" dirty="0" smtClean="0"/>
              <a:t> Games</a:t>
            </a:r>
          </a:p>
          <a:p>
            <a:pPr lvl="1"/>
            <a:r>
              <a:rPr lang="th-TH" dirty="0" smtClean="0"/>
              <a:t>เกมแรกที่ใช้ </a:t>
            </a:r>
            <a:r>
              <a:rPr lang="en-US" dirty="0" smtClean="0"/>
              <a:t>ROM</a:t>
            </a:r>
            <a:r>
              <a:rPr lang="th-TH" dirty="0" smtClean="0"/>
              <a:t> เก็บกราฟฟิกส์ไว้ ทำให้แสดงภาพที่ซับซ้อนขึ้นได้</a:t>
            </a:r>
            <a:endParaRPr lang="en-US" dirty="0" smtClean="0"/>
          </a:p>
          <a:p>
            <a:pPr lvl="1"/>
            <a:r>
              <a:rPr lang="th-TH" dirty="0" smtClean="0"/>
              <a:t>รถถังสองคันยิงกันในเขาวงกต พร้อมกับต้องหลบกับระเบิดไปด้วย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86200"/>
            <a:ext cx="1524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Shark Jaws</a:t>
            </a:r>
            <a:r>
              <a:rPr lang="th-TH" dirty="0" smtClean="0"/>
              <a:t> </a:t>
            </a:r>
            <a:r>
              <a:rPr lang="en-US" dirty="0" smtClean="0"/>
              <a:t>(Atari 1975)</a:t>
            </a:r>
          </a:p>
          <a:p>
            <a:pPr lvl="1"/>
            <a:r>
              <a:rPr lang="th-TH" dirty="0" smtClean="0"/>
              <a:t>ผู้เล่นควบคุมนักว่ายน้ำที่ต้องการหลบฉลาม</a:t>
            </a:r>
          </a:p>
          <a:p>
            <a:pPr lvl="1"/>
            <a:r>
              <a:rPr lang="th-TH" dirty="0" smtClean="0"/>
              <a:t>เกมแรกที่มีตัวละคร</a:t>
            </a:r>
          </a:p>
          <a:p>
            <a:pPr lvl="1"/>
            <a:r>
              <a:rPr lang="th-TH" dirty="0" smtClean="0"/>
              <a:t>อาศัยความดังของหนังเรื่อง </a:t>
            </a:r>
            <a:r>
              <a:rPr lang="en-US" dirty="0" smtClean="0"/>
              <a:t>Jaws </a:t>
            </a:r>
            <a:r>
              <a:rPr lang="th-TH" dirty="0" smtClean="0"/>
              <a:t>ในขณะนั้น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81200"/>
            <a:ext cx="2438400" cy="41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733800"/>
            <a:ext cx="3048000" cy="253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Gun Fight (Midway 1975)</a:t>
            </a:r>
          </a:p>
          <a:p>
            <a:pPr lvl="1"/>
            <a:r>
              <a:rPr lang="th-TH" sz="2400" dirty="0" smtClean="0"/>
              <a:t>เกมแรกที่ใช้ไมโครโปรเซสเซอร์ </a:t>
            </a:r>
            <a:r>
              <a:rPr lang="en-US" sz="2400" dirty="0" smtClean="0"/>
              <a:t>(Intel 8080)</a:t>
            </a:r>
            <a:endParaRPr lang="th-TH" sz="2400" dirty="0" smtClean="0"/>
          </a:p>
          <a:p>
            <a:pPr lvl="1"/>
            <a:r>
              <a:rPr lang="th-TH" sz="2400" dirty="0" smtClean="0"/>
              <a:t>จริงๆ แล้วสร้างโดยบริษัท </a:t>
            </a:r>
            <a:r>
              <a:rPr lang="en-US" sz="2400" dirty="0" smtClean="0"/>
              <a:t>Taito </a:t>
            </a:r>
            <a:r>
              <a:rPr lang="th-TH" sz="2400" dirty="0" smtClean="0"/>
              <a:t>แล้ว </a:t>
            </a:r>
            <a:r>
              <a:rPr lang="en-US" sz="2400" dirty="0" smtClean="0"/>
              <a:t>Midway </a:t>
            </a:r>
            <a:r>
              <a:rPr lang="th-TH" sz="2400" dirty="0" smtClean="0"/>
              <a:t>ไป </a:t>
            </a:r>
          </a:p>
          <a:p>
            <a:pPr lvl="1">
              <a:buNone/>
            </a:pPr>
            <a:r>
              <a:rPr lang="th-TH" sz="2400" dirty="0" smtClean="0"/>
              <a:t>	</a:t>
            </a:r>
            <a:r>
              <a:rPr lang="en-US" sz="2400" dirty="0" smtClean="0"/>
              <a:t>license </a:t>
            </a:r>
            <a:r>
              <a:rPr lang="th-TH" sz="2400" dirty="0" smtClean="0"/>
              <a:t>มา</a:t>
            </a:r>
            <a:endParaRPr lang="en-US" sz="2400" dirty="0" smtClean="0"/>
          </a:p>
          <a:p>
            <a:pPr lvl="1"/>
            <a:r>
              <a:rPr lang="th-TH" sz="2400" dirty="0" smtClean="0"/>
              <a:t>คาวบอยสองคนยิงปืนสู้กัน</a:t>
            </a:r>
            <a:r>
              <a:rPr lang="en-US" sz="2400" dirty="0" smtClean="0"/>
              <a:t> </a:t>
            </a:r>
            <a:endParaRPr lang="th-TH" sz="2400" dirty="0" smtClean="0"/>
          </a:p>
          <a:p>
            <a:pPr lvl="1"/>
            <a:r>
              <a:rPr lang="th-TH" sz="2400" dirty="0" smtClean="0"/>
              <a:t>คาวบอยที่ควบคุมด้วยคอมพิวเตอร์สามารถเคลื่อนไหว</a:t>
            </a:r>
          </a:p>
          <a:p>
            <a:pPr lvl="1">
              <a:buNone/>
            </a:pPr>
            <a:r>
              <a:rPr lang="th-TH" sz="2400" dirty="0" smtClean="0"/>
              <a:t>	อย่างสุ่มได้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43400"/>
            <a:ext cx="2743200" cy="231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76400"/>
            <a:ext cx="243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 Race 2000 (</a:t>
            </a:r>
            <a:r>
              <a:rPr lang="en-US" dirty="0" err="1" smtClean="0"/>
              <a:t>Exidy</a:t>
            </a:r>
            <a:r>
              <a:rPr lang="en-US" dirty="0" smtClean="0"/>
              <a:t> 1976)</a:t>
            </a:r>
          </a:p>
          <a:p>
            <a:pPr lvl="1"/>
            <a:r>
              <a:rPr lang="th-TH" dirty="0" smtClean="0"/>
              <a:t>เกมแรกที่ทำให้มีความวิตกกังวลเรื่องความรุนแรงในเกม</a:t>
            </a:r>
          </a:p>
          <a:p>
            <a:pPr lvl="1"/>
            <a:r>
              <a:rPr lang="th-TH" dirty="0" smtClean="0"/>
              <a:t>ผู้เล่นควบคุมรถ โดยมีเป้าหมายคือขับชนคนให้ตาย</a:t>
            </a:r>
          </a:p>
          <a:p>
            <a:pPr lvl="1"/>
            <a:r>
              <a:rPr lang="th-TH" dirty="0" smtClean="0"/>
              <a:t>นำแรงบันดาลใจมาจากภาพยนตร์ชื่อเดียวกัน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54190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038600"/>
            <a:ext cx="34290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295400"/>
            <a:ext cx="152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Breakout (Atari 1976)</a:t>
            </a:r>
          </a:p>
          <a:p>
            <a:pPr lvl="1"/>
            <a:r>
              <a:rPr lang="th-TH" dirty="0" smtClean="0"/>
              <a:t>ผู้เล่นบังคับไม้ตีลูกบอล ซึ่งไปกระทบก้อนอิฐที่อยู่ข้างบนจอ ทำให้มันตกลงมา</a:t>
            </a:r>
          </a:p>
          <a:p>
            <a:pPr lvl="1"/>
            <a:r>
              <a:rPr lang="th-TH" dirty="0" smtClean="0"/>
              <a:t>เป็นเกมที่ประสบความสำเร็จและเป็นที่รู้จักกันดี</a:t>
            </a:r>
          </a:p>
          <a:p>
            <a:pPr lvl="1"/>
            <a:r>
              <a:rPr lang="th-TH" dirty="0" smtClean="0"/>
              <a:t>สตีเฟน วอซเนียก ผู้ร่วมก่อตั้งบริษัท </a:t>
            </a:r>
            <a:r>
              <a:rPr lang="en-US" dirty="0" smtClean="0"/>
              <a:t>Apple </a:t>
            </a:r>
            <a:r>
              <a:rPr lang="th-TH" dirty="0" smtClean="0"/>
              <a:t>เป็นคนออกแบบวงจรของเกมนี้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1600200" cy="29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2819400" cy="293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Space Wars (</a:t>
            </a:r>
            <a:r>
              <a:rPr lang="en-US" sz="2800" dirty="0" err="1" smtClean="0"/>
              <a:t>Cinematronics</a:t>
            </a:r>
            <a:r>
              <a:rPr lang="en-US" sz="2800" dirty="0" smtClean="0"/>
              <a:t> 1977)</a:t>
            </a:r>
          </a:p>
          <a:p>
            <a:pPr lvl="1"/>
            <a:r>
              <a:rPr lang="th-TH" sz="2400" dirty="0" smtClean="0"/>
              <a:t>เหมือน </a:t>
            </a:r>
            <a:r>
              <a:rPr lang="en-US" sz="2400" dirty="0" err="1" smtClean="0"/>
              <a:t>Spacewars</a:t>
            </a:r>
            <a:r>
              <a:rPr lang="en-US" sz="2400" dirty="0" smtClean="0"/>
              <a:t>!</a:t>
            </a:r>
            <a:r>
              <a:rPr lang="th-TH" sz="2400" dirty="0" smtClean="0"/>
              <a:t> แต่มีดาวเคราะห์น้อยเป็นอุปสรรค และผู้เล่นสามารถเลือก </a:t>
            </a:r>
            <a:r>
              <a:rPr lang="en-US" sz="2400" dirty="0" smtClean="0"/>
              <a:t>option </a:t>
            </a:r>
            <a:r>
              <a:rPr lang="th-TH" sz="2400" dirty="0" smtClean="0"/>
              <a:t>ในเกมได้หลากหลาย</a:t>
            </a:r>
            <a:endParaRPr lang="en-US" sz="2400" dirty="0" smtClean="0"/>
          </a:p>
          <a:p>
            <a:pPr lvl="1"/>
            <a:r>
              <a:rPr lang="th-TH" sz="2400" dirty="0" smtClean="0"/>
              <a:t>เกมแรกเทคโนโลยีการแสดงผลแบบเวกเตอร์ ซึ่งทำให้วาดเส้นตรงได้คมชัด</a:t>
            </a:r>
            <a:endParaRPr lang="en-US" sz="2400" dirty="0" smtClean="0"/>
          </a:p>
          <a:p>
            <a:pPr lvl="1"/>
            <a:r>
              <a:rPr lang="th-TH" sz="2400" dirty="0" smtClean="0"/>
              <a:t>เป็นพื้นฐานของเกมที่ใช้การแสดงผลแบบเวกเตอร์อื่นๆ เช่น </a:t>
            </a:r>
            <a:r>
              <a:rPr lang="en-US" sz="2400" dirty="0" smtClean="0"/>
              <a:t>Speed Freak </a:t>
            </a:r>
            <a:r>
              <a:rPr lang="th-TH" sz="2400" dirty="0" smtClean="0"/>
              <a:t>และ </a:t>
            </a:r>
            <a:r>
              <a:rPr lang="en-US" sz="2400" dirty="0" err="1" smtClean="0"/>
              <a:t>Tailgunner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1457325" cy="243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199"/>
            <a:ext cx="2819400" cy="19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267200"/>
            <a:ext cx="3048000" cy="20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72200" y="6324600"/>
            <a:ext cx="13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 Freak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324600"/>
            <a:ext cx="126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Wars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หัวข้อวันนี้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เกี่ยวกับรายวิชา</a:t>
            </a:r>
          </a:p>
          <a:p>
            <a:pPr lvl="1"/>
            <a:r>
              <a:rPr lang="th-TH" dirty="0" smtClean="0"/>
              <a:t>สอนอะไร</a:t>
            </a:r>
            <a:r>
              <a:rPr lang="en-US" dirty="0" smtClean="0"/>
              <a:t>?</a:t>
            </a:r>
          </a:p>
          <a:p>
            <a:pPr lvl="1"/>
            <a:r>
              <a:rPr lang="th-TH" dirty="0" smtClean="0"/>
              <a:t>ให้เกรดอย่างไร</a:t>
            </a:r>
            <a:r>
              <a:rPr lang="en-US" dirty="0" smtClean="0"/>
              <a:t>?</a:t>
            </a:r>
          </a:p>
          <a:p>
            <a:r>
              <a:rPr lang="th-TH" dirty="0" smtClean="0"/>
              <a:t>ประวัติของเกมคอมพิวเตอร์</a:t>
            </a:r>
          </a:p>
          <a:p>
            <a:r>
              <a:rPr lang="th-TH" dirty="0" smtClean="0"/>
              <a:t>บทบาทของโปรแกรมเมอร์และดีไซเนอร์</a:t>
            </a:r>
          </a:p>
          <a:p>
            <a:r>
              <a:rPr lang="th-TH" dirty="0" smtClean="0"/>
              <a:t>การเขียนโปรแกรมภาษาไพทอน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Invaders (Taito 1978)</a:t>
            </a:r>
          </a:p>
          <a:p>
            <a:pPr lvl="1"/>
            <a:r>
              <a:rPr lang="th-TH" dirty="0" smtClean="0"/>
              <a:t>ออกแบบโดย โทชิฮิโระ นิชิคาโดะ ได้รับแรงบัลดาลใจมาจาก </a:t>
            </a:r>
            <a:r>
              <a:rPr lang="en-US" dirty="0" smtClean="0"/>
              <a:t>Breakout</a:t>
            </a:r>
          </a:p>
          <a:p>
            <a:pPr lvl="1"/>
            <a:r>
              <a:rPr lang="th-TH" dirty="0" smtClean="0"/>
              <a:t>ผู้เล่นบังคับยานอวกาศต่อสู้กับมนุษย์ต่างดาว</a:t>
            </a:r>
          </a:p>
          <a:p>
            <a:pPr lvl="1"/>
            <a:r>
              <a:rPr lang="th-TH" dirty="0" smtClean="0"/>
              <a:t>หลังจากวางตลาดทำให้ประเทศญี่ปุ่นตอนนั้นเหรียญขาดแคลน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657600"/>
            <a:ext cx="1552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0"/>
            <a:ext cx="2819400" cy="26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810000"/>
            <a:ext cx="2667000" cy="27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Asteroids (Atari 1979)</a:t>
            </a:r>
          </a:p>
          <a:p>
            <a:pPr lvl="1"/>
            <a:r>
              <a:rPr lang="th-TH" sz="2400" dirty="0" smtClean="0"/>
              <a:t>ผู้เล่นบังคับยานอวกาศที่บินในเขตที่มีดาวเคราะห์น้อยจำนวนมาก</a:t>
            </a:r>
          </a:p>
          <a:p>
            <a:pPr lvl="1"/>
            <a:r>
              <a:rPr lang="th-TH" sz="2400" dirty="0" smtClean="0"/>
              <a:t>ยานมีความเฉื่อย เปลี่ยนทิศทางไม่ได้ทันที</a:t>
            </a:r>
          </a:p>
          <a:p>
            <a:pPr lvl="1"/>
            <a:r>
              <a:rPr lang="th-TH" sz="2400" dirty="0" smtClean="0"/>
              <a:t>เมื่อยิงดาวเคราะห์น้อยมันจะระเบิดเป็นเสี่ยงๆ ถ้าชนยานผู้เล่นก็จะระเบิด</a:t>
            </a:r>
          </a:p>
          <a:p>
            <a:pPr lvl="1"/>
            <a:r>
              <a:rPr lang="th-TH" sz="2400" dirty="0" smtClean="0"/>
              <a:t>มีระบบ </a:t>
            </a:r>
            <a:r>
              <a:rPr lang="en-US" sz="2400" dirty="0" smtClean="0"/>
              <a:t>high score </a:t>
            </a:r>
            <a:r>
              <a:rPr lang="th-TH" sz="2400" dirty="0" smtClean="0"/>
              <a:t>ให้ผู้เล่นสามารถอวดสถิติที่ตัวเองทำไว้ได้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962400"/>
            <a:ext cx="1295400" cy="26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91000"/>
            <a:ext cx="2676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Galaxian</a:t>
            </a:r>
            <a:r>
              <a:rPr lang="en-US" sz="2800" dirty="0" smtClean="0"/>
              <a:t> (Namco 1979)</a:t>
            </a:r>
          </a:p>
          <a:p>
            <a:pPr lvl="1"/>
            <a:r>
              <a:rPr lang="th-TH" sz="2400" dirty="0" smtClean="0"/>
              <a:t>เกมอาร์เคดสีเกมแรก</a:t>
            </a:r>
            <a:r>
              <a:rPr lang="en-US" sz="2400" dirty="0" smtClean="0"/>
              <a:t> </a:t>
            </a:r>
            <a:r>
              <a:rPr lang="th-TH" sz="2400" dirty="0" smtClean="0"/>
              <a:t>และเกมแรกของ </a:t>
            </a:r>
            <a:r>
              <a:rPr lang="en-US" sz="2400" dirty="0" smtClean="0"/>
              <a:t>Namco</a:t>
            </a:r>
            <a:endParaRPr lang="th-TH" sz="2400" dirty="0" smtClean="0"/>
          </a:p>
          <a:p>
            <a:pPr lvl="1"/>
            <a:r>
              <a:rPr lang="th-TH" sz="2400" dirty="0" smtClean="0"/>
              <a:t>คล้าย </a:t>
            </a:r>
            <a:r>
              <a:rPr lang="en-US" sz="2400" dirty="0" smtClean="0"/>
              <a:t>Space Invaders </a:t>
            </a:r>
            <a:r>
              <a:rPr lang="th-TH" sz="2400" dirty="0" smtClean="0"/>
              <a:t>แต่ยานศัตรูสามารถบินออกนอกแถวมาโจมตีผู้เล่นได้</a:t>
            </a:r>
          </a:p>
          <a:p>
            <a:pPr lvl="1"/>
            <a:r>
              <a:rPr lang="th-TH" sz="2400" dirty="0" smtClean="0"/>
              <a:t>มีเกมคล้ายๆ กันตามมาหลายเกม เช่น </a:t>
            </a:r>
            <a:r>
              <a:rPr lang="en-US" sz="2400" dirty="0" err="1" smtClean="0"/>
              <a:t>Galaga</a:t>
            </a:r>
            <a:r>
              <a:rPr lang="en-US" sz="2400" dirty="0" smtClean="0"/>
              <a:t>, </a:t>
            </a:r>
            <a:r>
              <a:rPr lang="en-US" sz="2400" dirty="0" err="1" smtClean="0"/>
              <a:t>Galpus</a:t>
            </a:r>
            <a:r>
              <a:rPr lang="en-US" sz="2400" dirty="0" smtClean="0"/>
              <a:t>, </a:t>
            </a:r>
            <a:r>
              <a:rPr lang="th-TH" sz="2400" dirty="0" smtClean="0"/>
              <a:t>และ </a:t>
            </a:r>
            <a:r>
              <a:rPr lang="en-US" sz="2400" dirty="0" err="1" smtClean="0"/>
              <a:t>Galaga</a:t>
            </a:r>
            <a:r>
              <a:rPr lang="en-US" sz="2400" dirty="0" smtClean="0"/>
              <a:t> ‘88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1390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733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733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Panic (Universal 1981)</a:t>
            </a:r>
          </a:p>
          <a:p>
            <a:pPr lvl="1"/>
            <a:r>
              <a:rPr lang="th-TH" dirty="0" smtClean="0"/>
              <a:t>เกมแนว </a:t>
            </a:r>
            <a:r>
              <a:rPr lang="en-US" dirty="0" smtClean="0"/>
              <a:t>platform </a:t>
            </a:r>
            <a:r>
              <a:rPr lang="th-TH" dirty="0" smtClean="0"/>
              <a:t>เกมแรก</a:t>
            </a:r>
          </a:p>
          <a:p>
            <a:pPr lvl="1"/>
            <a:r>
              <a:rPr lang="th-TH" dirty="0" smtClean="0"/>
              <a:t>ผู้เล่นพยายามหลบเลี่ยงมนุษย์ต่างดาว โดยสามารถไต่บันไดและขุดพื้นเพื่อฝังมนุษย์ต่างดาวได้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0"/>
            <a:ext cx="2209800" cy="28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0"/>
            <a:ext cx="2209800" cy="28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Pac-man (Namco 1980)</a:t>
            </a:r>
          </a:p>
          <a:p>
            <a:pPr lvl="1"/>
            <a:r>
              <a:rPr lang="th-TH" sz="2400" dirty="0" smtClean="0"/>
              <a:t>ผู้เล่นบังคับวงกลมตัวเหลืองวิ่งไปกินจุดในเขาวงกต โดยพยายามไม่ให้ถูกผีกิน</a:t>
            </a:r>
          </a:p>
          <a:p>
            <a:pPr lvl="1"/>
            <a:r>
              <a:rPr lang="th-TH" sz="2400" dirty="0" smtClean="0"/>
              <a:t>ออกแบบโดยโทรุ อิวาทานิ และเขียนโปรแกรมโดยฮิเดยุกิ โมคาจิมะ โดยพยายามให้มีตัวการ์ตูนและดึงดูดใจผู้หญิงได้</a:t>
            </a:r>
          </a:p>
          <a:p>
            <a:pPr lvl="1"/>
            <a:r>
              <a:rPr lang="th-TH" sz="2400" dirty="0" smtClean="0"/>
              <a:t>ทำให้เกิดการขาดแคลนเหรียญในญี่ปุ่นรอบที่สอง ขายได้ </a:t>
            </a:r>
            <a:r>
              <a:rPr lang="en-US" sz="2400" dirty="0" smtClean="0"/>
              <a:t>100,000 </a:t>
            </a:r>
            <a:r>
              <a:rPr lang="th-TH" sz="2400" dirty="0" smtClean="0"/>
              <a:t>เครื่องในอเมริกา</a:t>
            </a:r>
          </a:p>
          <a:p>
            <a:pPr lvl="1"/>
            <a:r>
              <a:rPr lang="th-TH" sz="2400" dirty="0" smtClean="0"/>
              <a:t>เป็นเกมแรกที่มีสินค้าเกี่ยวเนื่องกับเกมอื่นๆ เช่น เสื้อเชิร์ต ตุ๊กตา ฯลฯ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1762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191000"/>
            <a:ext cx="2019016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95800"/>
            <a:ext cx="1304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Donkey Kong (Nintendo 1981)</a:t>
            </a:r>
          </a:p>
          <a:p>
            <a:pPr lvl="1"/>
            <a:r>
              <a:rPr lang="th-TH" sz="2400" dirty="0" smtClean="0"/>
              <a:t>ต้นกำเนิดของตัวละคร </a:t>
            </a:r>
            <a:r>
              <a:rPr lang="en-US" sz="2400" dirty="0" smtClean="0"/>
              <a:t>Donkey Kong </a:t>
            </a:r>
            <a:r>
              <a:rPr lang="th-TH" sz="2400" dirty="0" smtClean="0"/>
              <a:t>และ </a:t>
            </a:r>
            <a:r>
              <a:rPr lang="en-US" sz="2400" dirty="0" smtClean="0"/>
              <a:t>Mario</a:t>
            </a:r>
            <a:endParaRPr lang="th-TH" sz="2400" dirty="0" smtClean="0"/>
          </a:p>
          <a:p>
            <a:pPr lvl="1"/>
            <a:r>
              <a:rPr lang="th-TH" sz="2400" dirty="0" smtClean="0"/>
              <a:t>ผู้เล่นบังคับ </a:t>
            </a:r>
            <a:r>
              <a:rPr lang="en-US" sz="2400" dirty="0" err="1" smtClean="0"/>
              <a:t>Jumpman</a:t>
            </a:r>
            <a:r>
              <a:rPr lang="en-US" sz="2400" dirty="0" smtClean="0"/>
              <a:t> (</a:t>
            </a:r>
            <a:r>
              <a:rPr lang="th-TH" sz="2400" dirty="0" smtClean="0"/>
              <a:t>ต่อมากลายเป็น </a:t>
            </a:r>
            <a:r>
              <a:rPr lang="en-US" sz="2400" dirty="0" smtClean="0"/>
              <a:t>Mario) </a:t>
            </a:r>
            <a:r>
              <a:rPr lang="th-TH" sz="2400" dirty="0" smtClean="0"/>
              <a:t>ให้กระโดดหลบถังไม้ที่ </a:t>
            </a:r>
            <a:r>
              <a:rPr lang="en-US" sz="2400" dirty="0" smtClean="0"/>
              <a:t>Donkey Kong </a:t>
            </a:r>
            <a:r>
              <a:rPr lang="th-TH" sz="2400" dirty="0" smtClean="0"/>
              <a:t>ปล่อยให้ไหลลงมาตามบันได</a:t>
            </a:r>
          </a:p>
          <a:p>
            <a:pPr lvl="1"/>
            <a:r>
              <a:rPr lang="th-TH" sz="2400" dirty="0" smtClean="0"/>
              <a:t>ออกแบบโดยชิเกรุ มิยาโมโตะ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86200"/>
            <a:ext cx="2209800" cy="249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624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0"/>
            <a:ext cx="1333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Defender (Williams Electronics 1981)</a:t>
            </a:r>
          </a:p>
          <a:p>
            <a:pPr lvl="1"/>
            <a:r>
              <a:rPr lang="th-TH" dirty="0" smtClean="0"/>
              <a:t>บังคับยานอวกาศสู้กับมนุษย์ต่างดาวที่มาลักพาตัวคน</a:t>
            </a:r>
          </a:p>
          <a:p>
            <a:pPr lvl="1"/>
            <a:r>
              <a:rPr lang="th-TH" dirty="0" smtClean="0"/>
              <a:t>ฉากกว้างใหญ่กว่าที่ผู้เล่นเห็น ต้องเช็คเรดาร์</a:t>
            </a:r>
          </a:p>
          <a:p>
            <a:pPr lvl="1"/>
            <a:r>
              <a:rPr lang="th-TH" dirty="0" smtClean="0"/>
              <a:t>ออกแบบโดย </a:t>
            </a:r>
            <a:r>
              <a:rPr lang="en-US" dirty="0" smtClean="0"/>
              <a:t>Eugene Jarvis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14800"/>
            <a:ext cx="2209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743200"/>
            <a:ext cx="1828800" cy="371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209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เครื่องเล่นเกมอาร์เคด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Dragon’s Lair (</a:t>
            </a:r>
            <a:r>
              <a:rPr lang="en-US" sz="2800" dirty="0" err="1" smtClean="0"/>
              <a:t>Starcom</a:t>
            </a:r>
            <a:r>
              <a:rPr lang="en-US" sz="2800" dirty="0" smtClean="0"/>
              <a:t> 1983)</a:t>
            </a:r>
          </a:p>
          <a:p>
            <a:pPr lvl="1"/>
            <a:r>
              <a:rPr lang="th-TH" sz="2400" dirty="0" smtClean="0"/>
              <a:t>เกมแรกที่ใช้เทคโนโลยีเลเซอร์ดิสก์</a:t>
            </a:r>
          </a:p>
          <a:p>
            <a:pPr lvl="1"/>
            <a:r>
              <a:rPr lang="th-TH" sz="2400" dirty="0" smtClean="0"/>
              <a:t>เล่นแล้วคล้ายดูการ์ตูน ผู้เล่นต้องกดปุ่มให้ตรงเวลาเพื่อให้ตัวเอกของเกมไม่ตาย</a:t>
            </a:r>
          </a:p>
          <a:p>
            <a:pPr lvl="1"/>
            <a:r>
              <a:rPr lang="th-TH" sz="2400" dirty="0" smtClean="0"/>
              <a:t>การ์ตูนวาดโดยทีมงานของ </a:t>
            </a:r>
            <a:r>
              <a:rPr lang="en-US" sz="2400" dirty="0" smtClean="0"/>
              <a:t>Don </a:t>
            </a:r>
            <a:r>
              <a:rPr lang="en-US" sz="2400" dirty="0" err="1" smtClean="0"/>
              <a:t>Bluth</a:t>
            </a:r>
            <a:r>
              <a:rPr lang="en-US" sz="2400" dirty="0" smtClean="0"/>
              <a:t> </a:t>
            </a:r>
            <a:r>
              <a:rPr lang="th-TH" sz="2400" dirty="0" smtClean="0"/>
              <a:t>ผู้สร้าง </a:t>
            </a:r>
            <a:r>
              <a:rPr lang="en-US" sz="2400" dirty="0" smtClean="0"/>
              <a:t>The Land Before Time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1480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114800"/>
            <a:ext cx="24149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429000"/>
            <a:ext cx="1543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เครื่องเล่นเกมส่วนตัวยุคแรก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Odyssey</a:t>
            </a:r>
            <a:r>
              <a:rPr lang="th-TH" dirty="0" smtClean="0"/>
              <a:t> </a:t>
            </a:r>
            <a:r>
              <a:rPr lang="en-US" dirty="0" smtClean="0"/>
              <a:t>(1972)</a:t>
            </a:r>
          </a:p>
          <a:p>
            <a:pPr lvl="1"/>
            <a:r>
              <a:rPr lang="th-TH" dirty="0" smtClean="0"/>
              <a:t>ออกแบบโดย </a:t>
            </a:r>
            <a:r>
              <a:rPr lang="en-US" dirty="0" smtClean="0"/>
              <a:t>Ralph Baer </a:t>
            </a:r>
            <a:r>
              <a:rPr lang="th-TH" dirty="0" smtClean="0"/>
              <a:t>ผลิตโดยบริษัท </a:t>
            </a:r>
            <a:r>
              <a:rPr lang="en-US" dirty="0" smtClean="0"/>
              <a:t>Magnavox</a:t>
            </a:r>
          </a:p>
          <a:p>
            <a:pPr lvl="1"/>
            <a:r>
              <a:rPr lang="th-TH" dirty="0" smtClean="0"/>
              <a:t>ใช้โทรทัศน์เป็นหน่วยแสดงผล</a:t>
            </a:r>
          </a:p>
          <a:p>
            <a:pPr lvl="1"/>
            <a:r>
              <a:rPr lang="th-TH" dirty="0" smtClean="0"/>
              <a:t>สามารถเล่นเกม “วิ่งไล่จับ” และตีเทนนิสได้</a:t>
            </a:r>
            <a:endParaRPr lang="en-US" dirty="0" smtClean="0"/>
          </a:p>
          <a:p>
            <a:pPr lvl="1"/>
            <a:r>
              <a:rPr lang="th-TH" dirty="0" smtClean="0"/>
              <a:t>ขายได้แสนกว่าเครื่อง เครื่องละ </a:t>
            </a:r>
            <a:r>
              <a:rPr lang="en-US" dirty="0" smtClean="0"/>
              <a:t>100 </a:t>
            </a:r>
            <a:r>
              <a:rPr lang="th-TH" dirty="0" smtClean="0"/>
              <a:t>เหรียญสหรัฐ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267200"/>
            <a:ext cx="2590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724400"/>
            <a:ext cx="3781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เครื่องเล่นเกมส่วนตัวยุคแรก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1974: </a:t>
            </a:r>
            <a:r>
              <a:rPr lang="th-TH" dirty="0" smtClean="0"/>
              <a:t>บริษัท </a:t>
            </a:r>
            <a:r>
              <a:rPr lang="en-US" dirty="0" smtClean="0"/>
              <a:t>Atari </a:t>
            </a:r>
            <a:r>
              <a:rPr lang="th-TH" dirty="0" smtClean="0"/>
              <a:t>ก็ทำเครื่องเล่นเกม </a:t>
            </a:r>
            <a:r>
              <a:rPr lang="en-US" dirty="0" smtClean="0"/>
              <a:t>PONG </a:t>
            </a:r>
            <a:r>
              <a:rPr lang="th-TH" dirty="0" smtClean="0"/>
              <a:t>สำหรับต่อกับทีวีมาขาย</a:t>
            </a:r>
            <a:r>
              <a:rPr lang="en-US" dirty="0" smtClean="0"/>
              <a:t> </a:t>
            </a:r>
            <a:r>
              <a:rPr lang="th-TH" dirty="0" smtClean="0"/>
              <a:t>โดยฝากขายที่ห้าง </a:t>
            </a:r>
            <a:r>
              <a:rPr lang="en-US" dirty="0" smtClean="0"/>
              <a:t>Sears </a:t>
            </a:r>
            <a:r>
              <a:rPr lang="th-TH" dirty="0" smtClean="0"/>
              <a:t>เครี่องละ </a:t>
            </a:r>
            <a:r>
              <a:rPr lang="en-US" dirty="0" smtClean="0"/>
              <a:t>$100 </a:t>
            </a:r>
            <a:r>
              <a:rPr lang="th-TH" dirty="0" smtClean="0"/>
              <a:t>และขายได้ดีมาก</a:t>
            </a:r>
          </a:p>
          <a:p>
            <a:r>
              <a:rPr lang="en-US" dirty="0" smtClean="0"/>
              <a:t>1976: </a:t>
            </a:r>
            <a:r>
              <a:rPr lang="th-TH" dirty="0" smtClean="0"/>
              <a:t>บริษัท </a:t>
            </a:r>
            <a:r>
              <a:rPr lang="en-US" dirty="0" err="1" smtClean="0"/>
              <a:t>Coleco</a:t>
            </a:r>
            <a:r>
              <a:rPr lang="en-US" dirty="0" smtClean="0"/>
              <a:t> </a:t>
            </a:r>
            <a:r>
              <a:rPr lang="th-TH" dirty="0" smtClean="0"/>
              <a:t>ก็สร้างระบบเช่นนี้มาขายเช่นกัน โดยใช้ชิปที่ผลิตโดย </a:t>
            </a:r>
            <a:r>
              <a:rPr lang="en-US" dirty="0" smtClean="0"/>
              <a:t>GE </a:t>
            </a:r>
            <a:r>
              <a:rPr lang="th-TH" dirty="0" smtClean="0"/>
              <a:t>ซึ่งยอดขายประมาณครึ่งหนึ่งของ </a:t>
            </a:r>
            <a:r>
              <a:rPr lang="en-US" dirty="0" smtClean="0"/>
              <a:t>Atari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0386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038600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วิชานี้สอน...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ให้คุณสามารถเขียน</a:t>
            </a:r>
            <a:r>
              <a:rPr lang="th-TH" b="1" dirty="0" smtClean="0"/>
              <a:t>เกมคอมพิวเตอร์สองมิติ</a:t>
            </a:r>
            <a:r>
              <a:rPr lang="th-TH" dirty="0" smtClean="0"/>
              <a:t>ของตัวเองได้</a:t>
            </a:r>
          </a:p>
          <a:p>
            <a:pPr lvl="1"/>
            <a:r>
              <a:rPr lang="th-TH" dirty="0" smtClean="0"/>
              <a:t>ใช้</a:t>
            </a:r>
            <a:r>
              <a:rPr lang="th-TH" dirty="0" smtClean="0"/>
              <a:t>ภาษา</a:t>
            </a:r>
            <a:r>
              <a:rPr lang="en-US" dirty="0" smtClean="0"/>
              <a:t> </a:t>
            </a:r>
            <a:r>
              <a:rPr lang="en-US" dirty="0" smtClean="0"/>
              <a:t>C#</a:t>
            </a:r>
            <a:endParaRPr lang="en-US" dirty="0" smtClean="0"/>
          </a:p>
          <a:p>
            <a:pPr lvl="1"/>
            <a:r>
              <a:rPr lang="th-TH" dirty="0" smtClean="0"/>
              <a:t>ใช้</a:t>
            </a:r>
            <a:r>
              <a:rPr lang="th-TH" dirty="0" smtClean="0"/>
              <a:t>ไลบรารี</a:t>
            </a:r>
            <a:r>
              <a:rPr lang="en-US" dirty="0" smtClean="0"/>
              <a:t> </a:t>
            </a:r>
            <a:r>
              <a:rPr lang="en-US" dirty="0" smtClean="0"/>
              <a:t>XNA</a:t>
            </a:r>
            <a:endParaRPr lang="en-US" dirty="0" smtClean="0"/>
          </a:p>
          <a:p>
            <a:r>
              <a:rPr lang="th-TH" dirty="0" smtClean="0"/>
              <a:t>ให้คุณมีความรู้พื้นฐานเกี่ยวกับการออกแบบเกม</a:t>
            </a:r>
          </a:p>
          <a:p>
            <a:r>
              <a:rPr lang="th-TH" dirty="0" smtClean="0"/>
              <a:t>ดังนั้นวิชานี้อยากสอนคุณให้มีความรู้เกี่ยวกับวิชาชีพสองวิชาชีพ</a:t>
            </a:r>
          </a:p>
          <a:p>
            <a:pPr lvl="1"/>
            <a:r>
              <a:rPr lang="en-US" dirty="0" smtClean="0"/>
              <a:t>Game Programmer</a:t>
            </a:r>
          </a:p>
          <a:p>
            <a:pPr lvl="1"/>
            <a:r>
              <a:rPr lang="en-US" dirty="0" smtClean="0"/>
              <a:t>Game Designer</a:t>
            </a:r>
            <a:endParaRPr lang="th-TH" dirty="0" smtClean="0"/>
          </a:p>
          <a:p>
            <a:r>
              <a:rPr lang="th-TH" dirty="0" smtClean="0"/>
              <a:t>จุดมุ่งหมายประการที่สำคัญที่สุดคือ </a:t>
            </a:r>
            <a:r>
              <a:rPr lang="th-TH" b="1" dirty="0" smtClean="0"/>
              <a:t>ให้คุณได้ฝึกเขียนโปรแกรมผ่านทางการเขียนเกม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Fairchild Channel F</a:t>
            </a:r>
            <a:r>
              <a:rPr lang="th-TH" sz="2800" dirty="0" smtClean="0"/>
              <a:t> </a:t>
            </a:r>
            <a:r>
              <a:rPr lang="en-US" sz="2800" dirty="0" smtClean="0"/>
              <a:t>(1976)</a:t>
            </a:r>
          </a:p>
          <a:p>
            <a:pPr lvl="1"/>
            <a:r>
              <a:rPr lang="th-TH" sz="2400" dirty="0" smtClean="0"/>
              <a:t>ใช้ </a:t>
            </a:r>
            <a:r>
              <a:rPr lang="en-US" sz="2400" dirty="0" smtClean="0"/>
              <a:t>ROM </a:t>
            </a:r>
            <a:r>
              <a:rPr lang="th-TH" sz="2400" dirty="0" smtClean="0"/>
              <a:t>ที่ใส่ไว้ในตลับเก็บเกม แทนที่จะใช้วงจรที่สร้างมาเฉพาะ</a:t>
            </a:r>
          </a:p>
          <a:p>
            <a:pPr lvl="1"/>
            <a:r>
              <a:rPr lang="th-TH" sz="2400" dirty="0" smtClean="0"/>
              <a:t>เครื่องเล่นเกมเครื่องแรกที่ใช้ </a:t>
            </a:r>
            <a:r>
              <a:rPr lang="en-US" sz="2400" dirty="0" smtClean="0"/>
              <a:t>CPU</a:t>
            </a:r>
          </a:p>
          <a:p>
            <a:r>
              <a:rPr lang="en-US" sz="2800" dirty="0" smtClean="0"/>
              <a:t>Atari 2600 (1977)</a:t>
            </a:r>
          </a:p>
          <a:p>
            <a:pPr lvl="1"/>
            <a:r>
              <a:rPr lang="th-TH" sz="2400" dirty="0" smtClean="0"/>
              <a:t>ใช้หลักการออกแบบเดียวกับ </a:t>
            </a:r>
            <a:r>
              <a:rPr lang="en-US" sz="2400" dirty="0" smtClean="0"/>
              <a:t>Fairchild Channel F </a:t>
            </a:r>
            <a:r>
              <a:rPr lang="th-TH" sz="2400" dirty="0" smtClean="0"/>
              <a:t>แต่ได้รับความนิยมมากกว่า</a:t>
            </a:r>
          </a:p>
          <a:p>
            <a:pPr lvl="1"/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7200"/>
            <a:ext cx="2857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267200"/>
            <a:ext cx="285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6248400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Fairchild Channel 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019800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Atari 2600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เครื่องเล่นเกมส่วนตัวยุคที่สอง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บริษัท </a:t>
            </a:r>
            <a:r>
              <a:rPr lang="en-US" dirty="0" smtClean="0"/>
              <a:t>Activision </a:t>
            </a:r>
            <a:r>
              <a:rPr lang="th-TH" dirty="0" smtClean="0"/>
              <a:t>ถือกำเนิดขึ้นมาในช่วงนี้ </a:t>
            </a:r>
            <a:r>
              <a:rPr lang="en-US" dirty="0" smtClean="0"/>
              <a:t>(1979)</a:t>
            </a:r>
            <a:endParaRPr lang="th-TH" dirty="0" smtClean="0"/>
          </a:p>
          <a:p>
            <a:pPr lvl="1"/>
            <a:r>
              <a:rPr lang="th-TH" dirty="0" smtClean="0"/>
              <a:t>ถือเป็นบริษัทผลิตเกมที่ไม่ผลิตฮาร์ดแวร์ด้วยรายแรก</a:t>
            </a:r>
          </a:p>
          <a:p>
            <a:pPr lvl="1"/>
            <a:r>
              <a:rPr lang="th-TH" dirty="0" smtClean="0"/>
              <a:t>สร้างเกมที่มีชื่อเสียงหลายเกม เช่น </a:t>
            </a:r>
            <a:r>
              <a:rPr lang="en-US" dirty="0" smtClean="0"/>
              <a:t>Pitfall! (1982) </a:t>
            </a:r>
            <a:r>
              <a:rPr lang="th-TH" dirty="0" smtClean="0"/>
              <a:t>ซึ่งเป็นเกมที่ขายดีที่สุดของเครื่อง </a:t>
            </a:r>
            <a:r>
              <a:rPr lang="en-US" dirty="0" smtClean="0"/>
              <a:t>Atari 2600</a:t>
            </a:r>
            <a:endParaRPr lang="th-TH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91000"/>
            <a:ext cx="2667000" cy="17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14800"/>
            <a:ext cx="282388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เครื่องเล่นเกมส่วนตัวยุคที่สอง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ยุคเครื่องเล่นเกมส่วนตัวรุ่นที่สองจบลงในปี </a:t>
            </a:r>
            <a:r>
              <a:rPr lang="en-US" dirty="0" smtClean="0"/>
              <a:t>1983</a:t>
            </a:r>
          </a:p>
          <a:p>
            <a:r>
              <a:rPr lang="th-TH" dirty="0" smtClean="0"/>
              <a:t>มีบริษัทเกมหลายบริษัทล้มละลาย</a:t>
            </a:r>
          </a:p>
          <a:p>
            <a:r>
              <a:rPr lang="th-TH" dirty="0" smtClean="0"/>
              <a:t>สาเหตุ</a:t>
            </a:r>
          </a:p>
          <a:p>
            <a:pPr lvl="1"/>
            <a:r>
              <a:rPr lang="th-TH" dirty="0" smtClean="0"/>
              <a:t>มีเครื่องเล่นเกมมากเกินไป</a:t>
            </a:r>
          </a:p>
          <a:p>
            <a:pPr lvl="1"/>
            <a:r>
              <a:rPr lang="th-TH" dirty="0" smtClean="0"/>
              <a:t>ตลาดอิ่มตัว</a:t>
            </a:r>
          </a:p>
          <a:p>
            <a:pPr lvl="1"/>
            <a:r>
              <a:rPr lang="th-TH" dirty="0" smtClean="0"/>
              <a:t>เกมคุณภาพต่ำ</a:t>
            </a:r>
          </a:p>
          <a:p>
            <a:pPr lvl="1"/>
            <a:r>
              <a:rPr lang="th-TH" dirty="0" smtClean="0"/>
              <a:t>การแข่งขันจากคอมพิวเตอร์ส่วนตัว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เครื่องเล่นเกมส่วนตัวยุคที่สาม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NES/</a:t>
            </a:r>
            <a:r>
              <a:rPr lang="en-US" dirty="0" err="1" smtClean="0"/>
              <a:t>Famicom</a:t>
            </a:r>
            <a:r>
              <a:rPr lang="en-US" dirty="0" smtClean="0"/>
              <a:t> (Nintendo, 1983)</a:t>
            </a:r>
          </a:p>
          <a:p>
            <a:pPr lvl="1"/>
            <a:r>
              <a:rPr lang="th-TH" dirty="0" smtClean="0"/>
              <a:t>ขายดีมากในอเมริกาและญี่ปุ่น</a:t>
            </a:r>
            <a:r>
              <a:rPr lang="en-US" dirty="0" smtClean="0"/>
              <a:t> </a:t>
            </a:r>
            <a:r>
              <a:rPr lang="th-TH" dirty="0" smtClean="0"/>
              <a:t>กว่า </a:t>
            </a:r>
            <a:r>
              <a:rPr lang="en-US" dirty="0" smtClean="0"/>
              <a:t>60 </a:t>
            </a:r>
            <a:r>
              <a:rPr lang="th-TH" dirty="0" smtClean="0"/>
              <a:t>ล้านเครื่องทั่วโลก</a:t>
            </a:r>
          </a:p>
          <a:p>
            <a:pPr lvl="1"/>
            <a:r>
              <a:rPr lang="th-TH" dirty="0" smtClean="0"/>
              <a:t>ขายพร้อมกับ </a:t>
            </a:r>
            <a:r>
              <a:rPr lang="en-US" dirty="0" smtClean="0"/>
              <a:t>Super Mario Bros.</a:t>
            </a:r>
          </a:p>
          <a:p>
            <a:pPr lvl="1"/>
            <a:r>
              <a:rPr lang="th-TH" dirty="0" smtClean="0"/>
              <a:t>ใช้ </a:t>
            </a:r>
            <a:r>
              <a:rPr lang="en-US" dirty="0" smtClean="0"/>
              <a:t>Gamepad </a:t>
            </a:r>
            <a:r>
              <a:rPr lang="th-TH" dirty="0" smtClean="0"/>
              <a:t>แทน </a:t>
            </a:r>
            <a:r>
              <a:rPr lang="en-US" dirty="0" smtClean="0"/>
              <a:t>Joystick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3362325" cy="227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9624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เครื่องเล่นเกมส่วนตัวยุคที่สาม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Sega Master System (Sega, 1986)</a:t>
            </a:r>
          </a:p>
          <a:p>
            <a:pPr lvl="1"/>
            <a:r>
              <a:rPr lang="th-TH" dirty="0" smtClean="0"/>
              <a:t>ขายดีในยุโรปและอเมริกาใต้ ขายได้ประมาณ </a:t>
            </a:r>
            <a:r>
              <a:rPr lang="en-US" dirty="0" smtClean="0"/>
              <a:t>13 </a:t>
            </a:r>
            <a:r>
              <a:rPr lang="th-TH" dirty="0" smtClean="0"/>
              <a:t>ล้านเครื่องทั่วโลก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52800"/>
            <a:ext cx="340241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962400"/>
            <a:ext cx="27432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เครื่องเล่นเกมส่วนตัวยุคที่สาม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ถือกำเนิดเกมที่มีชื่อเสียงถึงปัจจุบันหลายเกม</a:t>
            </a:r>
          </a:p>
          <a:p>
            <a:pPr lvl="1"/>
            <a:r>
              <a:rPr lang="en-US" dirty="0" smtClean="0"/>
              <a:t>Dragon Quest (1986)</a:t>
            </a:r>
          </a:p>
          <a:p>
            <a:pPr lvl="1"/>
            <a:r>
              <a:rPr lang="en-US" dirty="0" smtClean="0"/>
              <a:t>Final Fantasy (1987)</a:t>
            </a:r>
          </a:p>
          <a:p>
            <a:pPr lvl="1"/>
            <a:r>
              <a:rPr lang="en-US" dirty="0" smtClean="0"/>
              <a:t>Legend of Zelda (1986)</a:t>
            </a:r>
          </a:p>
          <a:p>
            <a:pPr lvl="1"/>
            <a:r>
              <a:rPr lang="en-US" dirty="0" smtClean="0"/>
              <a:t>Metal Gear (1987)</a:t>
            </a:r>
          </a:p>
          <a:p>
            <a:pPr lvl="1"/>
            <a:r>
              <a:rPr lang="en-US" dirty="0" err="1" smtClean="0"/>
              <a:t>Rockman</a:t>
            </a:r>
            <a:r>
              <a:rPr lang="en-US" dirty="0" smtClean="0"/>
              <a:t> (1987)</a:t>
            </a:r>
          </a:p>
          <a:p>
            <a:pPr lvl="1"/>
            <a:r>
              <a:rPr lang="en-US" dirty="0" err="1" smtClean="0"/>
              <a:t>Metroid</a:t>
            </a:r>
            <a:r>
              <a:rPr lang="en-US" dirty="0" smtClean="0"/>
              <a:t> (1986)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1714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124200"/>
            <a:ext cx="1714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199" y="4953000"/>
            <a:ext cx="1774371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953000"/>
            <a:ext cx="17068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429000"/>
            <a:ext cx="1447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5257800"/>
            <a:ext cx="172357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เครื่องเล่นเกมส่วนตัวยุคที่สี่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TurboGrafx-16/PC Engine</a:t>
            </a:r>
            <a:r>
              <a:rPr lang="th-TH" dirty="0" smtClean="0"/>
              <a:t> </a:t>
            </a:r>
            <a:r>
              <a:rPr lang="en-US" dirty="0" smtClean="0"/>
              <a:t>(Hudson Soft, 1987)</a:t>
            </a:r>
          </a:p>
          <a:p>
            <a:pPr lvl="1"/>
            <a:r>
              <a:rPr lang="th-TH" dirty="0" smtClean="0"/>
              <a:t>เครื่องเล่นเกมแรกที่ใช้แผ่น </a:t>
            </a:r>
            <a:r>
              <a:rPr lang="en-US" dirty="0" smtClean="0"/>
              <a:t>CD</a:t>
            </a:r>
          </a:p>
          <a:p>
            <a:pPr lvl="1"/>
            <a:r>
              <a:rPr lang="en-US" dirty="0" smtClean="0"/>
              <a:t>CPU 8 </a:t>
            </a:r>
            <a:r>
              <a:rPr lang="th-TH" dirty="0" smtClean="0"/>
              <a:t>บิต แต่มี </a:t>
            </a:r>
            <a:r>
              <a:rPr lang="en-US" dirty="0" smtClean="0"/>
              <a:t>GPU 16 </a:t>
            </a:r>
            <a:r>
              <a:rPr lang="th-TH" dirty="0" smtClean="0"/>
              <a:t>บิต ทำให้แสดงสีได้หลายสีกว่า </a:t>
            </a:r>
            <a:r>
              <a:rPr lang="en-US" dirty="0" smtClean="0"/>
              <a:t>NES</a:t>
            </a:r>
          </a:p>
          <a:p>
            <a:pPr lvl="1"/>
            <a:r>
              <a:rPr lang="th-TH" dirty="0" smtClean="0"/>
              <a:t>แต่สู้ </a:t>
            </a:r>
            <a:r>
              <a:rPr lang="en-US" dirty="0" smtClean="0"/>
              <a:t>Super </a:t>
            </a:r>
            <a:r>
              <a:rPr lang="en-US" dirty="0" err="1" smtClean="0"/>
              <a:t>Famicom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Megadrive</a:t>
            </a:r>
            <a:r>
              <a:rPr lang="en-US" dirty="0" smtClean="0"/>
              <a:t> </a:t>
            </a:r>
            <a:r>
              <a:rPr lang="th-TH" dirty="0" smtClean="0"/>
              <a:t>ซึ่งใช้ </a:t>
            </a:r>
            <a:r>
              <a:rPr lang="en-US" dirty="0" smtClean="0"/>
              <a:t>CPU 16 </a:t>
            </a:r>
            <a:r>
              <a:rPr lang="th-TH" dirty="0" smtClean="0"/>
              <a:t>บิตไม่ได้</a:t>
            </a:r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0"/>
            <a:ext cx="23940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343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419600"/>
            <a:ext cx="1905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เครื่องเล่นเกมส่วนตัวยุคที่สี่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Sega Mega</a:t>
            </a:r>
            <a:r>
              <a:rPr lang="th-TH" dirty="0" smtClean="0"/>
              <a:t> </a:t>
            </a:r>
            <a:r>
              <a:rPr lang="en-US" dirty="0" smtClean="0"/>
              <a:t>Drive (Sega, 1988)</a:t>
            </a:r>
          </a:p>
          <a:p>
            <a:pPr lvl="1"/>
            <a:r>
              <a:rPr lang="th-TH" dirty="0" smtClean="0"/>
              <a:t>เครื่องเล่นเกม </a:t>
            </a:r>
            <a:r>
              <a:rPr lang="en-US" dirty="0" smtClean="0"/>
              <a:t>16 </a:t>
            </a:r>
            <a:r>
              <a:rPr lang="th-TH" dirty="0" smtClean="0"/>
              <a:t>บิตเครื่องแรก</a:t>
            </a:r>
            <a:endParaRPr lang="en-US" dirty="0" smtClean="0"/>
          </a:p>
          <a:p>
            <a:pPr lvl="1"/>
            <a:r>
              <a:rPr lang="th-TH" dirty="0" smtClean="0"/>
              <a:t>ขายได้ </a:t>
            </a:r>
            <a:r>
              <a:rPr lang="en-US" dirty="0" smtClean="0"/>
              <a:t>29 </a:t>
            </a:r>
            <a:r>
              <a:rPr lang="th-TH" dirty="0" smtClean="0"/>
              <a:t>ล้านเครื่องทั่วโลก</a:t>
            </a: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86200"/>
            <a:ext cx="4038600" cy="20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เครื่องเล่นเกมส่วนตัวยุคที่สี่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</a:t>
            </a:r>
            <a:r>
              <a:rPr lang="en-US" dirty="0" err="1" smtClean="0"/>
              <a:t>Famicom</a:t>
            </a:r>
            <a:r>
              <a:rPr lang="en-US" dirty="0" smtClean="0"/>
              <a:t> (Nintendo, 1990)</a:t>
            </a:r>
          </a:p>
          <a:p>
            <a:pPr lvl="1"/>
            <a:r>
              <a:rPr lang="th-TH" dirty="0" smtClean="0"/>
              <a:t>ขายดีที่สุดในยุคที่สี่</a:t>
            </a:r>
            <a:r>
              <a:rPr lang="en-US" dirty="0" smtClean="0"/>
              <a:t> 49.1 </a:t>
            </a:r>
            <a:r>
              <a:rPr lang="th-TH" dirty="0" smtClean="0"/>
              <a:t>ล้านเครื่องทั่วโลก</a:t>
            </a:r>
          </a:p>
          <a:p>
            <a:pPr lvl="1"/>
            <a:r>
              <a:rPr lang="th-TH" dirty="0" smtClean="0"/>
              <a:t>ขายพร้อม </a:t>
            </a:r>
            <a:r>
              <a:rPr lang="en-US" dirty="0" smtClean="0"/>
              <a:t>Super Mario World </a:t>
            </a:r>
            <a:r>
              <a:rPr lang="th-TH" dirty="0" smtClean="0"/>
              <a:t>และ </a:t>
            </a:r>
            <a:r>
              <a:rPr lang="en-US" dirty="0" smtClean="0"/>
              <a:t>F-Zero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10000"/>
            <a:ext cx="2667000" cy="22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953000"/>
            <a:ext cx="17584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276600"/>
            <a:ext cx="1714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เครื่องเล่นเกมส่วนตัวยุคที่สี่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เกมที่มีชื่อเสียง</a:t>
            </a:r>
          </a:p>
          <a:p>
            <a:pPr lvl="1"/>
            <a:r>
              <a:rPr lang="en-US" sz="2000" dirty="0" smtClean="0"/>
              <a:t>Sonic The </a:t>
            </a:r>
            <a:r>
              <a:rPr lang="en-US" sz="2000" dirty="0" err="1" smtClean="0"/>
              <a:t>Hedgehock</a:t>
            </a:r>
            <a:r>
              <a:rPr lang="en-US" sz="2000" dirty="0" smtClean="0"/>
              <a:t> (1991)</a:t>
            </a:r>
          </a:p>
          <a:p>
            <a:pPr lvl="1"/>
            <a:r>
              <a:rPr lang="en-US" sz="2000" dirty="0" smtClean="0"/>
              <a:t>The Legend of Zelda: A Link to the Past (1991)</a:t>
            </a:r>
          </a:p>
          <a:p>
            <a:pPr lvl="1"/>
            <a:r>
              <a:rPr lang="en-US" sz="2000" dirty="0" smtClean="0"/>
              <a:t>Star Fox (1993)</a:t>
            </a:r>
          </a:p>
          <a:p>
            <a:pPr lvl="1"/>
            <a:r>
              <a:rPr lang="en-US" sz="2000" dirty="0" smtClean="0"/>
              <a:t>Secret of </a:t>
            </a:r>
            <a:r>
              <a:rPr lang="en-US" sz="2000" dirty="0" err="1" smtClean="0"/>
              <a:t>Mana</a:t>
            </a:r>
            <a:r>
              <a:rPr lang="en-US" sz="2000" dirty="0" smtClean="0"/>
              <a:t> (1993)</a:t>
            </a:r>
          </a:p>
          <a:p>
            <a:pPr lvl="1"/>
            <a:r>
              <a:rPr lang="en-US" sz="2000" dirty="0" smtClean="0"/>
              <a:t>Final Fantasy IV, V, </a:t>
            </a:r>
            <a:r>
              <a:rPr lang="th-TH" sz="2000" dirty="0" smtClean="0"/>
              <a:t>และ </a:t>
            </a:r>
            <a:r>
              <a:rPr lang="en-US" sz="2000" dirty="0" smtClean="0"/>
              <a:t>VI (1991, 1992, 1994)</a:t>
            </a:r>
          </a:p>
          <a:p>
            <a:pPr lvl="1"/>
            <a:r>
              <a:rPr lang="en-US" sz="2000" dirty="0" err="1" smtClean="0"/>
              <a:t>Chrono</a:t>
            </a:r>
            <a:r>
              <a:rPr lang="en-US" sz="2000" dirty="0" smtClean="0"/>
              <a:t> Trigger (1995)</a:t>
            </a:r>
          </a:p>
          <a:p>
            <a:pPr lvl="1"/>
            <a:endParaRPr lang="th-TH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447800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352800"/>
            <a:ext cx="1905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8768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572000"/>
            <a:ext cx="2438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267200"/>
            <a:ext cx="1333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วิชานี้ไม่ได้สอน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th-TH" dirty="0" smtClean="0"/>
              <a:t>ให้คุณสร้างงานศิลปะสำหรับเกมเป็น</a:t>
            </a:r>
          </a:p>
          <a:p>
            <a:pPr lvl="1"/>
            <a:r>
              <a:rPr lang="th-TH" dirty="0" smtClean="0"/>
              <a:t>นั่นเป็นหน้าที่ของศิลปิน</a:t>
            </a:r>
            <a:endParaRPr lang="en-US" dirty="0" smtClean="0"/>
          </a:p>
          <a:p>
            <a:pPr lvl="1"/>
            <a:r>
              <a:rPr lang="th-TH" dirty="0" smtClean="0"/>
              <a:t>หากอยากรู้เรื่องนี้ให้เรียน </a:t>
            </a:r>
            <a:r>
              <a:rPr lang="en-US" dirty="0" smtClean="0"/>
              <a:t>219483: Digital Art</a:t>
            </a:r>
          </a:p>
          <a:p>
            <a:pPr lvl="1"/>
            <a:r>
              <a:rPr lang="th-TH" dirty="0" smtClean="0"/>
              <a:t>เวลาสร้างเกมให้ไปดาวน์โหลดงานศิลปะจากอินเตอร์เน็ตมา </a:t>
            </a:r>
          </a:p>
          <a:p>
            <a:pPr lvl="2"/>
            <a:r>
              <a:rPr lang="th-TH" dirty="0" smtClean="0"/>
              <a:t>หรือสร้างเองก็ได้ถ้ามีเวลาและแรงมากพอ</a:t>
            </a:r>
          </a:p>
          <a:p>
            <a:pPr lvl="1"/>
            <a:r>
              <a:rPr lang="th-TH" dirty="0" smtClean="0"/>
              <a:t>ระวังเรื่องลิขสิทธิ์</a:t>
            </a:r>
          </a:p>
          <a:p>
            <a:pPr lvl="2"/>
            <a:r>
              <a:rPr lang="th-TH" dirty="0" smtClean="0"/>
              <a:t>ถ้าคุณใช้งานศิลปะจากเกมที่มีลิขสิทธิ์ จงอย่าเอาเกมของคุณไปเผยแพร่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เครื่องเล่นเกมส่วนตัวยุคที่ห้า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Sega Saturn (Sega, 1994)</a:t>
            </a:r>
            <a:endParaRPr lang="th-TH" sz="2800" dirty="0" smtClean="0"/>
          </a:p>
          <a:p>
            <a:pPr lvl="1"/>
            <a:r>
              <a:rPr lang="th-TH" sz="2400" dirty="0" smtClean="0"/>
              <a:t>เครื่องเล่นเกม </a:t>
            </a:r>
            <a:r>
              <a:rPr lang="en-US" sz="2400" dirty="0" smtClean="0"/>
              <a:t>32 </a:t>
            </a:r>
            <a:r>
              <a:rPr lang="th-TH" sz="2400" dirty="0" smtClean="0"/>
              <a:t>บิตเครื่องแรก ขายได้ </a:t>
            </a:r>
            <a:r>
              <a:rPr lang="en-US" sz="2400" dirty="0" smtClean="0"/>
              <a:t>17 </a:t>
            </a:r>
            <a:r>
              <a:rPr lang="th-TH" sz="2400" dirty="0" smtClean="0"/>
              <a:t>ล้านเครื่องทั่วโลก</a:t>
            </a:r>
            <a:endParaRPr lang="en-US" sz="2400" dirty="0" smtClean="0"/>
          </a:p>
          <a:p>
            <a:r>
              <a:rPr lang="en-US" sz="2800" dirty="0" err="1" smtClean="0"/>
              <a:t>Playstation</a:t>
            </a:r>
            <a:r>
              <a:rPr lang="en-US" sz="2800" dirty="0" smtClean="0"/>
              <a:t> (Sony, 1994)</a:t>
            </a:r>
            <a:endParaRPr lang="th-TH" sz="2800" dirty="0" smtClean="0"/>
          </a:p>
          <a:p>
            <a:pPr lvl="1"/>
            <a:r>
              <a:rPr lang="th-TH" sz="2400" dirty="0" smtClean="0"/>
              <a:t>ขายได้ </a:t>
            </a:r>
            <a:r>
              <a:rPr lang="en-US" sz="2400" dirty="0" smtClean="0"/>
              <a:t>102 </a:t>
            </a:r>
            <a:r>
              <a:rPr lang="th-TH" sz="2400" dirty="0" smtClean="0"/>
              <a:t>ล้านเครื่องทั่วโลก</a:t>
            </a:r>
          </a:p>
          <a:p>
            <a:r>
              <a:rPr lang="en-US" sz="2800" dirty="0" smtClean="0"/>
              <a:t>Nintendo 64 (Nintendo, 1996)</a:t>
            </a:r>
          </a:p>
          <a:p>
            <a:pPr lvl="1"/>
            <a:r>
              <a:rPr lang="th-TH" sz="2400" dirty="0" smtClean="0"/>
              <a:t>เครื่องเล่นเกม </a:t>
            </a:r>
            <a:r>
              <a:rPr lang="en-US" sz="2400" dirty="0" smtClean="0"/>
              <a:t>64 </a:t>
            </a:r>
            <a:r>
              <a:rPr lang="th-TH" sz="2400" dirty="0" smtClean="0"/>
              <a:t>บิตเครื่องเดียวในรุ่น ขายได้ </a:t>
            </a:r>
            <a:r>
              <a:rPr lang="en-US" sz="2400" dirty="0" smtClean="0"/>
              <a:t>33 </a:t>
            </a:r>
            <a:r>
              <a:rPr lang="th-TH" sz="2400" dirty="0" smtClean="0"/>
              <a:t>ล้านเครื่องทั่วโลก</a:t>
            </a:r>
            <a:endParaRPr lang="en-US" sz="24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91075"/>
            <a:ext cx="2476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006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724400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เครื่องเล่นเกมส่วนตัวยุคที่ห้า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เกมที่มีชื่อเสียง</a:t>
            </a:r>
          </a:p>
          <a:p>
            <a:pPr lvl="1"/>
            <a:r>
              <a:rPr lang="en-US" sz="2400" dirty="0" smtClean="0"/>
              <a:t>Dragon Quest VII (2000)</a:t>
            </a:r>
          </a:p>
          <a:p>
            <a:pPr lvl="1"/>
            <a:r>
              <a:rPr lang="en-US" sz="2400" dirty="0" smtClean="0"/>
              <a:t>Final Fantasy VII (1997)</a:t>
            </a:r>
          </a:p>
          <a:p>
            <a:pPr lvl="1"/>
            <a:r>
              <a:rPr lang="en-US" sz="2400" dirty="0" smtClean="0"/>
              <a:t>Legend of Zelda: </a:t>
            </a:r>
            <a:r>
              <a:rPr lang="en-US" sz="2400" dirty="0" err="1" smtClean="0"/>
              <a:t>Oricana</a:t>
            </a:r>
            <a:r>
              <a:rPr lang="en-US" sz="2400" dirty="0" smtClean="0"/>
              <a:t> of Time (1998)</a:t>
            </a:r>
          </a:p>
          <a:p>
            <a:pPr lvl="1"/>
            <a:r>
              <a:rPr lang="en-US" sz="2400" dirty="0" smtClean="0"/>
              <a:t>Metal Gear Solid (1998)</a:t>
            </a:r>
          </a:p>
          <a:p>
            <a:pPr lvl="1"/>
            <a:r>
              <a:rPr lang="en-US" sz="2400" dirty="0" smtClean="0"/>
              <a:t>Super Mario 64 (1996)</a:t>
            </a:r>
          </a:p>
          <a:p>
            <a:pPr lvl="1"/>
            <a:r>
              <a:rPr lang="en-US" sz="2400" dirty="0" smtClean="0"/>
              <a:t>Gran </a:t>
            </a:r>
            <a:r>
              <a:rPr lang="en-US" sz="2400" dirty="0" err="1" smtClean="0"/>
              <a:t>Turismo</a:t>
            </a:r>
            <a:r>
              <a:rPr lang="en-US" sz="2400" dirty="0" smtClean="0"/>
              <a:t> (1997)</a:t>
            </a:r>
          </a:p>
          <a:p>
            <a:pPr lvl="1"/>
            <a:r>
              <a:rPr lang="en-US" sz="2400" dirty="0" smtClean="0"/>
              <a:t>Biohazard (1996)</a:t>
            </a:r>
          </a:p>
          <a:p>
            <a:pPr lvl="1"/>
            <a:r>
              <a:rPr lang="en-US" sz="2400" dirty="0" err="1" smtClean="0"/>
              <a:t>PaRappa</a:t>
            </a:r>
            <a:r>
              <a:rPr lang="en-US" sz="2400" dirty="0" smtClean="0"/>
              <a:t> the Rapper (1996)</a:t>
            </a:r>
          </a:p>
          <a:p>
            <a:pPr lvl="1"/>
            <a:endParaRPr lang="en-US" sz="2400" dirty="0" smtClean="0"/>
          </a:p>
          <a:p>
            <a:pPr lvl="1"/>
            <a:endParaRPr lang="th-TH" sz="2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200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1809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800600"/>
            <a:ext cx="171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51816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106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5638800"/>
            <a:ext cx="1419225" cy="10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เครื่องเล่นเกมส่วนตัวยุคที่หก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เครื่องเล่นเกมรุ่นนี้ใช้ </a:t>
            </a:r>
            <a:r>
              <a:rPr lang="en-US" sz="2800" dirty="0" smtClean="0"/>
              <a:t>CPU 64 </a:t>
            </a:r>
            <a:r>
              <a:rPr lang="th-TH" sz="2800" dirty="0" smtClean="0"/>
              <a:t>บิตหรือ </a:t>
            </a:r>
            <a:r>
              <a:rPr lang="en-US" sz="2800" dirty="0" smtClean="0"/>
              <a:t>32 </a:t>
            </a:r>
            <a:r>
              <a:rPr lang="th-TH" sz="2800" dirty="0" smtClean="0"/>
              <a:t>บิตที่มีความเร็วสูงขึ้น มีการใช้ </a:t>
            </a:r>
            <a:r>
              <a:rPr lang="en-US" sz="2800" dirty="0" smtClean="0"/>
              <a:t>GPU </a:t>
            </a:r>
            <a:r>
              <a:rPr lang="th-TH" sz="2800" dirty="0" smtClean="0"/>
              <a:t>ช่วยประมวลกราฟฟิกส์ และมี </a:t>
            </a:r>
            <a:r>
              <a:rPr lang="en-US" sz="2800" dirty="0" smtClean="0"/>
              <a:t>RAM </a:t>
            </a:r>
            <a:r>
              <a:rPr lang="th-TH" sz="2800" dirty="0" smtClean="0"/>
              <a:t>มาก</a:t>
            </a:r>
          </a:p>
          <a:p>
            <a:r>
              <a:rPr lang="th-TH" sz="2800" dirty="0" smtClean="0"/>
              <a:t>เครื่องเล่นเกม</a:t>
            </a:r>
          </a:p>
          <a:p>
            <a:pPr lvl="1"/>
            <a:r>
              <a:rPr lang="en-US" sz="2400" dirty="0" smtClean="0"/>
              <a:t>Dreamcast (Sega, 1998, 10.6 </a:t>
            </a:r>
            <a:r>
              <a:rPr lang="th-TH" sz="2400" dirty="0" smtClean="0"/>
              <a:t>ล้านเครื่อง</a:t>
            </a:r>
            <a:r>
              <a:rPr lang="en-US" sz="2400" dirty="0" smtClean="0"/>
              <a:t>) </a:t>
            </a:r>
            <a:endParaRPr lang="th-TH" sz="2400" dirty="0" smtClean="0"/>
          </a:p>
          <a:p>
            <a:pPr lvl="1"/>
            <a:r>
              <a:rPr lang="en-US" sz="2400" dirty="0" err="1" smtClean="0"/>
              <a:t>Playstation</a:t>
            </a:r>
            <a:r>
              <a:rPr lang="en-US" sz="2400" dirty="0" smtClean="0"/>
              <a:t> 2 (Sony, 2000, 140 </a:t>
            </a:r>
            <a:r>
              <a:rPr lang="th-TH" sz="2400" dirty="0" smtClean="0"/>
              <a:t>ล้านเครื่อง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Xbox (Microsoft, 2001, 24 </a:t>
            </a:r>
            <a:r>
              <a:rPr lang="th-TH" sz="2400" dirty="0" smtClean="0"/>
              <a:t>ล้านเครื่อง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Gamecube</a:t>
            </a:r>
            <a:r>
              <a:rPr lang="en-US" sz="2400" dirty="0" smtClean="0"/>
              <a:t> (Nintendo, 2001, 21 </a:t>
            </a:r>
            <a:r>
              <a:rPr lang="th-TH" sz="2400" dirty="0" smtClean="0"/>
              <a:t>ล้านเครื่อง</a:t>
            </a:r>
            <a:r>
              <a:rPr lang="en-US" sz="2400" dirty="0" smtClean="0"/>
              <a:t>)</a:t>
            </a:r>
            <a:endParaRPr lang="th-TH" sz="2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029200"/>
            <a:ext cx="1600200" cy="15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181600"/>
            <a:ext cx="212206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029200"/>
            <a:ext cx="2076450" cy="15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438400"/>
            <a:ext cx="154131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เครื่องเล่นเกมส่วนตัวยุคที่หก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เกมที่มีชื่อเสียง</a:t>
            </a:r>
          </a:p>
          <a:p>
            <a:pPr lvl="1"/>
            <a:r>
              <a:rPr lang="en-US" dirty="0" smtClean="0"/>
              <a:t>Super Smash Bros. Melee. (2001)</a:t>
            </a:r>
          </a:p>
          <a:p>
            <a:pPr lvl="1"/>
            <a:r>
              <a:rPr lang="en-US" dirty="0" smtClean="0"/>
              <a:t>Halo (2001)</a:t>
            </a:r>
          </a:p>
          <a:p>
            <a:pPr lvl="1"/>
            <a:r>
              <a:rPr lang="en-US" dirty="0" err="1" smtClean="0"/>
              <a:t>Metroid</a:t>
            </a:r>
            <a:r>
              <a:rPr lang="en-US" dirty="0" smtClean="0"/>
              <a:t> Prime (2002)</a:t>
            </a:r>
          </a:p>
          <a:p>
            <a:pPr lvl="1"/>
            <a:r>
              <a:rPr lang="en-US" dirty="0" smtClean="0"/>
              <a:t>Grand Theft Auto III (2001)</a:t>
            </a:r>
          </a:p>
          <a:p>
            <a:pPr lvl="1"/>
            <a:r>
              <a:rPr lang="en-US" dirty="0" smtClean="0"/>
              <a:t>Kingdom Hearts (2002)</a:t>
            </a:r>
          </a:p>
          <a:p>
            <a:pPr lvl="1"/>
            <a:r>
              <a:rPr lang="en-US" dirty="0" smtClean="0"/>
              <a:t>Final Fantasy X (2001)</a:t>
            </a:r>
            <a:endParaRPr lang="th-TH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4478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895600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8006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51816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334000"/>
            <a:ext cx="1714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เครื่องเล่นเกมส่วนตัวยุคที่เจ็ด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เครื่องเล่นเกมยุคปัจจุบันมี </a:t>
            </a:r>
            <a:r>
              <a:rPr lang="en-US" dirty="0" smtClean="0"/>
              <a:t>CPU </a:t>
            </a:r>
            <a:r>
              <a:rPr lang="th-TH" dirty="0" smtClean="0"/>
              <a:t>หลาย </a:t>
            </a:r>
            <a:r>
              <a:rPr lang="en-US" dirty="0" smtClean="0"/>
              <a:t>core </a:t>
            </a:r>
            <a:r>
              <a:rPr lang="th-TH" dirty="0" smtClean="0"/>
              <a:t>และมีความสามารถคล้ายเครื่องคอมพิวเตอร์มากขึ้น เช่น มี </a:t>
            </a:r>
            <a:r>
              <a:rPr lang="en-US" dirty="0" smtClean="0"/>
              <a:t>hard</a:t>
            </a:r>
            <a:r>
              <a:rPr lang="th-TH" dirty="0" smtClean="0"/>
              <a:t> </a:t>
            </a:r>
            <a:r>
              <a:rPr lang="en-US" dirty="0" smtClean="0"/>
              <a:t>drive </a:t>
            </a:r>
            <a:r>
              <a:rPr lang="th-TH" dirty="0" smtClean="0"/>
              <a:t>และ </a:t>
            </a:r>
            <a:r>
              <a:rPr lang="en-US" dirty="0" err="1" smtClean="0"/>
              <a:t>ethernet</a:t>
            </a:r>
            <a:r>
              <a:rPr lang="en-US" dirty="0" smtClean="0"/>
              <a:t> card </a:t>
            </a:r>
            <a:r>
              <a:rPr lang="th-TH" dirty="0" smtClean="0"/>
              <a:t>ในตัว</a:t>
            </a:r>
          </a:p>
          <a:p>
            <a:r>
              <a:rPr lang="th-TH" dirty="0" smtClean="0"/>
              <a:t>เครื่องเล่นเกม</a:t>
            </a:r>
          </a:p>
          <a:p>
            <a:pPr lvl="1"/>
            <a:r>
              <a:rPr lang="en-US" dirty="0" smtClean="0"/>
              <a:t>Xbox 360 (Microsoft, 2004)</a:t>
            </a:r>
          </a:p>
          <a:p>
            <a:pPr lvl="1"/>
            <a:r>
              <a:rPr lang="en-US" dirty="0" err="1" smtClean="0"/>
              <a:t>Playstation</a:t>
            </a:r>
            <a:r>
              <a:rPr lang="en-US" dirty="0" smtClean="0"/>
              <a:t> 3 (Sony, 2006)</a:t>
            </a:r>
          </a:p>
          <a:p>
            <a:pPr lvl="1"/>
            <a:r>
              <a:rPr lang="en-US" dirty="0" err="1" smtClean="0"/>
              <a:t>Wii</a:t>
            </a:r>
            <a:r>
              <a:rPr lang="en-US" dirty="0" smtClean="0"/>
              <a:t> (Nintendo, 2006)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19400"/>
            <a:ext cx="1524000" cy="20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886200"/>
            <a:ext cx="1238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953000"/>
            <a:ext cx="1238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เครื่องเล่นเกมส่วนตัวยุคที่เจ็ด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เกมที่มีชื่อเสียง</a:t>
            </a:r>
            <a:endParaRPr lang="en-US" sz="2800" dirty="0" smtClean="0"/>
          </a:p>
          <a:p>
            <a:pPr lvl="1"/>
            <a:r>
              <a:rPr lang="en-US" sz="2400" dirty="0" err="1" smtClean="0"/>
              <a:t>Wii</a:t>
            </a:r>
            <a:r>
              <a:rPr lang="en-US" sz="2400" dirty="0" smtClean="0"/>
              <a:t> Sport (2006)</a:t>
            </a:r>
          </a:p>
          <a:p>
            <a:pPr lvl="1"/>
            <a:r>
              <a:rPr lang="en-US" sz="2400" dirty="0" smtClean="0"/>
              <a:t>Gears of Wars (2006)</a:t>
            </a:r>
            <a:endParaRPr lang="th-TH" sz="2400" dirty="0" smtClean="0"/>
          </a:p>
          <a:p>
            <a:pPr lvl="1"/>
            <a:r>
              <a:rPr lang="en-US" sz="2400" dirty="0" smtClean="0"/>
              <a:t>Halo 3 (2007)</a:t>
            </a:r>
          </a:p>
          <a:p>
            <a:pPr lvl="1"/>
            <a:r>
              <a:rPr lang="en-US" sz="2400" dirty="0" smtClean="0"/>
              <a:t>Super Mario Galaxy (2007)</a:t>
            </a:r>
          </a:p>
          <a:p>
            <a:pPr lvl="1"/>
            <a:r>
              <a:rPr lang="en-US" sz="2400" dirty="0" smtClean="0"/>
              <a:t>Grand Theft Auto IV (2008)</a:t>
            </a:r>
          </a:p>
          <a:p>
            <a:pPr lvl="1"/>
            <a:r>
              <a:rPr lang="en-US" sz="2400" dirty="0" smtClean="0"/>
              <a:t>Metal Gear Solid 4 (2008)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47800"/>
            <a:ext cx="271604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200400"/>
            <a:ext cx="2667000" cy="14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399" y="4876800"/>
            <a:ext cx="264197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876800"/>
            <a:ext cx="1295400" cy="174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876800"/>
            <a:ext cx="2514600" cy="141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คอมพิวเตอร์ในยุคแรกๆ มีความสามารถต่ำ เริ่มต้นจึงมีแต่เกม</a:t>
            </a:r>
            <a:r>
              <a:rPr lang="en-US" dirty="0" smtClean="0"/>
              <a:t> Adventure </a:t>
            </a:r>
            <a:r>
              <a:rPr lang="th-TH" dirty="0" smtClean="0"/>
              <a:t>ที่ใช้แต่ตัวอักษร</a:t>
            </a:r>
          </a:p>
          <a:p>
            <a:r>
              <a:rPr lang="en-US" dirty="0" smtClean="0"/>
              <a:t>Hunt the </a:t>
            </a:r>
            <a:r>
              <a:rPr lang="en-US" dirty="0" err="1" smtClean="0"/>
              <a:t>Wumpus</a:t>
            </a:r>
            <a:r>
              <a:rPr lang="en-US" dirty="0" smtClean="0"/>
              <a:t> (Gregory </a:t>
            </a:r>
            <a:r>
              <a:rPr lang="en-US" dirty="0" err="1" smtClean="0"/>
              <a:t>Yob</a:t>
            </a:r>
            <a:r>
              <a:rPr lang="en-US" dirty="0" smtClean="0"/>
              <a:t>, 1972)</a:t>
            </a:r>
          </a:p>
          <a:p>
            <a:pPr lvl="1"/>
            <a:r>
              <a:rPr lang="th-TH" dirty="0" smtClean="0"/>
              <a:t>ผู้เล่นพยายามล่าตัว </a:t>
            </a:r>
            <a:r>
              <a:rPr lang="en-US" dirty="0" err="1" smtClean="0"/>
              <a:t>Wumpus</a:t>
            </a:r>
            <a:r>
              <a:rPr lang="en-US" dirty="0" smtClean="0"/>
              <a:t> </a:t>
            </a:r>
            <a:r>
              <a:rPr lang="th-TH" dirty="0" smtClean="0"/>
              <a:t>ในถ้ำแห่งหนึ่ง</a:t>
            </a:r>
            <a:endParaRPr lang="en-US" dirty="0" smtClean="0"/>
          </a:p>
          <a:p>
            <a:pPr lvl="1"/>
            <a:r>
              <a:rPr lang="th-TH" dirty="0" smtClean="0"/>
              <a:t>ผู้เล่นเลือก </a:t>
            </a:r>
            <a:r>
              <a:rPr lang="en-US" dirty="0" smtClean="0"/>
              <a:t>choice </a:t>
            </a:r>
            <a:r>
              <a:rPr lang="th-TH" dirty="0" smtClean="0"/>
              <a:t>ที่เป็นตัวเลข</a:t>
            </a:r>
          </a:p>
          <a:p>
            <a:r>
              <a:rPr lang="en-US" dirty="0" smtClean="0"/>
              <a:t>Adventure (Willie </a:t>
            </a:r>
            <a:r>
              <a:rPr lang="en-US" dirty="0" err="1" smtClean="0"/>
              <a:t>Crowther</a:t>
            </a:r>
            <a:r>
              <a:rPr lang="en-US" dirty="0" smtClean="0"/>
              <a:t>, 1972)</a:t>
            </a:r>
          </a:p>
          <a:p>
            <a:pPr lvl="1"/>
            <a:r>
              <a:rPr lang="th-TH" dirty="0" smtClean="0"/>
              <a:t>ผจญภัยในถ้ำเพื่อเก็บสมบัติให้ได้มากที่สุด</a:t>
            </a:r>
          </a:p>
          <a:p>
            <a:pPr lvl="1"/>
            <a:r>
              <a:rPr lang="th-TH" dirty="0" smtClean="0"/>
              <a:t>ได้รับแรงบันดาลใจมาจาก </a:t>
            </a:r>
            <a:r>
              <a:rPr lang="en-US" dirty="0" smtClean="0"/>
              <a:t>Dungeons &amp; Dragon</a:t>
            </a:r>
          </a:p>
          <a:p>
            <a:pPr lvl="1"/>
            <a:r>
              <a:rPr lang="th-TH" dirty="0" smtClean="0"/>
              <a:t>ผู้เล่นสั่งคำสั่งในรูป </a:t>
            </a:r>
            <a:r>
              <a:rPr lang="en-US" dirty="0" smtClean="0"/>
              <a:t>&lt;&lt;</a:t>
            </a:r>
            <a:r>
              <a:rPr lang="th-TH" dirty="0" smtClean="0"/>
              <a:t>กริยา</a:t>
            </a:r>
            <a:r>
              <a:rPr lang="en-US" dirty="0" smtClean="0"/>
              <a:t>&gt;&gt; &lt;&lt;</a:t>
            </a:r>
            <a:r>
              <a:rPr lang="th-TH" dirty="0" smtClean="0"/>
              <a:t>นาม</a:t>
            </a:r>
            <a:r>
              <a:rPr lang="en-US" dirty="0" smtClean="0"/>
              <a:t>&gt;&gt;</a:t>
            </a:r>
          </a:p>
          <a:p>
            <a:pPr lvl="1"/>
            <a:r>
              <a:rPr lang="en-US" dirty="0" smtClean="0"/>
              <a:t>Scott Adams </a:t>
            </a:r>
            <a:r>
              <a:rPr lang="th-TH" dirty="0" smtClean="0"/>
              <a:t>นำไปพัฒนาต่อเป็น </a:t>
            </a:r>
            <a:r>
              <a:rPr lang="en-US" dirty="0" err="1" smtClean="0"/>
              <a:t>Adventureland</a:t>
            </a:r>
            <a:r>
              <a:rPr lang="en-US" dirty="0" smtClean="0"/>
              <a:t> </a:t>
            </a:r>
            <a:r>
              <a:rPr lang="th-TH" dirty="0" smtClean="0"/>
              <a:t>ซึ่งเป็นเกมแนว </a:t>
            </a:r>
            <a:r>
              <a:rPr lang="en-US" dirty="0" smtClean="0"/>
              <a:t>adventure </a:t>
            </a:r>
            <a:r>
              <a:rPr lang="th-TH" dirty="0" smtClean="0"/>
              <a:t>แรกที่นำออกขายในท้องตลาดในปี </a:t>
            </a:r>
            <a:r>
              <a:rPr lang="en-US" dirty="0" smtClean="0"/>
              <a:t>1978</a:t>
            </a:r>
            <a:endParaRPr lang="th-TH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Zork</a:t>
            </a:r>
            <a:r>
              <a:rPr lang="en-US" sz="2800" dirty="0" smtClean="0"/>
              <a:t> (</a:t>
            </a:r>
            <a:r>
              <a:rPr lang="en-US" sz="2800" dirty="0" err="1" smtClean="0"/>
              <a:t>Infocom</a:t>
            </a:r>
            <a:r>
              <a:rPr lang="en-US" sz="2800" dirty="0" smtClean="0"/>
              <a:t>, 1980)</a:t>
            </a:r>
          </a:p>
          <a:p>
            <a:pPr lvl="1"/>
            <a:r>
              <a:rPr lang="th-TH" sz="2400" dirty="0" smtClean="0"/>
              <a:t>เกมสไตล์เดียวกับ </a:t>
            </a:r>
            <a:r>
              <a:rPr lang="en-US" sz="2400" dirty="0" smtClean="0"/>
              <a:t>Adventure </a:t>
            </a:r>
            <a:r>
              <a:rPr lang="th-TH" sz="2400" dirty="0" smtClean="0"/>
              <a:t>แต่มีปริศนาให้แก้ที่ยากกว่า</a:t>
            </a:r>
            <a:endParaRPr lang="en-US" sz="2400" dirty="0" smtClean="0"/>
          </a:p>
          <a:p>
            <a:pPr lvl="1"/>
            <a:r>
              <a:rPr lang="th-TH" sz="2400" dirty="0" smtClean="0"/>
              <a:t>ตอนแรกเขียนไว้รันบนเครื่อง </a:t>
            </a:r>
            <a:r>
              <a:rPr lang="en-US" sz="2400" dirty="0" smtClean="0"/>
              <a:t>PDP-11 </a:t>
            </a:r>
            <a:r>
              <a:rPr lang="th-TH" sz="2400" dirty="0" smtClean="0"/>
              <a:t>แต่ยิ่งนานเกมก็มีขนาดใหญ่ขึ้นจนใส่ใน </a:t>
            </a:r>
            <a:r>
              <a:rPr lang="en-US" sz="2400" dirty="0" smtClean="0"/>
              <a:t>main memory </a:t>
            </a:r>
            <a:r>
              <a:rPr lang="th-TH" sz="2400" dirty="0" smtClean="0"/>
              <a:t>ไม่พอ</a:t>
            </a:r>
          </a:p>
          <a:p>
            <a:pPr lvl="1"/>
            <a:r>
              <a:rPr lang="th-TH" sz="2400" dirty="0" smtClean="0"/>
              <a:t>มีการสร้างทำ </a:t>
            </a:r>
            <a:r>
              <a:rPr lang="en-US" sz="2400" dirty="0" smtClean="0"/>
              <a:t>virtual machine </a:t>
            </a:r>
            <a:r>
              <a:rPr lang="th-TH" sz="2400" dirty="0" smtClean="0"/>
              <a:t>เพื่อ </a:t>
            </a:r>
            <a:r>
              <a:rPr lang="en-US" sz="2400" dirty="0" smtClean="0"/>
              <a:t>run </a:t>
            </a:r>
            <a:r>
              <a:rPr lang="en-US" sz="2400" dirty="0" err="1" smtClean="0"/>
              <a:t>Zork</a:t>
            </a:r>
            <a:r>
              <a:rPr lang="en-US" sz="2400" dirty="0" smtClean="0"/>
              <a:t> </a:t>
            </a:r>
            <a:r>
              <a:rPr lang="th-TH" sz="2400" dirty="0" smtClean="0"/>
              <a:t>โดยเฉพาะ ซึ่งถูก </a:t>
            </a:r>
            <a:r>
              <a:rPr lang="en-US" sz="2400" dirty="0" smtClean="0"/>
              <a:t>port </a:t>
            </a:r>
            <a:r>
              <a:rPr lang="th-TH" sz="2400" dirty="0" smtClean="0"/>
              <a:t>ใส่ในเครื่อง </a:t>
            </a:r>
            <a:r>
              <a:rPr lang="en-US" sz="2400" dirty="0" smtClean="0"/>
              <a:t>TRS-80 </a:t>
            </a:r>
            <a:r>
              <a:rPr lang="th-TH" sz="2400" dirty="0" smtClean="0"/>
              <a:t>และ </a:t>
            </a:r>
            <a:r>
              <a:rPr lang="en-US" sz="2400" dirty="0" smtClean="0"/>
              <a:t>Apple II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3400"/>
            <a:ext cx="286665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038600"/>
            <a:ext cx="1562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MUD (Multi-User Dungeon)</a:t>
            </a:r>
          </a:p>
          <a:p>
            <a:pPr lvl="1"/>
            <a:r>
              <a:rPr lang="th-TH" sz="2400" dirty="0" smtClean="0"/>
              <a:t>ต้นแบบของ </a:t>
            </a:r>
            <a:r>
              <a:rPr lang="en-US" sz="2400" dirty="0" smtClean="0"/>
              <a:t>MMORPG </a:t>
            </a:r>
            <a:r>
              <a:rPr lang="th-TH" sz="2400" dirty="0" smtClean="0"/>
              <a:t>ในปัจจุบัน</a:t>
            </a:r>
          </a:p>
          <a:p>
            <a:pPr lvl="1"/>
            <a:r>
              <a:rPr lang="th-TH" sz="2400" dirty="0" smtClean="0"/>
              <a:t>เขียนขึ้นเป็นครั้งแรกโดย </a:t>
            </a:r>
            <a:r>
              <a:rPr lang="en-US" sz="2400" dirty="0" smtClean="0"/>
              <a:t>Roy </a:t>
            </a:r>
            <a:r>
              <a:rPr lang="en-US" sz="2400" dirty="0" err="1" smtClean="0"/>
              <a:t>Trubshaw</a:t>
            </a:r>
            <a:r>
              <a:rPr lang="en-US" sz="2400" dirty="0" smtClean="0"/>
              <a:t> </a:t>
            </a:r>
            <a:r>
              <a:rPr lang="th-TH" sz="2400" dirty="0" smtClean="0"/>
              <a:t>ที่ </a:t>
            </a:r>
            <a:r>
              <a:rPr lang="en-US" sz="2400" dirty="0" smtClean="0"/>
              <a:t>Essex University</a:t>
            </a:r>
            <a:r>
              <a:rPr lang="th-TH" sz="2400" dirty="0" smtClean="0"/>
              <a:t> ในปี </a:t>
            </a:r>
            <a:r>
              <a:rPr lang="en-US" sz="2400" dirty="0" smtClean="0"/>
              <a:t>1979</a:t>
            </a:r>
          </a:p>
          <a:p>
            <a:pPr lvl="1"/>
            <a:r>
              <a:rPr lang="th-TH" sz="2400" dirty="0" smtClean="0"/>
              <a:t>มีห้องหลายห้องที่ผู้ใช้สามารถอยู่ร่วมกันและ </a:t>
            </a:r>
            <a:r>
              <a:rPr lang="en-US" sz="2400" dirty="0" smtClean="0"/>
              <a:t>chat </a:t>
            </a:r>
            <a:r>
              <a:rPr lang="th-TH" sz="2400" dirty="0" smtClean="0"/>
              <a:t>กันได้</a:t>
            </a:r>
          </a:p>
          <a:p>
            <a:pPr lvl="1"/>
            <a:r>
              <a:rPr lang="en-US" sz="2400" dirty="0" smtClean="0"/>
              <a:t>Richard Bartle </a:t>
            </a:r>
            <a:r>
              <a:rPr lang="th-TH" sz="2400" dirty="0" smtClean="0"/>
              <a:t>นำไปพัฒนาต่อให้ผู้เล่นมีจุดหมาย (ทำ </a:t>
            </a:r>
            <a:r>
              <a:rPr lang="en-US" sz="2400" dirty="0" smtClean="0"/>
              <a:t>quest?</a:t>
            </a:r>
            <a:r>
              <a:rPr lang="th-TH" sz="2400" dirty="0" smtClean="0"/>
              <a:t>) และมีการคิดคะแนน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419600"/>
            <a:ext cx="337757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Mystery House (Online-Systems, 1980)</a:t>
            </a:r>
          </a:p>
          <a:p>
            <a:pPr lvl="1"/>
            <a:r>
              <a:rPr lang="th-TH" sz="2400" dirty="0" smtClean="0"/>
              <a:t>เกมแนว </a:t>
            </a:r>
            <a:r>
              <a:rPr lang="en-US" sz="2400" dirty="0" smtClean="0"/>
              <a:t>adventure </a:t>
            </a:r>
            <a:r>
              <a:rPr lang="th-TH" sz="2400" dirty="0" smtClean="0"/>
              <a:t>ที่มีการใช้กราฟฟิกส์เกมแรก</a:t>
            </a:r>
          </a:p>
          <a:p>
            <a:pPr lvl="1"/>
            <a:r>
              <a:rPr lang="th-TH" sz="2400" dirty="0" smtClean="0"/>
              <a:t>เขียนบนเครื่อง </a:t>
            </a:r>
            <a:r>
              <a:rPr lang="en-US" sz="2400" dirty="0" smtClean="0"/>
              <a:t>Apple II</a:t>
            </a:r>
          </a:p>
          <a:p>
            <a:pPr lvl="1"/>
            <a:r>
              <a:rPr lang="th-TH" sz="2400" dirty="0" smtClean="0"/>
              <a:t>เรื่องแนวลึกลับ ผู้เล่นเข้าบ้านเพื่อหาสมบัติ และพยายามอย่าให้ผู้ที่อยู่อาศัยในบ้านตาย</a:t>
            </a:r>
            <a:endParaRPr lang="en-US" sz="2400" dirty="0" smtClean="0"/>
          </a:p>
          <a:p>
            <a:pPr lvl="1"/>
            <a:r>
              <a:rPr lang="en-US" sz="2400" dirty="0" smtClean="0"/>
              <a:t>Online-Systems</a:t>
            </a:r>
            <a:r>
              <a:rPr lang="th-TH" sz="2400" dirty="0" smtClean="0"/>
              <a:t> เปลี่ยนชื่อเป็น </a:t>
            </a:r>
            <a:r>
              <a:rPr lang="en-US" sz="2400" dirty="0" smtClean="0"/>
              <a:t>Sierra Inc. </a:t>
            </a:r>
            <a:r>
              <a:rPr lang="th-TH" sz="2400" dirty="0" smtClean="0"/>
              <a:t>และออกเกมแนวเดียวกันออกอีกหลายเกม เช่น </a:t>
            </a:r>
            <a:r>
              <a:rPr lang="en-US" sz="2400" dirty="0" smtClean="0"/>
              <a:t>King’s Quest (1983) , The Two Guys from Andromeda (1986), </a:t>
            </a:r>
            <a:r>
              <a:rPr lang="th-TH" sz="2400" dirty="0" smtClean="0"/>
              <a:t>และ </a:t>
            </a:r>
            <a:r>
              <a:rPr lang="en-US" sz="2400" dirty="0" smtClean="0"/>
              <a:t>Space Quest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00600"/>
            <a:ext cx="2133600" cy="146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00600"/>
            <a:ext cx="24955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800600"/>
            <a:ext cx="2209800" cy="160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ผู้สอน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ชาคริต วัชโรภาส</a:t>
            </a:r>
          </a:p>
          <a:p>
            <a:pPr lvl="1"/>
            <a:r>
              <a:rPr lang="th-TH" dirty="0" smtClean="0"/>
              <a:t>อีเมล์</a:t>
            </a:r>
            <a:r>
              <a:rPr lang="en-US" dirty="0" smtClean="0"/>
              <a:t>: fscickw@ku.ac.th</a:t>
            </a:r>
            <a:endParaRPr lang="th-TH" dirty="0" smtClean="0"/>
          </a:p>
          <a:p>
            <a:r>
              <a:rPr lang="th-TH" dirty="0" smtClean="0"/>
              <a:t>ประมุข </a:t>
            </a:r>
            <a:r>
              <a:rPr lang="th-TH" dirty="0" smtClean="0"/>
              <a:t>ขันเงิน</a:t>
            </a:r>
          </a:p>
          <a:p>
            <a:pPr lvl="1"/>
            <a:r>
              <a:rPr lang="th-TH" dirty="0" smtClean="0"/>
              <a:t>อีเมล์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pramook@gmail.com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fscipmk@ku.ac.th</a:t>
            </a:r>
            <a:endParaRPr lang="th-TH" dirty="0" smtClean="0"/>
          </a:p>
          <a:p>
            <a:pPr lvl="1"/>
            <a:r>
              <a:rPr lang="th-TH" dirty="0" smtClean="0"/>
              <a:t>โทรศัพท์</a:t>
            </a:r>
            <a:r>
              <a:rPr lang="en-US" dirty="0" smtClean="0"/>
              <a:t>: 08-5453-5857</a:t>
            </a:r>
          </a:p>
          <a:p>
            <a:pPr lvl="1"/>
            <a:r>
              <a:rPr lang="th-TH" dirty="0" smtClean="0"/>
              <a:t>ออฟฟิศ</a:t>
            </a:r>
            <a:r>
              <a:rPr lang="en-US" dirty="0" smtClean="0"/>
              <a:t>: </a:t>
            </a:r>
            <a:r>
              <a:rPr lang="th-TH" dirty="0" smtClean="0"/>
              <a:t>ห้องไม่มีเบอร์เยื้องสำนักงานภาค</a:t>
            </a:r>
          </a:p>
          <a:p>
            <a:pPr lvl="1"/>
            <a:r>
              <a:rPr lang="th-TH" dirty="0" smtClean="0"/>
              <a:t>เวลาเข้าพบ</a:t>
            </a:r>
            <a:r>
              <a:rPr lang="en-US" dirty="0" smtClean="0"/>
              <a:t>: </a:t>
            </a:r>
            <a:r>
              <a:rPr lang="th-TH" dirty="0" smtClean="0"/>
              <a:t>อังคาร </a:t>
            </a:r>
            <a:r>
              <a:rPr lang="th-TH" dirty="0" smtClean="0"/>
              <a:t>เวลา 13.00 น. ถึง 16.00 น. หรือนัดหมายล่วงหน้า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Ultima</a:t>
            </a:r>
            <a:r>
              <a:rPr lang="en-US" sz="2800" dirty="0" smtClean="0"/>
              <a:t> (California </a:t>
            </a:r>
            <a:r>
              <a:rPr lang="en-US" sz="2800" dirty="0" err="1" smtClean="0"/>
              <a:t>Pacifics</a:t>
            </a:r>
            <a:r>
              <a:rPr lang="en-US" sz="2800" dirty="0" smtClean="0"/>
              <a:t>, 1981)</a:t>
            </a:r>
          </a:p>
          <a:p>
            <a:pPr lvl="1"/>
            <a:r>
              <a:rPr lang="th-TH" sz="2400" dirty="0" smtClean="0"/>
              <a:t>เกม </a:t>
            </a:r>
            <a:r>
              <a:rPr lang="en-US" sz="2400" dirty="0" smtClean="0"/>
              <a:t>RPG </a:t>
            </a:r>
            <a:r>
              <a:rPr lang="th-TH" sz="2400" dirty="0" smtClean="0"/>
              <a:t>ที่พื้นมีลักษณะเป็นช่องๆ </a:t>
            </a:r>
            <a:r>
              <a:rPr lang="en-US" sz="2400" dirty="0" smtClean="0"/>
              <a:t>(tile-based)</a:t>
            </a:r>
          </a:p>
          <a:p>
            <a:pPr lvl="1"/>
            <a:r>
              <a:rPr lang="th-TH" sz="2400" dirty="0" smtClean="0"/>
              <a:t>ผู้เล่นบังคับผู้กล้าให้สู้กับปีศาจด้วยอาวุธและเวทย์มนตร์</a:t>
            </a:r>
          </a:p>
          <a:p>
            <a:pPr lvl="1"/>
            <a:r>
              <a:rPr lang="th-TH" sz="2400" dirty="0" smtClean="0"/>
              <a:t>มีระบบ </a:t>
            </a:r>
            <a:r>
              <a:rPr lang="en-US" sz="2400" dirty="0" smtClean="0"/>
              <a:t>hit point, </a:t>
            </a:r>
            <a:r>
              <a:rPr lang="th-TH" sz="2400" dirty="0" smtClean="0"/>
              <a:t>ประสบการณ์</a:t>
            </a:r>
            <a:r>
              <a:rPr lang="en-US" sz="2400" dirty="0" smtClean="0"/>
              <a:t>, </a:t>
            </a:r>
            <a:r>
              <a:rPr lang="th-TH" sz="2400" dirty="0" smtClean="0"/>
              <a:t>และเลเวล </a:t>
            </a:r>
            <a:r>
              <a:rPr lang="en-US" sz="2400" dirty="0" smtClean="0"/>
              <a:t>(LV)</a:t>
            </a:r>
          </a:p>
          <a:p>
            <a:pPr lvl="1"/>
            <a:r>
              <a:rPr lang="th-TH" sz="2400" dirty="0" smtClean="0"/>
              <a:t>ประสบความสำเร็จเป็นอย่างสูง และมีทำต่อออกมาถึง </a:t>
            </a:r>
            <a:r>
              <a:rPr lang="en-US" sz="2400" dirty="0" smtClean="0"/>
              <a:t>9 </a:t>
            </a:r>
            <a:r>
              <a:rPr lang="th-TH" sz="2400" dirty="0" smtClean="0"/>
              <a:t>ภาค</a:t>
            </a:r>
          </a:p>
          <a:p>
            <a:pPr lvl="1"/>
            <a:r>
              <a:rPr lang="th-TH" sz="2400" dirty="0" smtClean="0"/>
              <a:t>ออกแบบโดย </a:t>
            </a:r>
            <a:r>
              <a:rPr lang="en-US" sz="2400" dirty="0" smtClean="0"/>
              <a:t>Richard </a:t>
            </a:r>
            <a:r>
              <a:rPr lang="en-US" sz="2400" dirty="0" err="1" smtClean="0"/>
              <a:t>Garriot</a:t>
            </a:r>
            <a:endParaRPr lang="th-TH" sz="2400" dirty="0" smtClean="0"/>
          </a:p>
          <a:p>
            <a:pPr lvl="1"/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648200"/>
            <a:ext cx="246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648200"/>
            <a:ext cx="246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48200"/>
            <a:ext cx="246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Elite (</a:t>
            </a:r>
            <a:r>
              <a:rPr lang="en-US" dirty="0" err="1" smtClean="0"/>
              <a:t>Acornsoft</a:t>
            </a:r>
            <a:r>
              <a:rPr lang="en-US" dirty="0" smtClean="0"/>
              <a:t>, 1984)</a:t>
            </a:r>
          </a:p>
          <a:p>
            <a:pPr lvl="1"/>
            <a:r>
              <a:rPr lang="th-TH" dirty="0" smtClean="0"/>
              <a:t>เกมคอมพิวเตอร์เกมแรกที่ใช้กราฟฟิกส์แบบสามมิติ</a:t>
            </a:r>
          </a:p>
          <a:p>
            <a:pPr lvl="1"/>
            <a:r>
              <a:rPr lang="th-TH" dirty="0" smtClean="0"/>
              <a:t>ฉาก ตำแหน่งดาวเคราะห์ ฯลฯ ถูกสร้างขึ้นมาด้วยโปรแกรม</a:t>
            </a:r>
          </a:p>
          <a:p>
            <a:pPr lvl="1"/>
            <a:r>
              <a:rPr lang="th-TH" dirty="0" smtClean="0"/>
              <a:t>ผู้เล่นทำการแลกเปลี่ยนสินค้าในอวกาศ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862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624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SimCity (Maxis, 1989)</a:t>
            </a:r>
          </a:p>
          <a:p>
            <a:pPr lvl="1"/>
            <a:r>
              <a:rPr lang="th-TH" dirty="0" smtClean="0"/>
              <a:t>เกมที่ทำให้เกมแนว </a:t>
            </a:r>
            <a:r>
              <a:rPr lang="en-US" dirty="0" smtClean="0"/>
              <a:t>simulation </a:t>
            </a:r>
            <a:r>
              <a:rPr lang="th-TH" dirty="0" smtClean="0"/>
              <a:t>ได้รับความนิยม</a:t>
            </a:r>
          </a:p>
          <a:p>
            <a:pPr lvl="1"/>
            <a:r>
              <a:rPr lang="th-TH" dirty="0" smtClean="0"/>
              <a:t>ออกแบบโดย </a:t>
            </a:r>
            <a:r>
              <a:rPr lang="en-US" dirty="0" smtClean="0"/>
              <a:t>Will Wright</a:t>
            </a:r>
          </a:p>
          <a:p>
            <a:pPr lvl="1"/>
            <a:r>
              <a:rPr lang="th-TH" dirty="0" smtClean="0"/>
              <a:t>ผู้เล่นทำการสร้างเมืองโดยไม่มีเป็นหมายอะไร</a:t>
            </a:r>
          </a:p>
          <a:p>
            <a:pPr lvl="1"/>
            <a:r>
              <a:rPr lang="th-TH" dirty="0" smtClean="0"/>
              <a:t>เป็นจุดเริ่มต้นของเกมแนว </a:t>
            </a:r>
            <a:r>
              <a:rPr lang="en-US" dirty="0" smtClean="0"/>
              <a:t>simulation </a:t>
            </a:r>
            <a:r>
              <a:rPr lang="th-TH" dirty="0" smtClean="0"/>
              <a:t>อื่นๆ เช่น </a:t>
            </a:r>
            <a:r>
              <a:rPr lang="en-US" dirty="0" err="1" smtClean="0"/>
              <a:t>SimEarth</a:t>
            </a:r>
            <a:r>
              <a:rPr lang="en-US" dirty="0" smtClean="0"/>
              <a:t>, </a:t>
            </a:r>
            <a:r>
              <a:rPr lang="en-US" dirty="0" err="1" smtClean="0"/>
              <a:t>SimAnt</a:t>
            </a:r>
            <a:r>
              <a:rPr lang="en-US" dirty="0" smtClean="0"/>
              <a:t>, The Sims, </a:t>
            </a:r>
            <a:r>
              <a:rPr lang="th-TH" dirty="0" smtClean="0"/>
              <a:t>และ </a:t>
            </a:r>
            <a:r>
              <a:rPr lang="en-US" dirty="0" smtClean="0"/>
              <a:t>Spore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00600"/>
            <a:ext cx="2209800" cy="14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00600"/>
            <a:ext cx="2362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8006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Maniac </a:t>
            </a:r>
            <a:r>
              <a:rPr lang="en-US" dirty="0" err="1" smtClean="0"/>
              <a:t>Mashion</a:t>
            </a:r>
            <a:r>
              <a:rPr lang="en-US" dirty="0" smtClean="0"/>
              <a:t> (</a:t>
            </a:r>
            <a:r>
              <a:rPr lang="en-US" dirty="0" err="1" smtClean="0"/>
              <a:t>LucasArts</a:t>
            </a:r>
            <a:r>
              <a:rPr lang="en-US" dirty="0" smtClean="0"/>
              <a:t>, 1987)</a:t>
            </a:r>
          </a:p>
          <a:p>
            <a:pPr lvl="1"/>
            <a:r>
              <a:rPr lang="th-TH" dirty="0" smtClean="0"/>
              <a:t>เกมแนว </a:t>
            </a:r>
            <a:r>
              <a:rPr lang="en-US" dirty="0" smtClean="0"/>
              <a:t>adventure</a:t>
            </a:r>
            <a:r>
              <a:rPr lang="th-TH" dirty="0" smtClean="0"/>
              <a:t> เกมแรกที่ใช้เมาส์แทนการป้อนข้อความทางคีย์บอร์ด หลังจากนั้น </a:t>
            </a:r>
            <a:r>
              <a:rPr lang="en-US" dirty="0" smtClean="0"/>
              <a:t>Sierra </a:t>
            </a:r>
            <a:r>
              <a:rPr lang="th-TH" dirty="0" smtClean="0"/>
              <a:t>ก็เริ่มใช้ </a:t>
            </a:r>
            <a:r>
              <a:rPr lang="en-US" dirty="0" smtClean="0"/>
              <a:t>interface </a:t>
            </a:r>
            <a:r>
              <a:rPr lang="th-TH" dirty="0" smtClean="0"/>
              <a:t>แบบนี้ตาม</a:t>
            </a:r>
          </a:p>
          <a:p>
            <a:pPr lvl="1"/>
            <a:r>
              <a:rPr lang="th-TH" dirty="0" smtClean="0"/>
              <a:t>มีฉากจบหลายแบบ และตัวละครให้เลือกเล่นหลายตัว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engine </a:t>
            </a:r>
            <a:r>
              <a:rPr lang="th-TH" dirty="0" smtClean="0"/>
              <a:t>แปลภาษา </a:t>
            </a:r>
            <a:r>
              <a:rPr lang="en-US" dirty="0" smtClean="0"/>
              <a:t>SCUMM </a:t>
            </a:r>
            <a:r>
              <a:rPr lang="th-TH" dirty="0" smtClean="0"/>
              <a:t>สำหรับสร้างเกมโดยเฉพาะซึ่ง </a:t>
            </a:r>
            <a:r>
              <a:rPr lang="en-US" dirty="0" err="1" smtClean="0"/>
              <a:t>LucasArts</a:t>
            </a:r>
            <a:r>
              <a:rPr lang="en-US" dirty="0" smtClean="0"/>
              <a:t> </a:t>
            </a:r>
            <a:r>
              <a:rPr lang="th-TH" dirty="0" smtClean="0"/>
              <a:t>นำไปสร้างเกมอื่นต่ออีก </a:t>
            </a:r>
            <a:r>
              <a:rPr lang="en-US" dirty="0" smtClean="0"/>
              <a:t>13 </a:t>
            </a:r>
            <a:r>
              <a:rPr lang="th-TH" dirty="0" smtClean="0"/>
              <a:t>เกม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876800"/>
            <a:ext cx="2184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876800"/>
            <a:ext cx="2184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(id Software, 1992)</a:t>
            </a:r>
          </a:p>
          <a:p>
            <a:pPr lvl="1"/>
            <a:r>
              <a:rPr lang="th-TH" dirty="0" smtClean="0"/>
              <a:t>เกมที่ทำให้เกมแนว </a:t>
            </a:r>
            <a:r>
              <a:rPr lang="en-US" dirty="0" smtClean="0"/>
              <a:t>first person shooter </a:t>
            </a:r>
            <a:r>
              <a:rPr lang="th-TH" dirty="0" smtClean="0"/>
              <a:t>ได้รับความนิยม</a:t>
            </a:r>
          </a:p>
          <a:p>
            <a:pPr lvl="1"/>
            <a:r>
              <a:rPr lang="th-TH" dirty="0" smtClean="0"/>
              <a:t>ทำให้ฉากเป็นสามมิติด้วยวิธี </a:t>
            </a:r>
            <a:r>
              <a:rPr lang="en-US" dirty="0" smtClean="0"/>
              <a:t>ray casting</a:t>
            </a:r>
          </a:p>
          <a:p>
            <a:pPr lvl="1"/>
            <a:r>
              <a:rPr lang="th-TH" dirty="0" smtClean="0"/>
              <a:t>เป็นเกมแรกๆ ที่ทำ </a:t>
            </a:r>
            <a:r>
              <a:rPr lang="en-US" dirty="0" smtClean="0"/>
              <a:t>texture mapping </a:t>
            </a:r>
            <a:r>
              <a:rPr lang="th-TH" dirty="0" smtClean="0"/>
              <a:t>(จิตรกรรมฝาผนัง)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14800"/>
            <a:ext cx="29260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114800"/>
            <a:ext cx="297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Dune II (</a:t>
            </a:r>
            <a:r>
              <a:rPr lang="en-US" dirty="0" err="1" smtClean="0"/>
              <a:t>Westwook</a:t>
            </a:r>
            <a:r>
              <a:rPr lang="en-US" dirty="0" smtClean="0"/>
              <a:t> Studios, 1992)</a:t>
            </a:r>
          </a:p>
          <a:p>
            <a:pPr lvl="1"/>
            <a:r>
              <a:rPr lang="th-TH" dirty="0" smtClean="0"/>
              <a:t>เกม </a:t>
            </a:r>
            <a:r>
              <a:rPr lang="en-US" dirty="0" smtClean="0"/>
              <a:t>real-time strategy </a:t>
            </a:r>
            <a:r>
              <a:rPr lang="th-TH" dirty="0" smtClean="0"/>
              <a:t>ที่ตั้งมาตรฐานของเกมแนวนี้ไว้หลายข้อ</a:t>
            </a:r>
          </a:p>
          <a:p>
            <a:pPr lvl="2"/>
            <a:r>
              <a:rPr lang="th-TH" dirty="0" smtClean="0"/>
              <a:t>การใช้ </a:t>
            </a:r>
            <a:r>
              <a:rPr lang="en-US" dirty="0" smtClean="0"/>
              <a:t>mouse </a:t>
            </a:r>
            <a:r>
              <a:rPr lang="th-TH" dirty="0" smtClean="0"/>
              <a:t>เคลื่อน </a:t>
            </a:r>
            <a:r>
              <a:rPr lang="en-US" dirty="0" smtClean="0"/>
              <a:t>unit</a:t>
            </a:r>
          </a:p>
          <a:p>
            <a:pPr lvl="2"/>
            <a:r>
              <a:rPr lang="th-TH" dirty="0" smtClean="0"/>
              <a:t>การเก็บทรัพยากร</a:t>
            </a:r>
          </a:p>
          <a:p>
            <a:pPr lvl="1"/>
            <a:r>
              <a:rPr lang="th-TH" dirty="0" smtClean="0"/>
              <a:t>เป็นแรงบันดาลใจให้ </a:t>
            </a:r>
            <a:r>
              <a:rPr lang="en-US" dirty="0" err="1" smtClean="0"/>
              <a:t>Warcraft</a:t>
            </a:r>
            <a:r>
              <a:rPr lang="en-US" dirty="0" smtClean="0"/>
              <a:t> (1994) </a:t>
            </a:r>
            <a:r>
              <a:rPr lang="th-TH" dirty="0" smtClean="0"/>
              <a:t>และ </a:t>
            </a:r>
            <a:r>
              <a:rPr lang="en-US" dirty="0" smtClean="0"/>
              <a:t>Command and Conquer (1995)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293613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724400"/>
            <a:ext cx="29260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Myst</a:t>
            </a:r>
            <a:r>
              <a:rPr lang="en-US" dirty="0" smtClean="0"/>
              <a:t> (Cyan Worlds, 1993)</a:t>
            </a:r>
          </a:p>
          <a:p>
            <a:pPr lvl="1"/>
            <a:r>
              <a:rPr lang="th-TH" dirty="0" smtClean="0"/>
              <a:t>เกม </a:t>
            </a:r>
            <a:r>
              <a:rPr lang="en-US" dirty="0" smtClean="0"/>
              <a:t>adventure</a:t>
            </a:r>
            <a:r>
              <a:rPr lang="th-TH" dirty="0" smtClean="0"/>
              <a:t> ที่มีการแก้ </a:t>
            </a:r>
            <a:r>
              <a:rPr lang="en-US" dirty="0" smtClean="0"/>
              <a:t>puzzle </a:t>
            </a:r>
            <a:r>
              <a:rPr lang="th-TH" dirty="0" smtClean="0"/>
              <a:t>เป็นองค์ประกอบหลัก</a:t>
            </a:r>
          </a:p>
          <a:p>
            <a:pPr lvl="1"/>
            <a:r>
              <a:rPr lang="th-TH" dirty="0" smtClean="0"/>
              <a:t>เกมแรกที่ใช้ </a:t>
            </a:r>
            <a:r>
              <a:rPr lang="en-US" dirty="0" smtClean="0"/>
              <a:t>CR-ROM </a:t>
            </a:r>
            <a:r>
              <a:rPr lang="th-TH" dirty="0" smtClean="0"/>
              <a:t>เก็บข้อมูลได้ถึงขีดจำกัดของมัน</a:t>
            </a:r>
          </a:p>
          <a:p>
            <a:pPr lvl="1"/>
            <a:r>
              <a:rPr lang="th-TH" dirty="0" smtClean="0"/>
              <a:t>เป็นเกมที่ขายดีที่สุดจนกระทั่ง </a:t>
            </a:r>
            <a:r>
              <a:rPr lang="en-US" dirty="0" smtClean="0"/>
              <a:t>The Sims (2000) </a:t>
            </a:r>
            <a:r>
              <a:rPr lang="th-TH" dirty="0" smtClean="0"/>
              <a:t>ออกวางตลาด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2590800" cy="158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38600"/>
            <a:ext cx="261719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733800"/>
            <a:ext cx="2438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Quake (id Software, 1996)</a:t>
            </a:r>
          </a:p>
          <a:p>
            <a:pPr lvl="1"/>
            <a:r>
              <a:rPr lang="th-TH" dirty="0" smtClean="0"/>
              <a:t>เกม </a:t>
            </a:r>
            <a:r>
              <a:rPr lang="en-US" dirty="0" smtClean="0"/>
              <a:t>first person shooter </a:t>
            </a:r>
            <a:r>
              <a:rPr lang="th-TH" dirty="0" smtClean="0"/>
              <a:t>เกมแรกที่มีการเล่นผ่านทางอินเตอร์เน็ต</a:t>
            </a:r>
          </a:p>
          <a:p>
            <a:pPr lvl="1"/>
            <a:r>
              <a:rPr lang="en-US" dirty="0" smtClean="0"/>
              <a:t>id Software </a:t>
            </a:r>
            <a:r>
              <a:rPr lang="th-TH" dirty="0" smtClean="0"/>
              <a:t>แจก </a:t>
            </a:r>
            <a:r>
              <a:rPr lang="en-US" dirty="0" smtClean="0"/>
              <a:t>source code </a:t>
            </a:r>
            <a:r>
              <a:rPr lang="th-TH" dirty="0" smtClean="0"/>
              <a:t>ภายใต้ </a:t>
            </a:r>
            <a:r>
              <a:rPr lang="en-US" dirty="0" smtClean="0"/>
              <a:t>GPL </a:t>
            </a:r>
            <a:r>
              <a:rPr lang="th-TH" dirty="0" smtClean="0"/>
              <a:t>ในปี </a:t>
            </a:r>
            <a:r>
              <a:rPr lang="en-US" dirty="0" smtClean="0"/>
              <a:t>1999 </a:t>
            </a:r>
            <a:r>
              <a:rPr lang="th-TH" dirty="0" smtClean="0"/>
              <a:t>ซึ่งถูก </a:t>
            </a:r>
            <a:r>
              <a:rPr lang="en-US" dirty="0" smtClean="0"/>
              <a:t>Valve </a:t>
            </a:r>
            <a:r>
              <a:rPr lang="th-TH" dirty="0" smtClean="0"/>
              <a:t>นำไปใช้สร้างเกม </a:t>
            </a:r>
            <a:r>
              <a:rPr lang="en-US" dirty="0" smtClean="0"/>
              <a:t>Half-Life</a:t>
            </a:r>
          </a:p>
          <a:p>
            <a:pPr lvl="1"/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962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Ultima</a:t>
            </a:r>
            <a:r>
              <a:rPr lang="en-US" dirty="0" smtClean="0"/>
              <a:t> Online (Electronic Arts, 1997)</a:t>
            </a:r>
          </a:p>
          <a:p>
            <a:pPr lvl="1"/>
            <a:r>
              <a:rPr lang="th-TH" dirty="0" smtClean="0"/>
              <a:t>เกมออนไลน์ที่ใหญ่ที่สุดในขณะนั้น</a:t>
            </a:r>
          </a:p>
          <a:p>
            <a:pPr lvl="1"/>
            <a:r>
              <a:rPr lang="th-TH" dirty="0" smtClean="0"/>
              <a:t>มีระบบ </a:t>
            </a:r>
            <a:r>
              <a:rPr lang="en-US" dirty="0" smtClean="0"/>
              <a:t>quest, </a:t>
            </a:r>
            <a:r>
              <a:rPr lang="th-TH" dirty="0" smtClean="0"/>
              <a:t>ระบบ </a:t>
            </a:r>
            <a:r>
              <a:rPr lang="en-US" dirty="0" smtClean="0"/>
              <a:t>guild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81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Counter-Strike (1999)</a:t>
            </a:r>
          </a:p>
          <a:p>
            <a:pPr lvl="1"/>
            <a:r>
              <a:rPr lang="th-TH" dirty="0" smtClean="0"/>
              <a:t>ตัวอย่างสำคัญของการตัดแปลงเกม </a:t>
            </a:r>
            <a:r>
              <a:rPr lang="en-US" dirty="0" smtClean="0"/>
              <a:t>(mod) </a:t>
            </a:r>
            <a:r>
              <a:rPr lang="th-TH" dirty="0" smtClean="0"/>
              <a:t>ให้กลายเป็นอีกเกมหนึ่ง</a:t>
            </a:r>
          </a:p>
          <a:p>
            <a:pPr lvl="1"/>
            <a:r>
              <a:rPr lang="th-TH" dirty="0" smtClean="0"/>
              <a:t>สร้างโดย </a:t>
            </a:r>
            <a:r>
              <a:rPr lang="en-US" dirty="0" smtClean="0"/>
              <a:t>Minh Le</a:t>
            </a:r>
            <a:r>
              <a:rPr lang="th-TH" dirty="0" smtClean="0"/>
              <a:t> และ </a:t>
            </a:r>
            <a:r>
              <a:rPr lang="en-US" dirty="0" smtClean="0"/>
              <a:t>Jess </a:t>
            </a:r>
            <a:r>
              <a:rPr lang="en-US" dirty="0" err="1" smtClean="0"/>
              <a:t>Cliffe</a:t>
            </a:r>
            <a:r>
              <a:rPr lang="en-US" dirty="0" smtClean="0"/>
              <a:t> </a:t>
            </a:r>
            <a:r>
              <a:rPr lang="th-TH" dirty="0" smtClean="0"/>
              <a:t>ด้วยการดัดแปลงเกม </a:t>
            </a:r>
            <a:r>
              <a:rPr lang="en-US" dirty="0" smtClean="0"/>
              <a:t>Half-Life (1998) </a:t>
            </a:r>
            <a:r>
              <a:rPr lang="th-TH" dirty="0" smtClean="0"/>
              <a:t>ของ </a:t>
            </a:r>
            <a:r>
              <a:rPr lang="en-US" dirty="0" smtClean="0"/>
              <a:t>Valve</a:t>
            </a:r>
          </a:p>
          <a:p>
            <a:pPr lvl="1"/>
            <a:r>
              <a:rPr lang="th-TH" dirty="0" smtClean="0"/>
              <a:t>ยังเป็นเกม </a:t>
            </a:r>
            <a:r>
              <a:rPr lang="en-US" dirty="0" smtClean="0"/>
              <a:t>online FPS </a:t>
            </a:r>
            <a:r>
              <a:rPr lang="th-TH" dirty="0" smtClean="0"/>
              <a:t>ที่ได้รับความนิยมสูงสุดจนถึงทุกวันนี้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1960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191000"/>
            <a:ext cx="202524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การให้คะแนน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การบ้าน</a:t>
            </a:r>
            <a:r>
              <a:rPr lang="en-US" dirty="0" smtClean="0"/>
              <a:t>	</a:t>
            </a:r>
            <a:r>
              <a:rPr lang="th-TH" dirty="0" smtClean="0"/>
              <a:t> 		</a:t>
            </a:r>
            <a:r>
              <a:rPr lang="en-US" dirty="0" smtClean="0"/>
              <a:t>60%</a:t>
            </a:r>
            <a:endParaRPr lang="en-US" dirty="0" smtClean="0"/>
          </a:p>
          <a:p>
            <a:pPr lvl="1"/>
            <a:r>
              <a:rPr lang="th-TH" dirty="0" smtClean="0"/>
              <a:t>การบ้าน </a:t>
            </a:r>
            <a:r>
              <a:rPr lang="en-US" dirty="0" smtClean="0"/>
              <a:t>1: Tetris	</a:t>
            </a:r>
            <a:r>
              <a:rPr lang="en-US" dirty="0" smtClean="0"/>
              <a:t>15%</a:t>
            </a:r>
            <a:endParaRPr lang="en-US" dirty="0" smtClean="0"/>
          </a:p>
          <a:p>
            <a:pPr lvl="1"/>
            <a:r>
              <a:rPr lang="th-TH" dirty="0" smtClean="0"/>
              <a:t>การบ้าน </a:t>
            </a:r>
            <a:r>
              <a:rPr lang="en-US" dirty="0" smtClean="0"/>
              <a:t>2: </a:t>
            </a:r>
            <a:r>
              <a:rPr lang="en-US" dirty="0" smtClean="0"/>
              <a:t>Breakout</a:t>
            </a:r>
            <a:r>
              <a:rPr lang="en-US" dirty="0" smtClean="0"/>
              <a:t>	</a:t>
            </a:r>
            <a:r>
              <a:rPr lang="en-US" dirty="0" smtClean="0"/>
              <a:t>15%</a:t>
            </a:r>
          </a:p>
          <a:p>
            <a:pPr lvl="1"/>
            <a:r>
              <a:rPr lang="th-TH" dirty="0" smtClean="0"/>
              <a:t>การบ้าน </a:t>
            </a:r>
            <a:r>
              <a:rPr lang="en-US" dirty="0" smtClean="0"/>
              <a:t>3: </a:t>
            </a:r>
            <a:r>
              <a:rPr lang="en-US" dirty="0" err="1" smtClean="0"/>
              <a:t>Pacman</a:t>
            </a:r>
            <a:r>
              <a:rPr lang="en-US" dirty="0" smtClean="0"/>
              <a:t>	15%</a:t>
            </a:r>
          </a:p>
          <a:p>
            <a:pPr lvl="1"/>
            <a:r>
              <a:rPr lang="th-TH" dirty="0" smtClean="0"/>
              <a:t>การบ้าน </a:t>
            </a:r>
            <a:r>
              <a:rPr lang="en-US" dirty="0" smtClean="0"/>
              <a:t>4: </a:t>
            </a:r>
            <a:r>
              <a:rPr lang="en-US" dirty="0" err="1" smtClean="0"/>
              <a:t>Platformer</a:t>
            </a:r>
            <a:r>
              <a:rPr lang="en-US" dirty="0" smtClean="0"/>
              <a:t>	15%</a:t>
            </a:r>
            <a:endParaRPr lang="en-US" dirty="0" smtClean="0"/>
          </a:p>
          <a:p>
            <a:r>
              <a:rPr lang="th-TH" dirty="0" smtClean="0"/>
              <a:t>โปรเจค			</a:t>
            </a:r>
            <a:r>
              <a:rPr lang="en-US" dirty="0" smtClean="0"/>
              <a:t>4</a:t>
            </a:r>
            <a:r>
              <a:rPr lang="en-US" dirty="0" smtClean="0"/>
              <a:t>0</a:t>
            </a:r>
            <a:r>
              <a:rPr lang="en-US" dirty="0" smtClean="0"/>
              <a:t>%</a:t>
            </a:r>
          </a:p>
          <a:p>
            <a:r>
              <a:rPr lang="th-TH" dirty="0" smtClean="0"/>
              <a:t>เกณฑ์</a:t>
            </a:r>
            <a:r>
              <a:rPr lang="th-TH" dirty="0" smtClean="0"/>
              <a:t>การให้คะแนนอ่านเปลี่ยนแปลงได้ในอนาคต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เกมคอมพิวเตอร์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Sims (Maxis, 2000)</a:t>
            </a:r>
          </a:p>
          <a:p>
            <a:pPr lvl="1"/>
            <a:r>
              <a:rPr lang="th-TH" dirty="0" smtClean="0"/>
              <a:t>เกมจำลองชีวิตของคนธรรมดา (เรียกว่า </a:t>
            </a:r>
            <a:r>
              <a:rPr lang="en-US" dirty="0" smtClean="0"/>
              <a:t>Sims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/>
              <a:t>ขายได้ </a:t>
            </a:r>
            <a:r>
              <a:rPr lang="en-US" dirty="0" smtClean="0"/>
              <a:t>6.3 </a:t>
            </a:r>
            <a:r>
              <a:rPr lang="th-TH" dirty="0" smtClean="0"/>
              <a:t>ล้านชุด เป็นเกมคอมพิวเตอร์ที่ขายได้ดีที่สุดในประวัติศาสตร์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2438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3528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1054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352800"/>
            <a:ext cx="1606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การสร้างเกมและอาชีพต่างๆ เกี่ยวกับเกม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ส่วนนี้ลอกมาจาก </a:t>
            </a:r>
            <a:r>
              <a:rPr lang="en-US" dirty="0" smtClean="0"/>
              <a:t>Game Programming Wiki (http://wiki.gamedev.net)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ต้องการอะไรบ้าง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ภาพ</a:t>
            </a:r>
          </a:p>
          <a:p>
            <a:r>
              <a:rPr lang="th-TH" dirty="0" smtClean="0"/>
              <a:t>เสียง</a:t>
            </a:r>
          </a:p>
          <a:p>
            <a:r>
              <a:rPr lang="th-TH" dirty="0" smtClean="0"/>
              <a:t>เนื้อหา</a:t>
            </a:r>
          </a:p>
          <a:p>
            <a:r>
              <a:rPr lang="en-US" dirty="0" smtClean="0"/>
              <a:t>Game Logic</a:t>
            </a:r>
          </a:p>
          <a:p>
            <a:pPr lvl="1"/>
            <a:r>
              <a:rPr lang="th-TH" dirty="0" smtClean="0"/>
              <a:t>โปรแกรม</a:t>
            </a:r>
            <a:r>
              <a:rPr lang="en-US" dirty="0" smtClean="0"/>
              <a:t>!</a:t>
            </a:r>
            <a:endParaRPr lang="th-TH" dirty="0" smtClean="0"/>
          </a:p>
          <a:p>
            <a:pPr lvl="1"/>
            <a:r>
              <a:rPr lang="th-TH" dirty="0" smtClean="0"/>
              <a:t>ส่วนนี้สำคัญที่สุด เพราะคุณสามารถสร้างเกมที่ไม่มีภาพ ไม่มีเสียง และไม่มีเนื้อหาได้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อาชีพที่เกี่ยวกับเกม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Game Designer</a:t>
            </a:r>
          </a:p>
          <a:p>
            <a:pPr lvl="1"/>
            <a:r>
              <a:rPr lang="th-TH" dirty="0" smtClean="0"/>
              <a:t>ออกแบบ</a:t>
            </a:r>
            <a:r>
              <a:rPr lang="th-TH" b="1" dirty="0" smtClean="0"/>
              <a:t>ประสบการณ์ของผู้เล่น</a:t>
            </a:r>
            <a:endParaRPr lang="th-TH" dirty="0" smtClean="0"/>
          </a:p>
          <a:p>
            <a:pPr lvl="1"/>
            <a:r>
              <a:rPr lang="th-TH" dirty="0" smtClean="0"/>
              <a:t>มีหน้าที่ทำให้เกมสนุก และวางแผนการพัฒนาไปด้วย</a:t>
            </a:r>
          </a:p>
          <a:p>
            <a:pPr lvl="1"/>
            <a:r>
              <a:rPr lang="th-TH" dirty="0" smtClean="0"/>
              <a:t>ต้องทำหน้าที่สื่อสารกับผู้ร่วมทีมคนอื่นๆ ให้เกมออกมาเป็นไปตามที่ออกแบบไว้</a:t>
            </a:r>
          </a:p>
          <a:p>
            <a:pPr lvl="1"/>
            <a:r>
              <a:rPr lang="th-TH" dirty="0" smtClean="0"/>
              <a:t>วิชานี้สอนเกี่ยวกับ </a:t>
            </a:r>
            <a:r>
              <a:rPr lang="en-US" dirty="0" smtClean="0"/>
              <a:t>game designer </a:t>
            </a:r>
            <a:r>
              <a:rPr lang="th-TH" dirty="0" smtClean="0"/>
              <a:t>ด้วย แต่ไม่ลงลึก และไม่มีการปฏิบัติ</a:t>
            </a:r>
          </a:p>
          <a:p>
            <a:r>
              <a:rPr lang="en-US" dirty="0" smtClean="0"/>
              <a:t>Game Artist &amp; Musician</a:t>
            </a:r>
          </a:p>
          <a:p>
            <a:pPr lvl="1"/>
            <a:r>
              <a:rPr lang="th-TH" dirty="0" smtClean="0"/>
              <a:t>สร้างงานศิลปะ สเปเชียลเอฟเฟกต์ เสียงประกอบ และดนตรี</a:t>
            </a:r>
          </a:p>
          <a:p>
            <a:pPr lvl="1"/>
            <a:r>
              <a:rPr lang="th-TH" dirty="0" smtClean="0"/>
              <a:t>ถ้าอยากรู้เรื่องนี้ให้ไปเรียน </a:t>
            </a:r>
            <a:r>
              <a:rPr lang="en-US" dirty="0" smtClean="0"/>
              <a:t>219483: Digital Art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เกมโปรแกรมเมอร์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เหมือนกับโปรแกรมเมอร์ทั่วไปอื่นๆ แค่เขียนเกม</a:t>
            </a:r>
          </a:p>
          <a:p>
            <a:r>
              <a:rPr lang="th-TH" dirty="0" smtClean="0"/>
              <a:t>เกมโปรแกรมเมอร์ต้อง</a:t>
            </a:r>
            <a:endParaRPr lang="en-US" dirty="0" smtClean="0"/>
          </a:p>
          <a:p>
            <a:pPr lvl="1"/>
            <a:r>
              <a:rPr lang="th-TH" b="1" dirty="0" smtClean="0"/>
              <a:t>เขียนโปรแกรม</a:t>
            </a:r>
            <a:r>
              <a:rPr lang="th-TH" dirty="0" smtClean="0"/>
              <a:t>วาดรูป </a:t>
            </a:r>
            <a:r>
              <a:rPr lang="en-US" dirty="0" smtClean="0"/>
              <a:t>2D </a:t>
            </a:r>
            <a:r>
              <a:rPr lang="th-TH" dirty="0" smtClean="0"/>
              <a:t>และ</a:t>
            </a:r>
            <a:r>
              <a:rPr lang="en-US" dirty="0" smtClean="0"/>
              <a:t>/</a:t>
            </a:r>
            <a:r>
              <a:rPr lang="th-TH" dirty="0" smtClean="0"/>
              <a:t>หรือ </a:t>
            </a:r>
            <a:r>
              <a:rPr lang="en-US" dirty="0" smtClean="0"/>
              <a:t>3D</a:t>
            </a:r>
          </a:p>
          <a:p>
            <a:pPr lvl="1"/>
            <a:r>
              <a:rPr lang="th-TH" b="1" dirty="0" smtClean="0"/>
              <a:t>เขียนโปรแกรม</a:t>
            </a:r>
            <a:r>
              <a:rPr lang="th-TH" dirty="0" smtClean="0"/>
              <a:t>เล่นเสียงและเพลง</a:t>
            </a:r>
          </a:p>
          <a:p>
            <a:pPr lvl="1"/>
            <a:r>
              <a:rPr lang="th-TH" b="1" dirty="0" smtClean="0"/>
              <a:t>เขียนโปรแกรม</a:t>
            </a:r>
            <a:r>
              <a:rPr lang="th-TH" dirty="0" smtClean="0"/>
              <a:t>ทำการคำนวณทางฟิสิกส์</a:t>
            </a:r>
          </a:p>
          <a:p>
            <a:pPr lvl="1"/>
            <a:r>
              <a:rPr lang="th-TH" b="1" dirty="0" smtClean="0"/>
              <a:t>เขียนโปรแกรม</a:t>
            </a:r>
            <a:r>
              <a:rPr lang="th-TH" dirty="0" smtClean="0"/>
              <a:t>สร้างปัญญาประดิษฐ์</a:t>
            </a:r>
          </a:p>
          <a:p>
            <a:pPr lvl="1"/>
            <a:r>
              <a:rPr lang="th-TH" b="1" dirty="0" smtClean="0"/>
              <a:t>เขียนโปรแกรม</a:t>
            </a:r>
            <a:r>
              <a:rPr lang="th-TH" dirty="0" smtClean="0"/>
              <a:t>ทำการติดต่อกับเครื่องคอมพิวเตอร์อื่นๆ</a:t>
            </a:r>
            <a:endParaRPr lang="th-TH" b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เกมโปรแกรมเมอร์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โชคดีที่คุณไม่ต้องทำเรื่องพวกนี้เอง (ทั้งหมด)</a:t>
            </a:r>
          </a:p>
          <a:p>
            <a:pPr lvl="1"/>
            <a:r>
              <a:rPr lang="th-TH" dirty="0" smtClean="0"/>
              <a:t>มีคนเขียนไลบรารีจัดการพวกนี้ให้แล้ว</a:t>
            </a:r>
          </a:p>
          <a:p>
            <a:pPr lvl="1"/>
            <a:r>
              <a:rPr lang="th-TH" dirty="0" smtClean="0"/>
              <a:t>คุณต้องเรียนรู้ไลบรารีเหล่านี้แล้วนำมาใช้กับเกมที่คุณเขียน</a:t>
            </a:r>
          </a:p>
          <a:p>
            <a:pPr lvl="1"/>
            <a:r>
              <a:rPr lang="th-TH" dirty="0" smtClean="0"/>
              <a:t>เทอมนี้เราใช้ภาษาไพทอนและไลบรารีชื่อ </a:t>
            </a:r>
            <a:r>
              <a:rPr lang="en-US" dirty="0" err="1" smtClean="0"/>
              <a:t>Pygame</a:t>
            </a:r>
            <a:endParaRPr lang="en-US" dirty="0" smtClean="0"/>
          </a:p>
          <a:p>
            <a:r>
              <a:rPr lang="th-TH" dirty="0" smtClean="0"/>
              <a:t>สิ่งที่เหลือคือการเขียน </a:t>
            </a:r>
            <a:r>
              <a:rPr lang="en-US" b="1" dirty="0" smtClean="0"/>
              <a:t>game logic</a:t>
            </a:r>
            <a:r>
              <a:rPr lang="th-TH" dirty="0" smtClean="0"/>
              <a:t> และการรวมองค์ประกอบต่างๆ เข้าด้วยกัน</a:t>
            </a:r>
          </a:p>
          <a:p>
            <a:pPr lvl="1"/>
            <a:r>
              <a:rPr lang="th-TH" dirty="0" smtClean="0"/>
              <a:t>อะไรเกิดขึ้นเมื่อเวลาผ่านไป</a:t>
            </a:r>
            <a:r>
              <a:rPr lang="en-US" dirty="0" smtClean="0"/>
              <a:t>?</a:t>
            </a:r>
            <a:endParaRPr lang="th-TH" dirty="0" smtClean="0"/>
          </a:p>
          <a:p>
            <a:pPr lvl="1"/>
            <a:r>
              <a:rPr lang="th-TH" dirty="0" smtClean="0"/>
              <a:t>อะไรเกิดขึ้นเมื่อผู้ใช้กดปุ่ม</a:t>
            </a:r>
            <a:r>
              <a:rPr lang="en-US" dirty="0" smtClean="0"/>
              <a:t>?</a:t>
            </a:r>
            <a:endParaRPr lang="th-TH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ส่วนนี้ลอกมาจาก </a:t>
            </a:r>
            <a:r>
              <a:rPr lang="en-US" dirty="0" smtClean="0"/>
              <a:t>How do I make games? </a:t>
            </a:r>
            <a:r>
              <a:rPr lang="th-TH" dirty="0" smtClean="0"/>
              <a:t>โดย </a:t>
            </a:r>
            <a:r>
              <a:rPr lang="en-US" dirty="0" smtClean="0"/>
              <a:t>Geoff Howland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th-TH" dirty="0" smtClean="0"/>
              <a:t>ผมจะสร้างเกมอย่างไร</a:t>
            </a:r>
            <a:r>
              <a:rPr lang="en-US" dirty="0" smtClean="0"/>
              <a:t>?”</a:t>
            </a:r>
          </a:p>
          <a:p>
            <a:pPr lvl="1"/>
            <a:r>
              <a:rPr lang="th-TH" dirty="0" smtClean="0"/>
              <a:t>ตอบไม่ได้ มีหลายวิธีเกินกว่าจะสาธยาย</a:t>
            </a:r>
          </a:p>
          <a:p>
            <a:r>
              <a:rPr lang="en-US" dirty="0" smtClean="0"/>
              <a:t>“</a:t>
            </a:r>
            <a:r>
              <a:rPr lang="th-TH" dirty="0" smtClean="0"/>
              <a:t>ผมอยากเขียนเกมอย่าง </a:t>
            </a:r>
            <a:r>
              <a:rPr lang="en-US" dirty="0" smtClean="0"/>
              <a:t>Counter-Strike, </a:t>
            </a:r>
            <a:r>
              <a:rPr lang="en-US" dirty="0" err="1" smtClean="0"/>
              <a:t>WoW</a:t>
            </a:r>
            <a:r>
              <a:rPr lang="en-US" dirty="0" smtClean="0"/>
              <a:t>, </a:t>
            </a:r>
            <a:r>
              <a:rPr lang="en-US" dirty="0" err="1" smtClean="0"/>
              <a:t>Ragnarok</a:t>
            </a:r>
            <a:r>
              <a:rPr lang="en-US" dirty="0" smtClean="0"/>
              <a:t> Online, Spore </a:t>
            </a:r>
            <a:r>
              <a:rPr lang="th-TH" dirty="0" smtClean="0"/>
              <a:t>ฯลฯ</a:t>
            </a:r>
            <a:r>
              <a:rPr lang="en-US" dirty="0" smtClean="0"/>
              <a:t>”</a:t>
            </a:r>
          </a:p>
          <a:p>
            <a:pPr lvl="1"/>
            <a:r>
              <a:rPr lang="th-TH" dirty="0" smtClean="0"/>
              <a:t>กลับบ้านไปซะไอ้หนู</a:t>
            </a:r>
          </a:p>
          <a:p>
            <a:pPr lvl="1"/>
            <a:r>
              <a:rPr lang="th-TH" dirty="0" smtClean="0"/>
              <a:t>ผม (คนสอน) เคยรู้สึกอย่างนี้เมื่อประมาณ </a:t>
            </a:r>
            <a:r>
              <a:rPr lang="en-US" dirty="0" smtClean="0"/>
              <a:t>5 </a:t>
            </a:r>
            <a:r>
              <a:rPr lang="th-TH" dirty="0" smtClean="0"/>
              <a:t>ปีก่อน และไม่เคยทำได้ตามนั้น</a:t>
            </a:r>
          </a:p>
          <a:p>
            <a:pPr lvl="1"/>
            <a:r>
              <a:rPr lang="th-TH" dirty="0" smtClean="0"/>
              <a:t>เกมพวกนี้ต้องมีทุน ทีมงาน </a:t>
            </a:r>
            <a:r>
              <a:rPr lang="th-TH" b="1" dirty="0" smtClean="0"/>
              <a:t>ความรู้ และประสบการณ์</a:t>
            </a:r>
            <a:endParaRPr lang="th-TH" dirty="0" smtClean="0"/>
          </a:p>
          <a:p>
            <a:pPr lvl="1"/>
            <a:endParaRPr lang="th-TH" b="1" i="1" dirty="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การเรียนเขียนโปรแกรมต้องเรียนรู้ด้วยการลงมือทำ</a:t>
            </a:r>
          </a:p>
          <a:p>
            <a:r>
              <a:rPr lang="th-TH" dirty="0" smtClean="0"/>
              <a:t>เรียนเขียนเกมก็เช่นกัน</a:t>
            </a:r>
          </a:p>
          <a:p>
            <a:r>
              <a:rPr lang="th-TH" dirty="0" smtClean="0"/>
              <a:t>เริ่มต้นจากเกมเล็กๆ ง่ายๆ แล้วค่อยขยายให้เกมซับซ้อนยิ่งขึ้น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เริ่มจาก </a:t>
            </a:r>
            <a:r>
              <a:rPr lang="en-US" sz="2800" dirty="0" smtClean="0"/>
              <a:t>Tetris</a:t>
            </a:r>
          </a:p>
          <a:p>
            <a:pPr lvl="1"/>
            <a:r>
              <a:rPr lang="th-TH" sz="2400" dirty="0" smtClean="0"/>
              <a:t>มีทุกอย่างที่เกมทุกเกมมี</a:t>
            </a:r>
            <a:r>
              <a:rPr lang="en-US" sz="2400" dirty="0" smtClean="0"/>
              <a:t>: Game Loop</a:t>
            </a:r>
            <a:endParaRPr lang="th-TH" sz="2400" dirty="0" smtClean="0"/>
          </a:p>
          <a:p>
            <a:pPr lvl="1"/>
            <a:r>
              <a:rPr lang="en-US" sz="2400" dirty="0" smtClean="0"/>
              <a:t>Game logic </a:t>
            </a:r>
            <a:r>
              <a:rPr lang="th-TH" sz="2400" dirty="0" smtClean="0"/>
              <a:t>ค่อนข้างซับซ้อน แต่ไม่ยากเกินไป</a:t>
            </a:r>
          </a:p>
          <a:p>
            <a:pPr lvl="1"/>
            <a:r>
              <a:rPr lang="th-TH" sz="2400" dirty="0" smtClean="0"/>
              <a:t>ไม่จำเป็นต้องใช้รูปสวยๆ แค่วาดสี่เหลี่ยม</a:t>
            </a:r>
            <a:endParaRPr lang="en-US" sz="2400" dirty="0" smtClean="0"/>
          </a:p>
          <a:p>
            <a:pPr lvl="1"/>
            <a:r>
              <a:rPr lang="th-TH" sz="2400" dirty="0" smtClean="0"/>
              <a:t>ทำเสร็จแล้วช่วยเพิ่มความมั่นใจตัวเอง (เรื่องสำคัญ</a:t>
            </a:r>
            <a:r>
              <a:rPr lang="en-US" sz="2400" dirty="0" smtClean="0"/>
              <a:t>!</a:t>
            </a:r>
            <a:r>
              <a:rPr lang="th-TH" sz="2400" dirty="0" smtClean="0"/>
              <a:t>)</a:t>
            </a:r>
            <a:endParaRPr lang="en-US" sz="24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86200"/>
            <a:ext cx="3505200" cy="275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หนังสือ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</a:t>
            </a:r>
            <a:r>
              <a:rPr lang="en-US" dirty="0" err="1" smtClean="0"/>
              <a:t>McGugan</a:t>
            </a:r>
            <a:r>
              <a:rPr lang="en-US" dirty="0" smtClean="0"/>
              <a:t>. </a:t>
            </a:r>
            <a:r>
              <a:rPr lang="en-US" b="1" dirty="0" smtClean="0"/>
              <a:t>Beginning Game Development with Python and </a:t>
            </a:r>
            <a:r>
              <a:rPr lang="en-US" b="1" dirty="0" err="1" smtClean="0"/>
              <a:t>Pygame</a:t>
            </a:r>
            <a:r>
              <a:rPr lang="en-US" b="1" dirty="0" smtClean="0"/>
              <a:t>: From Novice to Professional.</a:t>
            </a:r>
            <a:r>
              <a:rPr lang="en-US" dirty="0" smtClean="0"/>
              <a:t> New York: </a:t>
            </a:r>
            <a:r>
              <a:rPr lang="en-US" dirty="0" err="1" smtClean="0"/>
              <a:t>APress</a:t>
            </a:r>
            <a:r>
              <a:rPr lang="en-US" dirty="0" smtClean="0"/>
              <a:t>, 2007. </a:t>
            </a:r>
          </a:p>
          <a:p>
            <a:r>
              <a:rPr lang="en-US" dirty="0" smtClean="0"/>
              <a:t>Tracy Fullerton. </a:t>
            </a:r>
            <a:r>
              <a:rPr lang="en-US" b="1" dirty="0" smtClean="0"/>
              <a:t>Game Design Workshop: A </a:t>
            </a:r>
            <a:r>
              <a:rPr lang="en-US" b="1" dirty="0" err="1" smtClean="0"/>
              <a:t>Playcentric</a:t>
            </a:r>
            <a:r>
              <a:rPr lang="en-US" b="1" dirty="0" smtClean="0"/>
              <a:t> Approach to Creating Innovative Games</a:t>
            </a:r>
            <a:r>
              <a:rPr lang="en-US" dirty="0" smtClean="0"/>
              <a:t> Burlington, M</a:t>
            </a:r>
            <a:r>
              <a:rPr lang="en-US" dirty="0"/>
              <a:t>A</a:t>
            </a:r>
            <a:r>
              <a:rPr lang="en-US" dirty="0" smtClean="0"/>
              <a:t>: Elsevier, 2008. </a:t>
            </a:r>
          </a:p>
          <a:p>
            <a:r>
              <a:rPr lang="th-TH" dirty="0" smtClean="0"/>
              <a:t>คุณไม่จำเป็นต้องมีหนังสือสองเล่มนี้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ต่อด้วย </a:t>
            </a:r>
            <a:r>
              <a:rPr lang="en-US" dirty="0" smtClean="0"/>
              <a:t>Breakout</a:t>
            </a:r>
          </a:p>
          <a:p>
            <a:pPr lvl="1"/>
            <a:r>
              <a:rPr lang="en-US" dirty="0" smtClean="0"/>
              <a:t>Collision Detection</a:t>
            </a:r>
          </a:p>
          <a:p>
            <a:pPr lvl="1"/>
            <a:r>
              <a:rPr lang="en-US" dirty="0" smtClean="0"/>
              <a:t>Physics </a:t>
            </a:r>
            <a:r>
              <a:rPr lang="th-TH" dirty="0" smtClean="0"/>
              <a:t>(ปลอมๆ)</a:t>
            </a:r>
          </a:p>
          <a:p>
            <a:pPr lvl="1"/>
            <a:r>
              <a:rPr lang="en-US" dirty="0" smtClean="0"/>
              <a:t>Level Design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038600"/>
            <a:ext cx="303544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Pac-Man</a:t>
            </a:r>
          </a:p>
          <a:p>
            <a:pPr lvl="1"/>
            <a:r>
              <a:rPr lang="en-US" dirty="0" smtClean="0"/>
              <a:t>Enemy AI</a:t>
            </a:r>
          </a:p>
          <a:p>
            <a:pPr lvl="1"/>
            <a:r>
              <a:rPr lang="th-TH" dirty="0" smtClean="0"/>
              <a:t>เสียง</a:t>
            </a:r>
          </a:p>
          <a:p>
            <a:pPr lvl="1"/>
            <a:r>
              <a:rPr lang="th-TH" dirty="0" smtClean="0"/>
              <a:t>ฉากที่มีความซับซ้อน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038600"/>
            <a:ext cx="2133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Side-Scrolling </a:t>
            </a:r>
            <a:r>
              <a:rPr lang="en-US" dirty="0" err="1" smtClean="0"/>
              <a:t>Platformer</a:t>
            </a:r>
            <a:endParaRPr lang="en-US" dirty="0" smtClean="0"/>
          </a:p>
          <a:p>
            <a:pPr lvl="1"/>
            <a:r>
              <a:rPr lang="en-US" dirty="0" smtClean="0"/>
              <a:t>AI </a:t>
            </a:r>
            <a:r>
              <a:rPr lang="th-TH" dirty="0" smtClean="0"/>
              <a:t>ที่ซับซ้อนยิ่งขึ้น</a:t>
            </a:r>
          </a:p>
          <a:p>
            <a:pPr lvl="1"/>
            <a:r>
              <a:rPr lang="th-TH" dirty="0" smtClean="0"/>
              <a:t>ฉากซับซ้อนยิ่งขึ้น ต้องการ </a:t>
            </a:r>
            <a:r>
              <a:rPr lang="en-US" dirty="0" smtClean="0"/>
              <a:t>Level Editor</a:t>
            </a:r>
          </a:p>
          <a:p>
            <a:pPr lvl="1"/>
            <a:r>
              <a:rPr lang="th-TH" dirty="0" smtClean="0"/>
              <a:t>หน้าจอเลื่อนได้ รูปเยอะ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3434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ทำให้เกมของคุณสมบูรณ์</a:t>
            </a:r>
          </a:p>
          <a:p>
            <a:pPr lvl="1"/>
            <a:r>
              <a:rPr lang="th-TH" dirty="0" smtClean="0"/>
              <a:t>ฉาก </a:t>
            </a:r>
            <a:r>
              <a:rPr lang="en-US" dirty="0" smtClean="0"/>
              <a:t>Title</a:t>
            </a:r>
          </a:p>
          <a:p>
            <a:pPr lvl="1"/>
            <a:r>
              <a:rPr lang="th-TH" dirty="0" smtClean="0"/>
              <a:t>ฉาก </a:t>
            </a:r>
            <a:r>
              <a:rPr lang="en-US" dirty="0" smtClean="0"/>
              <a:t>Game Over</a:t>
            </a:r>
            <a:endParaRPr lang="th-TH" dirty="0" smtClean="0"/>
          </a:p>
          <a:p>
            <a:pPr lvl="1"/>
            <a:r>
              <a:rPr lang="th-TH" dirty="0" smtClean="0"/>
              <a:t>ฉาก </a:t>
            </a:r>
            <a:r>
              <a:rPr lang="en-US" dirty="0" smtClean="0"/>
              <a:t>Clear Game</a:t>
            </a:r>
          </a:p>
          <a:p>
            <a:pPr lvl="1"/>
            <a:r>
              <a:rPr lang="en-US" dirty="0" smtClean="0"/>
              <a:t>High Score</a:t>
            </a:r>
          </a:p>
          <a:p>
            <a:pPr lvl="1"/>
            <a:r>
              <a:rPr lang="en-US" dirty="0" smtClean="0"/>
              <a:t>Installer</a:t>
            </a:r>
          </a:p>
          <a:p>
            <a:pPr lvl="1"/>
            <a:r>
              <a:rPr lang="th-TH" dirty="0" smtClean="0"/>
              <a:t>ฯลฯ</a:t>
            </a:r>
            <a:endParaRPr lang="en-US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th-TH" dirty="0" smtClean="0"/>
              <a:t>แต่เกมพวกนี้มันงี่เง่าเหลือเกิน ผมอยากเขียน </a:t>
            </a:r>
            <a:r>
              <a:rPr lang="en-US" dirty="0" err="1" smtClean="0"/>
              <a:t>Starcraft</a:t>
            </a:r>
            <a:r>
              <a:rPr lang="en-US" dirty="0" smtClean="0"/>
              <a:t>”</a:t>
            </a:r>
          </a:p>
          <a:p>
            <a:pPr lvl="1"/>
            <a:r>
              <a:rPr lang="th-TH" dirty="0" smtClean="0"/>
              <a:t>เกมที่ซับซ้อนอื่นๆ ก็แค่เพิ่มรูปสวยๆ หรือ </a:t>
            </a:r>
            <a:r>
              <a:rPr lang="en-US" dirty="0" smtClean="0"/>
              <a:t>3D graphics </a:t>
            </a:r>
            <a:r>
              <a:rPr lang="th-TH" dirty="0" smtClean="0"/>
              <a:t>เท่านั้น</a:t>
            </a:r>
          </a:p>
          <a:p>
            <a:pPr lvl="1"/>
            <a:r>
              <a:rPr lang="th-TH" dirty="0" smtClean="0"/>
              <a:t>ถ้าทำพวกนี้ได้คุณก็สามารถเขียนเกมที่ซับซ้อนขึ้นได้ ถ้า</a:t>
            </a:r>
            <a:r>
              <a:rPr lang="en-US" dirty="0" smtClean="0"/>
              <a:t>:</a:t>
            </a:r>
          </a:p>
          <a:p>
            <a:pPr lvl="2"/>
            <a:r>
              <a:rPr lang="th-TH" dirty="0" smtClean="0"/>
              <a:t>คุณมีความรู้เทคโนโลยี</a:t>
            </a:r>
          </a:p>
          <a:p>
            <a:pPr lvl="2"/>
            <a:r>
              <a:rPr lang="th-TH" dirty="0" smtClean="0"/>
              <a:t>คุณมีทีมงานช่วย</a:t>
            </a:r>
          </a:p>
          <a:p>
            <a:pPr lvl="1"/>
            <a:r>
              <a:rPr lang="th-TH" dirty="0" smtClean="0"/>
              <a:t>แยกให้ออกระหว่างความอยากสร้างเกมเจ๋งๆ กับการเรียนรู้เพื่อสร้างทักษะสำหรับสร้างเกม</a:t>
            </a:r>
          </a:p>
          <a:p>
            <a:pPr lvl="1"/>
            <a:r>
              <a:rPr lang="th-TH" dirty="0" smtClean="0"/>
              <a:t>สิ่งที่สำคัญคือ</a:t>
            </a:r>
            <a:r>
              <a:rPr lang="th-TH" b="1" dirty="0" smtClean="0"/>
              <a:t>สร้างเกมให้เสร็จสมบูรณ์</a:t>
            </a:r>
            <a:endParaRPr lang="en-US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เรียนรู้สู่การสร้างเกม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จงภูมิใจเถิดกับเกมของคุณ</a:t>
            </a:r>
          </a:p>
          <a:p>
            <a:pPr lvl="1"/>
            <a:r>
              <a:rPr lang="th-TH" dirty="0" smtClean="0"/>
              <a:t>มีคนตั้งมากมายที่ได้แต่คิดแต่ไม่เคยเขียนเกมเสร็จแม้แต่เกมเดียว</a:t>
            </a:r>
          </a:p>
          <a:p>
            <a:pPr lvl="1"/>
            <a:r>
              <a:rPr lang="th-TH" dirty="0" smtClean="0"/>
              <a:t>แต่ก็อย่าไปเทียบกับพวกที่มีประสบการณ์ </a:t>
            </a:r>
            <a:r>
              <a:rPr lang="en-US" dirty="0" smtClean="0"/>
              <a:t>10 </a:t>
            </a:r>
            <a:r>
              <a:rPr lang="th-TH" dirty="0" smtClean="0"/>
              <a:t>ปีและมีทุนเยอะแยะไว้ทดลองไอเดียตัวเอง</a:t>
            </a:r>
          </a:p>
          <a:p>
            <a:r>
              <a:rPr lang="th-TH" dirty="0" smtClean="0"/>
              <a:t>ชีวิตคุณในฐานะเกมโปรแกรมเมอร์ยังอีกยาวไกล</a:t>
            </a:r>
          </a:p>
          <a:p>
            <a:pPr lvl="1"/>
            <a:r>
              <a:rPr lang="th-TH" dirty="0" smtClean="0"/>
              <a:t>อุตสาหกรรมเกมเป็นอุตสาหกรรมใหญ่ การแข่งขันสูง</a:t>
            </a:r>
          </a:p>
          <a:p>
            <a:pPr lvl="1"/>
            <a:r>
              <a:rPr lang="th-TH" dirty="0" smtClean="0"/>
              <a:t>เริ่มต้นจากเล็กไปใหญ่</a:t>
            </a:r>
          </a:p>
          <a:p>
            <a:pPr lvl="1"/>
            <a:r>
              <a:rPr lang="th-TH" dirty="0" smtClean="0"/>
              <a:t>ทำงานสะสมประสบการณ์</a:t>
            </a:r>
          </a:p>
          <a:p>
            <a:pPr lvl="1"/>
            <a:r>
              <a:rPr lang="th-TH" dirty="0" smtClean="0"/>
              <a:t>ศึกษาหาความรู้อย่างสม่ำเสมอ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เวบเพจ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http://access.cs.sci.ku.ac.th/~pramook/418383</a:t>
            </a:r>
          </a:p>
          <a:p>
            <a:r>
              <a:rPr lang="th-TH" dirty="0" smtClean="0"/>
              <a:t>เช็คบ่อยๆ</a:t>
            </a:r>
          </a:p>
          <a:p>
            <a:r>
              <a:rPr lang="th-TH" dirty="0" smtClean="0"/>
              <a:t>การบ้านและสไลด์จะให้ไว้ในเวบเพจนี้เท่านั้น</a:t>
            </a:r>
          </a:p>
          <a:p>
            <a:r>
              <a:rPr lang="th-TH" dirty="0" smtClean="0"/>
              <a:t>ไม่พิมพ์มาให้</a:t>
            </a: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ประวัติเกมคอมพิวเตอร์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ส่วนนี้ลอกมาจาก </a:t>
            </a:r>
            <a:r>
              <a:rPr lang="en-US" dirty="0" smtClean="0"/>
              <a:t>http://www.thedoteaters.com/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AMOOK20KHUNGURN@JWAPLXWP77GICQKJ" val="31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3733</Words>
  <Application>Microsoft Office PowerPoint</Application>
  <PresentationFormat>On-screen Show (4:3)</PresentationFormat>
  <Paragraphs>514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418383 การโปรแกรมเกม การบรรยายครั้งที่ 1</vt:lpstr>
      <vt:lpstr>หัวข้อวันนี้</vt:lpstr>
      <vt:lpstr>วิชานี้สอน...</vt:lpstr>
      <vt:lpstr>วิชานี้ไม่ได้สอน</vt:lpstr>
      <vt:lpstr>ผู้สอน</vt:lpstr>
      <vt:lpstr>การให้คะแนน</vt:lpstr>
      <vt:lpstr>หนังสือ</vt:lpstr>
      <vt:lpstr>เวบเพจ</vt:lpstr>
      <vt:lpstr>ประวัติเกมคอมพิวเตอร์</vt:lpstr>
      <vt:lpstr>เกมคอมพิวเตอร์ยุคดึกดำบรรพ์</vt:lpstr>
      <vt:lpstr>เกมคอมพิวเตอร์ยุคดึกดำบรรพ์ (ต่อ)</vt:lpstr>
      <vt:lpstr>เครื่องเล่นเกมอาร์เคด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เครื่องเล่นเกมอาร์เคด (ต่อ)</vt:lpstr>
      <vt:lpstr>เครื่องเล่นเกมส่วนตัวยุคแรก</vt:lpstr>
      <vt:lpstr>เครื่องเล่นเกมส่วนตัวยุคแรก (ต่อ)</vt:lpstr>
      <vt:lpstr>เครื่องเล่นเกมส่วนตัวยุคที่สอง</vt:lpstr>
      <vt:lpstr>เครื่องเล่นเกมส่วนตัวยุคที่สอง (ต่อ)</vt:lpstr>
      <vt:lpstr>เครื่องเล่นเกมส่วนตัวยุคที่สอง (ต่อ)</vt:lpstr>
      <vt:lpstr>เครื่องเล่นเกมส่วนตัวยุคที่สาม</vt:lpstr>
      <vt:lpstr>เครื่องเล่นเกมส่วนตัวยุคที่สาม (ต่อ)</vt:lpstr>
      <vt:lpstr>เครื่องเล่นเกมส่วนตัวยุคที่สาม (ต่อ)</vt:lpstr>
      <vt:lpstr>เครื่องเล่นเกมส่วนตัวยุคที่สี่</vt:lpstr>
      <vt:lpstr>เครื่องเล่นเกมส่วนตัวยุคที่สี่ (ต่อ)</vt:lpstr>
      <vt:lpstr>เครื่องเล่นเกมส่วนตัวยุคที่สี่ (ต่อ)</vt:lpstr>
      <vt:lpstr>เครื่องเล่นเกมส่วนตัวยุคที่สี่ (ต่อ)</vt:lpstr>
      <vt:lpstr>เครื่องเล่นเกมส่วนตัวยุคที่ห้า</vt:lpstr>
      <vt:lpstr>เครื่องเล่นเกมส่วนตัวยุคที่ห้า (ต่อ)</vt:lpstr>
      <vt:lpstr>เครื่องเล่นเกมส่วนตัวยุคที่หก (ต่อ)</vt:lpstr>
      <vt:lpstr>เครื่องเล่นเกมส่วนตัวยุคที่หก (ต่อ)</vt:lpstr>
      <vt:lpstr>เครื่องเล่นเกมส่วนตัวยุคที่เจ็ด</vt:lpstr>
      <vt:lpstr>เครื่องเล่นเกมส่วนตัวยุคที่เจ็ด (ต่อ)</vt:lpstr>
      <vt:lpstr>เกมคอมพิวเตอร์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เกมคอมพิวเตอร์ (ต่อ)</vt:lpstr>
      <vt:lpstr>การสร้างเกมและอาชีพต่างๆ เกี่ยวกับเกม</vt:lpstr>
      <vt:lpstr>ต้องการอะไรบ้าง?</vt:lpstr>
      <vt:lpstr>อาชีพที่เกี่ยวกับเกม</vt:lpstr>
      <vt:lpstr>เกมโปรแกรมเมอร์</vt:lpstr>
      <vt:lpstr>เกมโปรแกรมเมอร์ (ต่อ)</vt:lpstr>
      <vt:lpstr>เรียนรู้สู่การสร้างเกม</vt:lpstr>
      <vt:lpstr>เรียนรู้สู่การสร้างเกม</vt:lpstr>
      <vt:lpstr>เรียนรู้สู่การสร้างเกม (ต่อ)</vt:lpstr>
      <vt:lpstr>เรียนรู้สู่การสร้างเกม (ต่อ)</vt:lpstr>
      <vt:lpstr>Slide 70</vt:lpstr>
      <vt:lpstr>เรียนรู้สู่การสร้างเกม (ต่อ)</vt:lpstr>
      <vt:lpstr>เรียนรู้สู่การสร้างเกม (ต่อ)</vt:lpstr>
      <vt:lpstr>เรียนรู้สู่การสร้างเกม (ต่อ)</vt:lpstr>
      <vt:lpstr>เรียนรู้สู่การสร้างเกม (ต่อ)</vt:lpstr>
      <vt:lpstr>เรียนรู้สู่การสร้างเกม (ต่อ)</vt:lpstr>
      <vt:lpstr>เรียนรู้สู่การสร้างเกม (ต่อ)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418383 การโปรแกรมเกม การบรรยายครั้งที่ 1</dc:title>
  <dc:creator>Office Of Computer Services</dc:creator>
  <cp:lastModifiedBy>Office Of Computer Services</cp:lastModifiedBy>
  <cp:revision>137</cp:revision>
  <dcterms:created xsi:type="dcterms:W3CDTF">2008-10-25T11:01:41Z</dcterms:created>
  <dcterms:modified xsi:type="dcterms:W3CDTF">2009-10-13T10:30:03Z</dcterms:modified>
</cp:coreProperties>
</file>