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56" r:id="rId2"/>
    <p:sldId id="257" r:id="rId3"/>
    <p:sldId id="258" r:id="rId4"/>
    <p:sldId id="260" r:id="rId5"/>
    <p:sldId id="328" r:id="rId6"/>
    <p:sldId id="329" r:id="rId7"/>
    <p:sldId id="332" r:id="rId8"/>
    <p:sldId id="330" r:id="rId9"/>
    <p:sldId id="331" r:id="rId10"/>
    <p:sldId id="333" r:id="rId11"/>
    <p:sldId id="334" r:id="rId12"/>
    <p:sldId id="395" r:id="rId13"/>
    <p:sldId id="336" r:id="rId14"/>
    <p:sldId id="335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261" r:id="rId31"/>
    <p:sldId id="352" r:id="rId32"/>
    <p:sldId id="353" r:id="rId33"/>
    <p:sldId id="354" r:id="rId34"/>
    <p:sldId id="355" r:id="rId35"/>
    <p:sldId id="356" r:id="rId36"/>
    <p:sldId id="357" r:id="rId37"/>
    <p:sldId id="289" r:id="rId38"/>
    <p:sldId id="290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8" r:id="rId49"/>
    <p:sldId id="369" r:id="rId50"/>
    <p:sldId id="370" r:id="rId51"/>
    <p:sldId id="371" r:id="rId52"/>
    <p:sldId id="372" r:id="rId53"/>
    <p:sldId id="302" r:id="rId54"/>
    <p:sldId id="373" r:id="rId55"/>
    <p:sldId id="374" r:id="rId56"/>
    <p:sldId id="375" r:id="rId57"/>
    <p:sldId id="376" r:id="rId58"/>
    <p:sldId id="377" r:id="rId59"/>
    <p:sldId id="378" r:id="rId60"/>
    <p:sldId id="380" r:id="rId61"/>
    <p:sldId id="381" r:id="rId62"/>
    <p:sldId id="308" r:id="rId63"/>
    <p:sldId id="382" r:id="rId64"/>
    <p:sldId id="383" r:id="rId65"/>
    <p:sldId id="384" r:id="rId66"/>
    <p:sldId id="385" r:id="rId67"/>
    <p:sldId id="386" r:id="rId68"/>
    <p:sldId id="388" r:id="rId69"/>
    <p:sldId id="387" r:id="rId70"/>
    <p:sldId id="389" r:id="rId71"/>
    <p:sldId id="390" r:id="rId72"/>
    <p:sldId id="391" r:id="rId73"/>
    <p:sldId id="392" r:id="rId74"/>
    <p:sldId id="393" r:id="rId75"/>
    <p:sldId id="394" r:id="rId76"/>
    <p:sldId id="396" r:id="rId77"/>
    <p:sldId id="398" r:id="rId78"/>
    <p:sldId id="397" r:id="rId79"/>
    <p:sldId id="503" r:id="rId80"/>
    <p:sldId id="504" r:id="rId81"/>
    <p:sldId id="505" r:id="rId82"/>
    <p:sldId id="506" r:id="rId83"/>
    <p:sldId id="507" r:id="rId84"/>
    <p:sldId id="400" r:id="rId85"/>
    <p:sldId id="401" r:id="rId86"/>
    <p:sldId id="402" r:id="rId87"/>
    <p:sldId id="403" r:id="rId88"/>
    <p:sldId id="405" r:id="rId89"/>
    <p:sldId id="508" r:id="rId90"/>
    <p:sldId id="509" r:id="rId91"/>
    <p:sldId id="510" r:id="rId92"/>
    <p:sldId id="406" r:id="rId93"/>
    <p:sldId id="513" r:id="rId94"/>
    <p:sldId id="511" r:id="rId95"/>
    <p:sldId id="512" r:id="rId96"/>
    <p:sldId id="407" r:id="rId97"/>
    <p:sldId id="514" r:id="rId98"/>
    <p:sldId id="515" r:id="rId99"/>
    <p:sldId id="516" r:id="rId100"/>
    <p:sldId id="432" r:id="rId101"/>
    <p:sldId id="433" r:id="rId102"/>
    <p:sldId id="434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47C4-EA9B-4EBC-917B-242852A7EA45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0C70A-288B-42C6-B20C-6E346FB07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48</a:t>
            </a:fld>
            <a:endParaRPr lang="th-TH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49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040A-2296-4D0C-93FC-47A397EBFB17}" type="slidenum">
              <a:rPr lang="th-TH" smtClean="0"/>
              <a:pPr/>
              <a:t>50</a:t>
            </a:fld>
            <a:endParaRPr lang="th-TH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F1713-4F5D-4EC9-B8CE-FBB48A976A6A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86</a:t>
            </a:fld>
            <a:endParaRPr 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84B9-66D1-456D-BAE2-83305A6F5350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C70A-288B-42C6-B20C-6E346FB07F1B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2084-CCBA-4CAD-91A4-E6F6FFFC91C3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2084-CCBA-4CAD-91A4-E6F6FFFC91C3}" type="datetimeFigureOut">
              <a:rPr lang="en-US" smtClean="0"/>
              <a:pPr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396B-7183-4E73-AFB6-E22A0BAE8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game.org/download.s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418383 </a:t>
            </a:r>
            <a:r>
              <a:rPr lang="th-TH" dirty="0" smtClean="0"/>
              <a:t>การโปรแกรมเกม</a:t>
            </a:r>
            <a:br>
              <a:rPr lang="th-TH" dirty="0" smtClean="0"/>
            </a:br>
            <a:r>
              <a:rPr lang="th-TH" dirty="0" smtClean="0"/>
              <a:t>การบรรยายครั้งที่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ประมุข ขันเงิน</a:t>
            </a:r>
          </a:p>
          <a:p>
            <a:r>
              <a:rPr lang="en-US" dirty="0" smtClean="0"/>
              <a:t>pramook@gmail.com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ไฟล์ที่สร้างให้โดยอัตโนมัติ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dirty="0" smtClean="0"/>
              <a:t>ดูช่อง </a:t>
            </a:r>
            <a:r>
              <a:rPr lang="en-US" dirty="0" smtClean="0"/>
              <a:t>Solution Explorer </a:t>
            </a:r>
            <a:r>
              <a:rPr lang="th-TH" dirty="0" smtClean="0"/>
              <a:t>ทางด้านขวา</a:t>
            </a:r>
          </a:p>
          <a:p>
            <a:r>
              <a:rPr lang="en-US" dirty="0" err="1" smtClean="0"/>
              <a:t>FirstGame</a:t>
            </a:r>
            <a:endParaRPr lang="th-TH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Properties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References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เก็บข้อมูลว่าเกมนี้ใช้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library 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อะไรบ้าง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dirty="0" smtClean="0"/>
              <a:t>Content </a:t>
            </a:r>
            <a:r>
              <a:rPr lang="en-US" dirty="0" smtClean="0"/>
              <a:t>References</a:t>
            </a:r>
            <a:endParaRPr lang="en-US" dirty="0" smtClean="0"/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Game.ico</a:t>
            </a:r>
          </a:p>
          <a:p>
            <a:pPr lvl="1"/>
            <a:r>
              <a:rPr lang="en-US" dirty="0" smtClean="0"/>
              <a:t>Game1.cs</a:t>
            </a:r>
          </a:p>
          <a:p>
            <a:pPr lvl="1"/>
            <a:r>
              <a:rPr lang="en-US" dirty="0" smtClean="0"/>
              <a:t>GameThumbnail.png</a:t>
            </a:r>
          </a:p>
          <a:p>
            <a:pPr lvl="1"/>
            <a:r>
              <a:rPr lang="en-US" dirty="0" smtClean="0"/>
              <a:t>Program1.cs</a:t>
            </a:r>
          </a:p>
          <a:p>
            <a:r>
              <a:rPr lang="en-US" dirty="0" err="1" smtClean="0"/>
              <a:t>FirstGameContent</a:t>
            </a:r>
            <a:r>
              <a:rPr lang="en-US" dirty="0" smtClean="0"/>
              <a:t> (Content)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กรณีศึกษา</a:t>
            </a:r>
            <a:r>
              <a:rPr lang="en-US" dirty="0" smtClean="0"/>
              <a:t>: Tetris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เกม </a:t>
            </a:r>
            <a:r>
              <a:rPr lang="en-US" dirty="0" smtClean="0"/>
              <a:t>Tetris </a:t>
            </a:r>
            <a:r>
              <a:rPr lang="th-TH" dirty="0" smtClean="0"/>
              <a:t>อย่างง่ายอาจมี </a:t>
            </a:r>
            <a:r>
              <a:rPr lang="en-US" dirty="0" smtClean="0"/>
              <a:t>screen </a:t>
            </a:r>
            <a:r>
              <a:rPr lang="th-TH" dirty="0" smtClean="0"/>
              <a:t>อยู่ </a:t>
            </a:r>
            <a:r>
              <a:rPr lang="en-US" dirty="0" smtClean="0"/>
              <a:t>4 screen</a:t>
            </a:r>
            <a:endParaRPr lang="en-US" dirty="0" smtClean="0"/>
          </a:p>
          <a:p>
            <a:pPr lvl="1"/>
            <a:r>
              <a:rPr lang="en-US" dirty="0" smtClean="0"/>
              <a:t>Title </a:t>
            </a:r>
            <a:r>
              <a:rPr lang="en-US" dirty="0" smtClean="0"/>
              <a:t>Screen </a:t>
            </a:r>
            <a:r>
              <a:rPr lang="en-US" dirty="0" smtClean="0"/>
              <a:t>– </a:t>
            </a:r>
            <a:r>
              <a:rPr lang="th-TH" dirty="0" smtClean="0"/>
              <a:t>หน้าจอไตเติ้ล</a:t>
            </a:r>
            <a:endParaRPr lang="en-US" dirty="0" smtClean="0"/>
          </a:p>
          <a:p>
            <a:pPr lvl="1"/>
            <a:r>
              <a:rPr lang="en-US" dirty="0" smtClean="0"/>
              <a:t>Play Screen </a:t>
            </a:r>
            <a:r>
              <a:rPr lang="en-US" dirty="0" smtClean="0"/>
              <a:t>– </a:t>
            </a:r>
            <a:r>
              <a:rPr lang="th-TH" dirty="0" smtClean="0"/>
              <a:t>เวลาเล่นเกมที่ผู้ใช้สามารถบังคับเกมได้</a:t>
            </a:r>
            <a:endParaRPr lang="en-US" dirty="0" smtClean="0"/>
          </a:p>
          <a:p>
            <a:pPr lvl="1"/>
            <a:r>
              <a:rPr lang="en-US" dirty="0" smtClean="0"/>
              <a:t>Full Row </a:t>
            </a:r>
            <a:r>
              <a:rPr lang="en-US" dirty="0" smtClean="0"/>
              <a:t>Screen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th-TH" dirty="0" smtClean="0"/>
              <a:t>แสดงผลเวลาแถวแถวหนึ่งเติม ให้มันกระพริบแล้วหายไป</a:t>
            </a:r>
            <a:endParaRPr lang="en-US" dirty="0" smtClean="0"/>
          </a:p>
          <a:p>
            <a:pPr lvl="1"/>
            <a:r>
              <a:rPr lang="en-US" dirty="0" smtClean="0"/>
              <a:t>Game </a:t>
            </a:r>
            <a:r>
              <a:rPr lang="en-US" dirty="0" smtClean="0"/>
              <a:t>Over</a:t>
            </a:r>
            <a:r>
              <a:rPr lang="th-TH" dirty="0" smtClean="0"/>
              <a:t> </a:t>
            </a:r>
            <a:r>
              <a:rPr lang="en-US" dirty="0" smtClean="0"/>
              <a:t>Screen </a:t>
            </a:r>
            <a:r>
              <a:rPr lang="en-US" dirty="0" smtClean="0"/>
              <a:t>– </a:t>
            </a:r>
            <a:r>
              <a:rPr lang="th-TH" dirty="0" smtClean="0"/>
              <a:t>แสดงข้อความ </a:t>
            </a:r>
            <a:r>
              <a:rPr lang="en-US" dirty="0" smtClean="0"/>
              <a:t>Game Over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เกมในฐานะ </a:t>
            </a:r>
            <a:r>
              <a:rPr lang="en-US" dirty="0" smtClean="0"/>
              <a:t>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เกมมีหลาย </a:t>
            </a:r>
            <a:r>
              <a:rPr lang="en-US" dirty="0" smtClean="0"/>
              <a:t>“</a:t>
            </a:r>
            <a:r>
              <a:rPr lang="th-TH" dirty="0" smtClean="0"/>
              <a:t>หน้าจอ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th-TH" dirty="0" smtClean="0"/>
              <a:t>ในเวลาหนึ่งๆ มีเพียงหน้าจอเดียวเท่านั้นที่ถูกแสดงผล </a:t>
            </a:r>
            <a:r>
              <a:rPr lang="en-US" dirty="0" smtClean="0"/>
              <a:t>(active)</a:t>
            </a:r>
            <a:endParaRPr lang="en-US" dirty="0" smtClean="0"/>
          </a:p>
          <a:p>
            <a:r>
              <a:rPr lang="th-TH" dirty="0" smtClean="0"/>
              <a:t>มีการเปลี่ยนหน้าจอหนึ่งไปยังอีกหน้าจอหนึ่ง ซึ่งการเปลี่ยนนี้ถูกควบคุมโดย “ปัจจัยภายนอก” </a:t>
            </a:r>
            <a:r>
              <a:rPr lang="en-US" dirty="0" smtClean="0"/>
              <a:t>(</a:t>
            </a:r>
            <a:r>
              <a:rPr lang="th-TH" dirty="0" smtClean="0"/>
              <a:t>ผู้ใช้และเวลาที่ผ่านไป</a:t>
            </a:r>
            <a:r>
              <a:rPr lang="en-US" dirty="0" smtClean="0"/>
              <a:t>)</a:t>
            </a:r>
          </a:p>
          <a:p>
            <a:r>
              <a:rPr lang="th-TH" dirty="0" smtClean="0"/>
              <a:t>เวลาเขียนเกมเราจะสร้าง</a:t>
            </a:r>
            <a:r>
              <a:rPr lang="en-US" dirty="0" smtClean="0"/>
              <a:t> subclass </a:t>
            </a:r>
            <a:r>
              <a:rPr lang="th-TH" dirty="0" smtClean="0"/>
              <a:t>ของ </a:t>
            </a:r>
            <a:r>
              <a:rPr lang="en-US" dirty="0" smtClean="0"/>
              <a:t>Screen </a:t>
            </a:r>
            <a:r>
              <a:rPr lang="th-TH" dirty="0" smtClean="0"/>
              <a:t>หนึ่ง </a:t>
            </a:r>
            <a:r>
              <a:rPr lang="en-US" dirty="0" smtClean="0"/>
              <a:t>subclass </a:t>
            </a:r>
            <a:r>
              <a:rPr lang="th-TH" dirty="0" smtClean="0"/>
              <a:t>สำหรับหน้าจอแต่ละแบบ</a:t>
            </a:r>
          </a:p>
          <a:p>
            <a:r>
              <a:rPr lang="th-TH" dirty="0" smtClean="0"/>
              <a:t>เวลามีการเปลี่ยนแปลงหน้าจอ เราก็จะเรียก </a:t>
            </a:r>
            <a:r>
              <a:rPr lang="en-US" dirty="0" err="1" smtClean="0"/>
              <a:t>SwitchScreen</a:t>
            </a:r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เราสามารถเขียนการเปลี่ยนสถานะของเกมด้วยแผนภาพที่เรียกว่า</a:t>
            </a:r>
            <a:r>
              <a:rPr lang="en-US" dirty="0" smtClean="0"/>
              <a:t> </a:t>
            </a:r>
            <a:r>
              <a:rPr lang="en-US" dirty="0" smtClean="0"/>
              <a:t>“transition </a:t>
            </a:r>
            <a:r>
              <a:rPr lang="en-US" dirty="0" smtClean="0"/>
              <a:t>diagram”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Diagram </a:t>
            </a:r>
            <a:r>
              <a:rPr lang="th-TH" dirty="0" smtClean="0"/>
              <a:t>ของเกม</a:t>
            </a:r>
            <a:r>
              <a:rPr lang="en-US" dirty="0" smtClean="0"/>
              <a:t> </a:t>
            </a:r>
            <a:r>
              <a:rPr lang="en-US" dirty="0" smtClean="0"/>
              <a:t>Tetris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85852" y="3357562"/>
            <a:ext cx="1553777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57620" y="1714488"/>
            <a:ext cx="1553777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00826" y="3286124"/>
            <a:ext cx="1553777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3306" y="5357826"/>
            <a:ext cx="2071702" cy="1071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5" idx="2"/>
          </p:cNvCxnSpPr>
          <p:nvPr/>
        </p:nvCxnSpPr>
        <p:spPr>
          <a:xfrm flipV="1">
            <a:off x="2357422" y="2250273"/>
            <a:ext cx="1500198" cy="11787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43042" y="3643314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Title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2000240"/>
            <a:ext cx="77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Play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572264" y="3571876"/>
            <a:ext cx="1416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Full Row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786182" y="5572140"/>
            <a:ext cx="1827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Game Over</a:t>
            </a:r>
            <a:endParaRPr lang="en-US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86380" y="2571744"/>
            <a:ext cx="1285884" cy="10001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5" idx="6"/>
          </p:cNvCxnSpPr>
          <p:nvPr/>
        </p:nvCxnSpPr>
        <p:spPr>
          <a:xfrm rot="10800000">
            <a:off x="5411398" y="2250274"/>
            <a:ext cx="1518057" cy="11072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428993" y="4071941"/>
            <a:ext cx="2571768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3143240" y="4071942"/>
            <a:ext cx="257176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2428860" y="4357694"/>
            <a:ext cx="1357322" cy="1214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7158" y="2786058"/>
            <a:ext cx="1156240" cy="7284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2500298" y="6072206"/>
            <a:ext cx="1214446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428596" y="4357694"/>
            <a:ext cx="1214446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57224" y="4500570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th-TH" sz="2800" dirty="0" smtClean="0"/>
              <a:t>จบเกม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2357422" y="5715016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th-TH" sz="2800" dirty="0" smtClean="0"/>
              <a:t>จบเกม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 rot="2578284">
            <a:off x="2062959" y="4794343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th-TH" sz="2800" dirty="0" smtClean="0"/>
              <a:t>กลับ </a:t>
            </a:r>
            <a:r>
              <a:rPr lang="en-US" sz="2800" dirty="0" smtClean="0"/>
              <a:t>title”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3357554" y="3643314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th-TH" sz="2800" dirty="0" smtClean="0"/>
              <a:t>เล่นใหม่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4740460" y="4071942"/>
            <a:ext cx="992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 smtClean="0"/>
              <a:t>กระดาน</a:t>
            </a:r>
          </a:p>
          <a:p>
            <a:pPr algn="ctr"/>
            <a:r>
              <a:rPr lang="th-TH" sz="2800" dirty="0" smtClean="0"/>
              <a:t>ล้น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5943600" y="2286000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 smtClean="0"/>
              <a:t>แถวกระพริบเสร็จ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5366147" y="2928934"/>
            <a:ext cx="588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 smtClean="0"/>
              <a:t>แถว</a:t>
            </a:r>
          </a:p>
          <a:p>
            <a:pPr algn="ctr"/>
            <a:r>
              <a:rPr lang="th-TH" sz="2800" dirty="0" smtClean="0"/>
              <a:t>เต็ม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 rot="19274084">
            <a:off x="2386158" y="2356710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“</a:t>
            </a:r>
            <a:r>
              <a:rPr lang="th-TH" sz="2800" dirty="0" smtClean="0"/>
              <a:t>เริ่มเกม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ไฟล์ที่สร้างให้โดยอัตโนมัติ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ดูช่อง </a:t>
            </a:r>
            <a:r>
              <a:rPr lang="en-US" dirty="0" smtClean="0"/>
              <a:t>Solution Explorer </a:t>
            </a:r>
            <a:r>
              <a:rPr lang="th-TH" dirty="0" smtClean="0"/>
              <a:t>ทางด้านขวา</a:t>
            </a:r>
          </a:p>
          <a:p>
            <a:r>
              <a:rPr lang="en-US" dirty="0" err="1" smtClean="0"/>
              <a:t>FirstGame</a:t>
            </a:r>
            <a:endParaRPr lang="th-TH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Properties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Content References</a:t>
            </a:r>
            <a:endParaRPr lang="en-US" dirty="0" smtClean="0"/>
          </a:p>
          <a:p>
            <a:pPr lvl="1"/>
            <a:r>
              <a:rPr lang="en-US" dirty="0" smtClean="0"/>
              <a:t>Game.ico</a:t>
            </a:r>
            <a:endParaRPr lang="en-US" dirty="0" smtClean="0"/>
          </a:p>
          <a:p>
            <a:pPr lvl="1"/>
            <a:r>
              <a:rPr lang="en-US" dirty="0" smtClean="0"/>
              <a:t>Game1.cs</a:t>
            </a:r>
          </a:p>
          <a:p>
            <a:pPr lvl="1"/>
            <a:r>
              <a:rPr lang="en-US" dirty="0" smtClean="0"/>
              <a:t>GameThumbnail.png</a:t>
            </a:r>
          </a:p>
          <a:p>
            <a:pPr lvl="1"/>
            <a:r>
              <a:rPr lang="en-US" dirty="0" smtClean="0"/>
              <a:t>Program1.cs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FirstGameContent</a:t>
            </a:r>
            <a:r>
              <a:rPr lang="en-US" dirty="0" smtClean="0"/>
              <a:t> (Content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เก็บ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content 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(รูป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เพลง) ของ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เกม</a:t>
            </a:r>
            <a:endParaRPr lang="en-US" dirty="0" smtClean="0"/>
          </a:p>
          <a:p>
            <a:pPr lvl="1"/>
            <a:r>
              <a:rPr lang="en-US" dirty="0" smtClean="0"/>
              <a:t>References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ไฟล์ที่สร้างให้โดยอัตโนมัติ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ดูช่อง </a:t>
            </a:r>
            <a:r>
              <a:rPr lang="en-US" dirty="0" smtClean="0"/>
              <a:t>Solution Explorer </a:t>
            </a:r>
            <a:r>
              <a:rPr lang="th-TH" dirty="0" smtClean="0"/>
              <a:t>ทางด้านขวา</a:t>
            </a:r>
          </a:p>
          <a:p>
            <a:r>
              <a:rPr lang="en-US" dirty="0" err="1" smtClean="0"/>
              <a:t>FirstGame</a:t>
            </a:r>
            <a:endParaRPr lang="th-TH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Properties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Content References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เกมนี้ใช้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content project 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ไหนบ้าง</a:t>
            </a:r>
            <a:endParaRPr lang="en-US" dirty="0" smtClean="0"/>
          </a:p>
          <a:p>
            <a:pPr lvl="1"/>
            <a:r>
              <a:rPr lang="en-US" dirty="0" smtClean="0"/>
              <a:t>Game.ico</a:t>
            </a:r>
            <a:endParaRPr lang="en-US" dirty="0" smtClean="0"/>
          </a:p>
          <a:p>
            <a:pPr lvl="1"/>
            <a:r>
              <a:rPr lang="en-US" dirty="0" smtClean="0"/>
              <a:t>Game1.cs</a:t>
            </a:r>
          </a:p>
          <a:p>
            <a:pPr lvl="1"/>
            <a:r>
              <a:rPr lang="en-US" dirty="0" smtClean="0"/>
              <a:t>GameThumbnail.png</a:t>
            </a:r>
          </a:p>
          <a:p>
            <a:pPr lvl="1"/>
            <a:r>
              <a:rPr lang="en-US" dirty="0" smtClean="0"/>
              <a:t>Program1.cs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FirstGameContent</a:t>
            </a:r>
            <a:r>
              <a:rPr lang="en-US" dirty="0" smtClean="0"/>
              <a:t> (Content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References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ไฟล์ที่สร้างให้โดยอัตโนมัติ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/>
              <a:t>ดูช่อง </a:t>
            </a:r>
            <a:r>
              <a:rPr lang="en-US" dirty="0" smtClean="0"/>
              <a:t>Solution Explorer </a:t>
            </a:r>
            <a:r>
              <a:rPr lang="th-TH" dirty="0" smtClean="0"/>
              <a:t>ทางด้านขวา</a:t>
            </a:r>
          </a:p>
          <a:p>
            <a:r>
              <a:rPr lang="en-US" dirty="0" err="1" smtClean="0"/>
              <a:t>FirstGame</a:t>
            </a:r>
            <a:endParaRPr lang="th-TH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Properties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Content References</a:t>
            </a:r>
            <a:endParaRPr lang="en-US" dirty="0" smtClean="0"/>
          </a:p>
          <a:p>
            <a:pPr lvl="1"/>
            <a:r>
              <a:rPr lang="en-US" dirty="0" smtClean="0"/>
              <a:t>Game.ico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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ไอคอน</a:t>
            </a:r>
            <a:endParaRPr lang="en-US" dirty="0" smtClean="0"/>
          </a:p>
          <a:p>
            <a:pPr lvl="1"/>
            <a:r>
              <a:rPr lang="en-US" dirty="0" smtClean="0"/>
              <a:t>Game1.cs</a:t>
            </a:r>
          </a:p>
          <a:p>
            <a:pPr lvl="1"/>
            <a:r>
              <a:rPr lang="en-US" dirty="0" smtClean="0"/>
              <a:t>GameThumbnail.png</a:t>
            </a:r>
          </a:p>
          <a:p>
            <a:pPr lvl="1"/>
            <a:r>
              <a:rPr lang="en-US" dirty="0" smtClean="0"/>
              <a:t>Program1.cs</a:t>
            </a:r>
          </a:p>
          <a:p>
            <a:r>
              <a:rPr lang="en-US" dirty="0" err="1" smtClean="0"/>
              <a:t>FirstGameContent</a:t>
            </a:r>
            <a:r>
              <a:rPr lang="en-US" dirty="0" smtClean="0"/>
              <a:t> (Content)</a:t>
            </a:r>
          </a:p>
          <a:p>
            <a:pPr lvl="1"/>
            <a:r>
              <a:rPr lang="en-US" dirty="0" smtClean="0"/>
              <a:t>References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ไฟล์ที่สร้างให้โดยอัตโนมัติ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ดูช่อง </a:t>
            </a:r>
            <a:r>
              <a:rPr lang="en-US" dirty="0" smtClean="0"/>
              <a:t>Solution Explorer </a:t>
            </a:r>
            <a:r>
              <a:rPr lang="th-TH" dirty="0" smtClean="0"/>
              <a:t>ทางด้านขวา</a:t>
            </a:r>
          </a:p>
          <a:p>
            <a:r>
              <a:rPr lang="en-US" dirty="0" err="1" smtClean="0"/>
              <a:t>FirstGame</a:t>
            </a:r>
            <a:endParaRPr lang="th-TH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Properties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Content</a:t>
            </a:r>
            <a:r>
              <a:rPr lang="th-TH" dirty="0" smtClean="0"/>
              <a:t> </a:t>
            </a:r>
            <a:r>
              <a:rPr lang="en-US" dirty="0" smtClean="0"/>
              <a:t>References</a:t>
            </a:r>
            <a:endParaRPr lang="en-US" dirty="0" smtClean="0"/>
          </a:p>
          <a:p>
            <a:pPr lvl="1"/>
            <a:r>
              <a:rPr lang="en-US" dirty="0" smtClean="0"/>
              <a:t>Game.ico</a:t>
            </a:r>
          </a:p>
          <a:p>
            <a:pPr lvl="1"/>
            <a:r>
              <a:rPr lang="en-US" dirty="0" smtClean="0"/>
              <a:t>Game1.cs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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นิยามเกม</a:t>
            </a:r>
            <a:endParaRPr lang="en-US" dirty="0" smtClean="0"/>
          </a:p>
          <a:p>
            <a:pPr lvl="1"/>
            <a:r>
              <a:rPr lang="en-US" dirty="0" smtClean="0"/>
              <a:t>GameThumbnail.png</a:t>
            </a:r>
          </a:p>
          <a:p>
            <a:pPr lvl="1"/>
            <a:r>
              <a:rPr lang="en-US" dirty="0" smtClean="0"/>
              <a:t>Program1.cs</a:t>
            </a:r>
            <a:endParaRPr lang="th-TH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FirstGameContent</a:t>
            </a:r>
            <a:r>
              <a:rPr lang="en-US" dirty="0" smtClean="0"/>
              <a:t> (Content)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ไฟล์ที่สร้างให้โดยอัตโนมัติ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ดูช่อง </a:t>
            </a:r>
            <a:r>
              <a:rPr lang="en-US" dirty="0" smtClean="0"/>
              <a:t>Solution Explorer </a:t>
            </a:r>
            <a:r>
              <a:rPr lang="th-TH" dirty="0" smtClean="0"/>
              <a:t>ทางด้านขวา</a:t>
            </a:r>
          </a:p>
          <a:p>
            <a:r>
              <a:rPr lang="en-US" dirty="0" err="1" smtClean="0"/>
              <a:t>FirstGame</a:t>
            </a:r>
            <a:endParaRPr lang="th-TH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Properties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Content References</a:t>
            </a:r>
            <a:endParaRPr lang="en-US" dirty="0" smtClean="0"/>
          </a:p>
          <a:p>
            <a:pPr lvl="1"/>
            <a:r>
              <a:rPr lang="en-US" dirty="0" smtClean="0"/>
              <a:t>Game.ico</a:t>
            </a:r>
          </a:p>
          <a:p>
            <a:pPr lvl="1"/>
            <a:r>
              <a:rPr lang="en-US" dirty="0" smtClean="0"/>
              <a:t>Game1.cs</a:t>
            </a:r>
          </a:p>
          <a:p>
            <a:pPr lvl="1"/>
            <a:r>
              <a:rPr lang="en-US" dirty="0" smtClean="0"/>
              <a:t>GameThumbnail.png</a:t>
            </a:r>
            <a:r>
              <a:rPr lang="th-TH" dirty="0" smtClean="0"/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รูปแทนเกมในเครื่อง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Xbox </a:t>
            </a:r>
            <a:endParaRPr lang="en-US" dirty="0" smtClean="0"/>
          </a:p>
          <a:p>
            <a:pPr lvl="1"/>
            <a:r>
              <a:rPr lang="en-US" dirty="0" smtClean="0"/>
              <a:t>Program1.cs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FirstGameContent</a:t>
            </a:r>
            <a:r>
              <a:rPr lang="en-US" dirty="0" smtClean="0"/>
              <a:t> (Content)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ไฟล์ที่สร้างให้โดยอัตโนมัติ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ดูช่อง </a:t>
            </a:r>
            <a:r>
              <a:rPr lang="en-US" dirty="0" smtClean="0"/>
              <a:t>Solution Explorer </a:t>
            </a:r>
            <a:r>
              <a:rPr lang="th-TH" dirty="0" smtClean="0"/>
              <a:t>ทางด้านขวา</a:t>
            </a:r>
          </a:p>
          <a:p>
            <a:r>
              <a:rPr lang="en-US" dirty="0" err="1" smtClean="0"/>
              <a:t>FirstGame</a:t>
            </a:r>
            <a:endParaRPr lang="th-TH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Properties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Content References</a:t>
            </a:r>
            <a:endParaRPr lang="en-US" dirty="0" smtClean="0"/>
          </a:p>
          <a:p>
            <a:pPr lvl="1"/>
            <a:r>
              <a:rPr lang="en-US" dirty="0" smtClean="0"/>
              <a:t>Game.ico</a:t>
            </a:r>
          </a:p>
          <a:p>
            <a:pPr lvl="1"/>
            <a:r>
              <a:rPr lang="en-US" dirty="0" smtClean="0"/>
              <a:t>Game1.cs</a:t>
            </a:r>
          </a:p>
          <a:p>
            <a:pPr lvl="1"/>
            <a:r>
              <a:rPr lang="en-US" dirty="0" smtClean="0"/>
              <a:t>GameThumbnail.png</a:t>
            </a:r>
          </a:p>
          <a:p>
            <a:pPr lvl="1"/>
            <a:r>
              <a:rPr lang="en-US" dirty="0" smtClean="0"/>
              <a:t>Program1.cs</a:t>
            </a:r>
            <a:r>
              <a:rPr lang="th-TH" dirty="0" smtClean="0"/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ฟังก์ชัน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main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FirstGameContent</a:t>
            </a:r>
            <a:r>
              <a:rPr lang="en-US" dirty="0" smtClean="0"/>
              <a:t> (Content)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Program.cs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7F"/>
                </a:solidFill>
                <a:latin typeface="Monaco"/>
              </a:rPr>
              <a:t>using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System;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endParaRPr lang="en-US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7F"/>
                </a:solidFill>
                <a:latin typeface="Monaco"/>
              </a:rPr>
              <a:t>namespace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FirstGame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b="1" dirty="0" smtClean="0">
                <a:solidFill>
                  <a:srgbClr val="00007F"/>
                </a:solidFill>
                <a:latin typeface="Monaco"/>
              </a:rPr>
              <a:t>static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Monaco"/>
              </a:rPr>
              <a:t>class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Program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    </a:t>
            </a:r>
            <a:r>
              <a:rPr lang="en-US" sz="2800" dirty="0" smtClean="0">
                <a:solidFill>
                  <a:srgbClr val="3F703F"/>
                </a:solidFill>
                <a:latin typeface="Monaco"/>
              </a:rPr>
              <a:t>/// &lt;summary&gt;</a:t>
            </a: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    </a:t>
            </a:r>
            <a:r>
              <a:rPr lang="en-US" sz="2800" dirty="0" smtClean="0">
                <a:solidFill>
                  <a:srgbClr val="3F703F"/>
                </a:solidFill>
                <a:latin typeface="Monaco"/>
              </a:rPr>
              <a:t>/// The main entry point for the application.</a:t>
            </a: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    </a:t>
            </a:r>
            <a:r>
              <a:rPr lang="en-US" sz="2800" dirty="0" smtClean="0">
                <a:solidFill>
                  <a:srgbClr val="3F703F"/>
                </a:solidFill>
                <a:latin typeface="Monaco"/>
              </a:rPr>
              <a:t>/// &lt;/summary&gt;</a:t>
            </a: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    </a:t>
            </a:r>
            <a:r>
              <a:rPr lang="en-US" b="1" dirty="0" smtClean="0">
                <a:solidFill>
                  <a:srgbClr val="00007F"/>
                </a:solidFill>
                <a:latin typeface="Monaco"/>
              </a:rPr>
              <a:t>static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Monaco"/>
              </a:rPr>
              <a:t>void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Main(</a:t>
            </a:r>
            <a:r>
              <a:rPr lang="en-US" b="1" dirty="0" smtClean="0">
                <a:solidFill>
                  <a:srgbClr val="00007F"/>
                </a:solidFill>
                <a:latin typeface="Monaco"/>
              </a:rPr>
              <a:t>string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[]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args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   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        </a:t>
            </a:r>
            <a:r>
              <a:rPr lang="en-US" b="1" dirty="0" smtClean="0">
                <a:solidFill>
                  <a:srgbClr val="00007F"/>
                </a:solidFill>
                <a:latin typeface="Monaco"/>
              </a:rPr>
              <a:t>using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(Game1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game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Monaco"/>
              </a:rPr>
              <a:t>new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Game1())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       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            </a:t>
            </a:r>
            <a:r>
              <a:rPr lang="en-US" dirty="0" err="1" smtClean="0">
                <a:solidFill>
                  <a:srgbClr val="000000"/>
                </a:solidFill>
                <a:latin typeface="Monaco"/>
              </a:rPr>
              <a:t>game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.Run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();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       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   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Program.cs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มีฟังก์ชัน </a:t>
            </a:r>
            <a:r>
              <a:rPr lang="en-US" dirty="0" smtClean="0"/>
              <a:t>main</a:t>
            </a:r>
          </a:p>
          <a:p>
            <a:pPr lvl="1"/>
            <a:r>
              <a:rPr lang="th-TH" dirty="0" smtClean="0"/>
              <a:t>ดังนั้นจึงเป็นส่วนที่นิยาม “โปรแกรมหลัก” ของเกม</a:t>
            </a:r>
          </a:p>
          <a:p>
            <a:r>
              <a:rPr lang="th-TH" dirty="0" smtClean="0"/>
              <a:t>ใน </a:t>
            </a:r>
            <a:r>
              <a:rPr lang="en-US" dirty="0" smtClean="0"/>
              <a:t>main </a:t>
            </a:r>
            <a:r>
              <a:rPr lang="th-TH" dirty="0" smtClean="0"/>
              <a:t>มีการสร้าง </a:t>
            </a:r>
            <a:r>
              <a:rPr lang="en-US" dirty="0" smtClean="0"/>
              <a:t>instance </a:t>
            </a:r>
            <a:r>
              <a:rPr lang="th-TH" dirty="0" smtClean="0"/>
              <a:t>ของ </a:t>
            </a:r>
            <a:r>
              <a:rPr lang="en-US" dirty="0" smtClean="0"/>
              <a:t>Game1</a:t>
            </a:r>
          </a:p>
          <a:p>
            <a:r>
              <a:rPr lang="th-TH" dirty="0" smtClean="0"/>
              <a:t>แล้วเรียกเมธอด </a:t>
            </a:r>
            <a:r>
              <a:rPr lang="en-US" dirty="0" smtClean="0"/>
              <a:t>run </a:t>
            </a:r>
            <a:r>
              <a:rPr lang="th-TH" dirty="0" smtClean="0"/>
              <a:t>ของคลาส</a:t>
            </a:r>
            <a:r>
              <a:rPr lang="en-US" dirty="0" smtClean="0"/>
              <a:t> Game1</a:t>
            </a:r>
          </a:p>
          <a:p>
            <a:r>
              <a:rPr lang="th-TH" dirty="0" smtClean="0"/>
              <a:t>เมธอด </a:t>
            </a:r>
            <a:r>
              <a:rPr lang="en-US" dirty="0" smtClean="0"/>
              <a:t>run</a:t>
            </a:r>
            <a:r>
              <a:rPr lang="th-TH" dirty="0" smtClean="0"/>
              <a:t> คือตัวเกม</a:t>
            </a:r>
          </a:p>
          <a:p>
            <a:r>
              <a:rPr lang="th-TH" dirty="0" smtClean="0"/>
              <a:t>คลาส </a:t>
            </a:r>
            <a:r>
              <a:rPr lang="en-US" dirty="0" smtClean="0"/>
              <a:t>Game1 </a:t>
            </a:r>
            <a:r>
              <a:rPr lang="th-TH" dirty="0" smtClean="0"/>
              <a:t>จึงสำคัญที่สุด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Game1.cs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นิยามคลาส </a:t>
            </a:r>
            <a:r>
              <a:rPr lang="en-US" dirty="0" smtClean="0"/>
              <a:t>Game1 </a:t>
            </a:r>
            <a:r>
              <a:rPr lang="th-TH" dirty="0" smtClean="0"/>
              <a:t>ซึ่งบรรจุรายละเอียดของเกมเอาไว้</a:t>
            </a:r>
          </a:p>
          <a:p>
            <a:r>
              <a:rPr lang="en-US" dirty="0" smtClean="0"/>
              <a:t>Game1 </a:t>
            </a:r>
            <a:r>
              <a:rPr lang="th-TH" dirty="0" smtClean="0"/>
              <a:t>เป็น </a:t>
            </a:r>
            <a:r>
              <a:rPr lang="en-US" dirty="0" smtClean="0"/>
              <a:t>subclass </a:t>
            </a:r>
            <a:r>
              <a:rPr lang="th-TH" dirty="0" smtClean="0"/>
              <a:t>ของ</a:t>
            </a:r>
            <a:r>
              <a:rPr lang="en-US" dirty="0" smtClean="0"/>
              <a:t> </a:t>
            </a:r>
            <a:r>
              <a:rPr lang="en-US" dirty="0" err="1" smtClean="0"/>
              <a:t>Microsoft.Xna.Framework.Game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(คลาสที่แทนเกมของ </a:t>
            </a:r>
            <a:r>
              <a:rPr lang="en-US" dirty="0" smtClean="0"/>
              <a:t>XNA </a:t>
            </a:r>
            <a:r>
              <a:rPr lang="th-TH" dirty="0" smtClean="0"/>
              <a:t>ทั้งหมด)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th-TH" dirty="0" smtClean="0"/>
              <a:t>ไลบรารีภาษา</a:t>
            </a:r>
            <a:r>
              <a:rPr lang="en-US" dirty="0" smtClean="0"/>
              <a:t> C# </a:t>
            </a:r>
            <a:r>
              <a:rPr lang="th-TH" dirty="0" smtClean="0"/>
              <a:t>ของ </a:t>
            </a:r>
            <a:r>
              <a:rPr lang="en-US" dirty="0" smtClean="0"/>
              <a:t>Microsoft </a:t>
            </a:r>
            <a:r>
              <a:rPr lang="th-TH" dirty="0" smtClean="0"/>
              <a:t>สำหรับเขียนเกม</a:t>
            </a:r>
            <a:endParaRPr lang="en-US" dirty="0" smtClean="0"/>
          </a:p>
          <a:p>
            <a:pPr lvl="1"/>
            <a:r>
              <a:rPr lang="en-US" dirty="0" smtClean="0"/>
              <a:t> Platform </a:t>
            </a:r>
            <a:r>
              <a:rPr lang="th-TH" dirty="0" smtClean="0"/>
              <a:t>เป้าหมาย</a:t>
            </a:r>
            <a:r>
              <a:rPr lang="en-US" dirty="0" smtClean="0"/>
              <a:t>:</a:t>
            </a:r>
            <a:r>
              <a:rPr lang="th-TH" dirty="0" smtClean="0"/>
              <a:t> </a:t>
            </a:r>
            <a:r>
              <a:rPr lang="en-US" dirty="0" smtClean="0"/>
              <a:t>PC, Xbox, Zune</a:t>
            </a:r>
          </a:p>
          <a:p>
            <a:pPr lvl="1"/>
            <a:r>
              <a:rPr lang="th-TH" dirty="0" smtClean="0"/>
              <a:t>ความสามารถ</a:t>
            </a:r>
            <a:r>
              <a:rPr lang="en-US" dirty="0" smtClean="0"/>
              <a:t>:</a:t>
            </a:r>
          </a:p>
          <a:p>
            <a:pPr lvl="2"/>
            <a:r>
              <a:rPr lang="th-TH" dirty="0" smtClean="0"/>
              <a:t>วาดภาพ </a:t>
            </a:r>
            <a:r>
              <a:rPr lang="en-US" dirty="0" smtClean="0"/>
              <a:t>2 </a:t>
            </a:r>
            <a:r>
              <a:rPr lang="th-TH" dirty="0" smtClean="0"/>
              <a:t>มิติและ </a:t>
            </a:r>
            <a:r>
              <a:rPr lang="en-US" dirty="0" smtClean="0"/>
              <a:t>3 </a:t>
            </a:r>
            <a:r>
              <a:rPr lang="th-TH" dirty="0" smtClean="0"/>
              <a:t>มิติ</a:t>
            </a:r>
          </a:p>
          <a:p>
            <a:pPr lvl="2"/>
            <a:r>
              <a:rPr lang="th-TH" dirty="0" smtClean="0"/>
              <a:t>เล่นเสียงและวิดีโอ</a:t>
            </a:r>
          </a:p>
          <a:p>
            <a:pPr lvl="2"/>
            <a:r>
              <a:rPr lang="th-TH" dirty="0" smtClean="0"/>
              <a:t>จัดการ </a:t>
            </a:r>
            <a:r>
              <a:rPr lang="en-US" dirty="0" smtClean="0"/>
              <a:t>content </a:t>
            </a:r>
            <a:r>
              <a:rPr lang="th-TH" dirty="0" smtClean="0"/>
              <a:t>ของเกม</a:t>
            </a:r>
          </a:p>
          <a:p>
            <a:pPr lvl="2"/>
            <a:r>
              <a:rPr lang="th-TH" dirty="0" smtClean="0"/>
              <a:t>รับและประมวลผล </a:t>
            </a:r>
            <a:r>
              <a:rPr lang="en-US" dirty="0" smtClean="0"/>
              <a:t>input </a:t>
            </a:r>
            <a:r>
              <a:rPr lang="th-TH" dirty="0" smtClean="0"/>
              <a:t>จาก </a:t>
            </a:r>
            <a:r>
              <a:rPr lang="en-US" dirty="0" smtClean="0"/>
              <a:t>keyboard, mouse, joystick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เมธอดของ </a:t>
            </a:r>
            <a:r>
              <a:rPr lang="en-US" sz="4000" dirty="0" err="1" smtClean="0"/>
              <a:t>Microsoft.XNA.Framework.Game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void Initialize()</a:t>
            </a:r>
          </a:p>
          <a:p>
            <a:pPr lvl="1"/>
            <a:r>
              <a:rPr lang="th-TH" dirty="0" smtClean="0"/>
              <a:t>ใช้ตั้งค่าเริ่มต้นก่อนอ่าน </a:t>
            </a:r>
            <a:r>
              <a:rPr lang="en-US" dirty="0" smtClean="0"/>
              <a:t>content </a:t>
            </a:r>
            <a:r>
              <a:rPr lang="th-TH" dirty="0" smtClean="0"/>
              <a:t>ขึ้นมา</a:t>
            </a:r>
          </a:p>
          <a:p>
            <a:r>
              <a:rPr lang="en-US" dirty="0" smtClean="0"/>
              <a:t>void </a:t>
            </a:r>
            <a:r>
              <a:rPr lang="en-US" dirty="0" err="1" smtClean="0"/>
              <a:t>LoadContent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ใช้อ่าน </a:t>
            </a:r>
            <a:r>
              <a:rPr lang="en-US" dirty="0" smtClean="0"/>
              <a:t>content</a:t>
            </a:r>
          </a:p>
          <a:p>
            <a:r>
              <a:rPr lang="en-US" dirty="0" smtClean="0"/>
              <a:t>void </a:t>
            </a:r>
            <a:r>
              <a:rPr lang="en-US" dirty="0" err="1" smtClean="0"/>
              <a:t>UnloadContent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ใช้ประมวลผลเพื่อนำ </a:t>
            </a:r>
            <a:r>
              <a:rPr lang="en-US" dirty="0" smtClean="0"/>
              <a:t>content </a:t>
            </a:r>
            <a:r>
              <a:rPr lang="th-TH" dirty="0" smtClean="0"/>
              <a:t>ออกจากหน่วยความจำหลังเกมจบ</a:t>
            </a:r>
          </a:p>
          <a:p>
            <a:r>
              <a:rPr lang="en-US" dirty="0" smtClean="0"/>
              <a:t>void Update(</a:t>
            </a:r>
            <a:r>
              <a:rPr lang="en-US" dirty="0" err="1" smtClean="0"/>
              <a:t>GameTime</a:t>
            </a:r>
            <a:r>
              <a:rPr lang="en-US" dirty="0" smtClean="0"/>
              <a:t> </a:t>
            </a:r>
            <a:r>
              <a:rPr lang="en-US" dirty="0" err="1" smtClean="0"/>
              <a:t>gameTime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ใช้ทำการเปลี่ยนแปลงสถานะภายในของเกม</a:t>
            </a:r>
          </a:p>
          <a:p>
            <a:pPr lvl="1"/>
            <a:r>
              <a:rPr lang="th-TH" dirty="0" smtClean="0"/>
              <a:t>เป็นเมธอดที่ </a:t>
            </a:r>
            <a:r>
              <a:rPr lang="en-US" dirty="0" smtClean="0"/>
              <a:t>logic </a:t>
            </a:r>
            <a:r>
              <a:rPr lang="th-TH" dirty="0" smtClean="0"/>
              <a:t>ของเกมทำงาน</a:t>
            </a:r>
          </a:p>
          <a:p>
            <a:r>
              <a:rPr lang="en-US" dirty="0" smtClean="0"/>
              <a:t>void Draw(</a:t>
            </a:r>
            <a:r>
              <a:rPr lang="en-US" dirty="0" err="1" smtClean="0"/>
              <a:t>GameTime</a:t>
            </a:r>
            <a:r>
              <a:rPr lang="en-US" dirty="0" smtClean="0"/>
              <a:t> </a:t>
            </a:r>
            <a:r>
              <a:rPr lang="en-US" dirty="0" err="1" smtClean="0"/>
              <a:t>gameTime</a:t>
            </a:r>
            <a:r>
              <a:rPr lang="en-US" dirty="0" smtClean="0"/>
              <a:t>)</a:t>
            </a:r>
          </a:p>
          <a:p>
            <a:pPr lvl="1"/>
            <a:r>
              <a:rPr lang="th-TH" dirty="0" smtClean="0"/>
              <a:t>ใช้วาดภาพเกมออกทางหน้าจอ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Flowchart </a:t>
            </a:r>
            <a:r>
              <a:rPr lang="th-TH" dirty="0" smtClean="0"/>
              <a:t>การทำงานของคลาส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2209800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Flowchart: Alternate Process 7"/>
          <p:cNvSpPr/>
          <p:nvPr/>
        </p:nvSpPr>
        <p:spPr>
          <a:xfrm>
            <a:off x="3810000" y="1371600"/>
            <a:ext cx="1447800" cy="38100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3886200" y="1371600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เริ่ม (เรียก </a:t>
            </a:r>
            <a:r>
              <a:rPr lang="en-US" sz="2000" dirty="0" smtClean="0"/>
              <a:t>Run</a:t>
            </a:r>
            <a:r>
              <a:rPr lang="th-TH" sz="2000" dirty="0" smtClean="0"/>
              <a:t>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2209800"/>
            <a:ext cx="1211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Initialize()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733800" y="2971800"/>
            <a:ext cx="1600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3733800" y="2971800"/>
            <a:ext cx="1675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LoadContent</a:t>
            </a:r>
            <a:r>
              <a:rPr lang="en-US" sz="2000" dirty="0" smtClean="0"/>
              <a:t>()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886200" y="3886200"/>
            <a:ext cx="1295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3962400" y="3886200"/>
            <a:ext cx="110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Update()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038600" y="4724400"/>
            <a:ext cx="990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xtBox 15"/>
          <p:cNvSpPr txBox="1"/>
          <p:nvPr/>
        </p:nvSpPr>
        <p:spPr>
          <a:xfrm>
            <a:off x="4114800" y="4724400"/>
            <a:ext cx="887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Draw()</a:t>
            </a:r>
            <a:endParaRPr lang="en-US" sz="2000" dirty="0"/>
          </a:p>
        </p:txBody>
      </p:sp>
      <p:sp>
        <p:nvSpPr>
          <p:cNvPr id="17" name="Flowchart: Decision 16"/>
          <p:cNvSpPr/>
          <p:nvPr/>
        </p:nvSpPr>
        <p:spPr>
          <a:xfrm>
            <a:off x="3733800" y="5638800"/>
            <a:ext cx="1600200" cy="762000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14800" y="5791200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เกมจบ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1143000" y="5791200"/>
            <a:ext cx="1828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TextBox 19"/>
          <p:cNvSpPr txBox="1"/>
          <p:nvPr/>
        </p:nvSpPr>
        <p:spPr>
          <a:xfrm>
            <a:off x="1143000" y="5791200"/>
            <a:ext cx="192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UnloadContent</a:t>
            </a:r>
            <a:r>
              <a:rPr lang="en-US" sz="2000" dirty="0" smtClean="0"/>
              <a:t>()</a:t>
            </a:r>
            <a:endParaRPr lang="en-US" sz="2000" dirty="0"/>
          </a:p>
        </p:txBody>
      </p:sp>
      <p:sp>
        <p:nvSpPr>
          <p:cNvPr id="21" name="Flowchart: Alternate Process 20"/>
          <p:cNvSpPr/>
          <p:nvPr/>
        </p:nvSpPr>
        <p:spPr>
          <a:xfrm>
            <a:off x="1447800" y="4724400"/>
            <a:ext cx="1219200" cy="38100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1524000" y="4724400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จบการทำงาน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8" idx="2"/>
            <a:endCxn id="5" idx="0"/>
          </p:cNvCxnSpPr>
          <p:nvPr/>
        </p:nvCxnSpPr>
        <p:spPr>
          <a:xfrm rot="5400000">
            <a:off x="4305300" y="198120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2"/>
            <a:endCxn id="11" idx="0"/>
          </p:cNvCxnSpPr>
          <p:nvPr/>
        </p:nvCxnSpPr>
        <p:spPr>
          <a:xfrm rot="5400000">
            <a:off x="4343400" y="2781300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13" idx="0"/>
          </p:cNvCxnSpPr>
          <p:nvPr/>
        </p:nvCxnSpPr>
        <p:spPr>
          <a:xfrm rot="5400000">
            <a:off x="4305300" y="365760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2"/>
            <a:endCxn id="15" idx="0"/>
          </p:cNvCxnSpPr>
          <p:nvPr/>
        </p:nvCxnSpPr>
        <p:spPr>
          <a:xfrm rot="5400000">
            <a:off x="4305300" y="449580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17" idx="0"/>
          </p:cNvCxnSpPr>
          <p:nvPr/>
        </p:nvCxnSpPr>
        <p:spPr>
          <a:xfrm rot="5400000">
            <a:off x="4267200" y="5372100"/>
            <a:ext cx="533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1"/>
            <a:endCxn id="19" idx="3"/>
          </p:cNvCxnSpPr>
          <p:nvPr/>
        </p:nvCxnSpPr>
        <p:spPr>
          <a:xfrm rot="10800000">
            <a:off x="2971800" y="6019800"/>
            <a:ext cx="762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9" idx="0"/>
            <a:endCxn id="21" idx="2"/>
          </p:cNvCxnSpPr>
          <p:nvPr/>
        </p:nvCxnSpPr>
        <p:spPr>
          <a:xfrm rot="5400000" flipH="1" flipV="1">
            <a:off x="1714500" y="5448300"/>
            <a:ext cx="685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7" idx="3"/>
          </p:cNvCxnSpPr>
          <p:nvPr/>
        </p:nvCxnSpPr>
        <p:spPr>
          <a:xfrm>
            <a:off x="5334000" y="6019800"/>
            <a:ext cx="914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5066506" y="4838700"/>
            <a:ext cx="2362994" cy="7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4572000" y="3657600"/>
            <a:ext cx="1676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เมธอดต่างๆ ใน </a:t>
            </a:r>
            <a:r>
              <a:rPr lang="en-US" dirty="0" smtClean="0"/>
              <a:t>Game1.cs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Constructor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public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Game1()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Monaco"/>
              </a:rPr>
              <a:t>graphics</a:t>
            </a: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new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GraphicsDeviceManager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this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</a:rPr>
              <a:t>Content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.RootDirectory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7F007F"/>
                </a:solidFill>
                <a:latin typeface="Monaco"/>
              </a:rPr>
              <a:t>"Content"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}</a:t>
            </a:r>
          </a:p>
          <a:p>
            <a:pPr lvl="1">
              <a:buNone/>
            </a:pPr>
            <a:endParaRPr lang="en-US" sz="1600" b="1" dirty="0" smtClean="0">
              <a:solidFill>
                <a:srgbClr val="000000"/>
              </a:solidFill>
              <a:latin typeface="Monaco"/>
            </a:endParaRPr>
          </a:p>
          <a:p>
            <a:r>
              <a:rPr lang="en-US" dirty="0" err="1" smtClean="0"/>
              <a:t>GraphicsDeviceManager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/>
              <a:t>จัดการหน้าจอ</a:t>
            </a:r>
          </a:p>
          <a:p>
            <a:r>
              <a:rPr lang="en-US" dirty="0" smtClean="0"/>
              <a:t>Content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>
                <a:sym typeface="Wingdings" pitchFamily="2" charset="2"/>
              </a:rPr>
              <a:t>จัดการ </a:t>
            </a:r>
            <a:r>
              <a:rPr lang="en-US" dirty="0" smtClean="0">
                <a:sym typeface="Wingdings" pitchFamily="2" charset="2"/>
              </a:rPr>
              <a:t>content </a:t>
            </a:r>
            <a:r>
              <a:rPr lang="th-TH" dirty="0" smtClean="0">
                <a:sym typeface="Wingdings" pitchFamily="2" charset="2"/>
              </a:rPr>
              <a:t>ของเกม</a:t>
            </a:r>
            <a:endParaRPr lang="th-TH" dirty="0" smtClean="0"/>
          </a:p>
          <a:p>
            <a:pPr>
              <a:buNone/>
            </a:pPr>
            <a:endParaRPr lang="en-US" sz="1600" b="1" dirty="0" smtClean="0">
              <a:solidFill>
                <a:srgbClr val="000000"/>
              </a:solidFill>
              <a:latin typeface="Monaco"/>
            </a:endParaRPr>
          </a:p>
          <a:p>
            <a:pPr lvl="1">
              <a:buNone/>
            </a:pPr>
            <a:endParaRPr lang="en-US" sz="1600" b="1" dirty="0" smtClean="0">
              <a:solidFill>
                <a:srgbClr val="000000"/>
              </a:solidFill>
              <a:latin typeface="Mona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เมธอดต่างๆ ใน </a:t>
            </a:r>
            <a:r>
              <a:rPr lang="en-US" dirty="0" smtClean="0"/>
              <a:t>Game1.cs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Initialize()</a:t>
            </a:r>
            <a:br>
              <a:rPr lang="en-US" dirty="0" smtClean="0"/>
            </a:br>
            <a:r>
              <a:rPr lang="en-US" dirty="0" err="1" smtClean="0"/>
              <a:t>UnloadContent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ไม่ได้ทำอะไรเลยนอกจากเรียก </a:t>
            </a:r>
            <a:r>
              <a:rPr lang="en-US" dirty="0" smtClean="0"/>
              <a:t>method </a:t>
            </a:r>
            <a:r>
              <a:rPr lang="th-TH" dirty="0" smtClean="0"/>
              <a:t>เดียวกันของ </a:t>
            </a:r>
            <a:r>
              <a:rPr lang="en-US" dirty="0" err="1" smtClean="0"/>
              <a:t>superclass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LoadContent</a:t>
            </a:r>
            <a:r>
              <a:rPr lang="en-US" dirty="0" smtClean="0"/>
              <a:t>()</a:t>
            </a:r>
          </a:p>
          <a:p>
            <a:pPr lvl="1">
              <a:buNone/>
            </a:pPr>
            <a:endParaRPr lang="en-US" sz="1600" b="1" dirty="0" smtClean="0">
              <a:solidFill>
                <a:srgbClr val="00007F"/>
              </a:solidFill>
              <a:latin typeface="Monaco"/>
            </a:endParaRPr>
          </a:p>
          <a:p>
            <a:pPr lvl="1">
              <a:buNone/>
            </a:pP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protected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override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void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LoadContent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()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dirty="0" smtClean="0">
                <a:solidFill>
                  <a:srgbClr val="000000"/>
                </a:solidFill>
                <a:latin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</a:rPr>
              <a:t>spriteBatch</a:t>
            </a: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new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SpriteBatch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GraphicsDevice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600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}</a:t>
            </a:r>
          </a:p>
          <a:p>
            <a:pPr lvl="1">
              <a:buNone/>
            </a:pPr>
            <a:endParaRPr lang="en-US" sz="1600" b="1" dirty="0" smtClean="0">
              <a:solidFill>
                <a:srgbClr val="000000"/>
              </a:solidFill>
              <a:latin typeface="Monaco"/>
            </a:endParaRPr>
          </a:p>
          <a:p>
            <a:pPr>
              <a:buNone/>
            </a:pPr>
            <a:r>
              <a:rPr lang="th-TH" dirty="0" smtClean="0"/>
              <a:t>	สร้าง </a:t>
            </a:r>
            <a:r>
              <a:rPr lang="en-US" dirty="0" err="1" smtClean="0"/>
              <a:t>spriteBatch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object </a:t>
            </a:r>
            <a:r>
              <a:rPr lang="th-TH" dirty="0" smtClean="0">
                <a:sym typeface="Wingdings" pitchFamily="2" charset="2"/>
              </a:rPr>
              <a:t>ที่เราจะใช้มันวาดรูป</a:t>
            </a:r>
            <a:endParaRPr lang="en-US" dirty="0" smtClean="0"/>
          </a:p>
          <a:p>
            <a:pPr lvl="1">
              <a:buNone/>
            </a:pPr>
            <a:endParaRPr lang="en-US" sz="1600" b="1" dirty="0" smtClean="0">
              <a:solidFill>
                <a:srgbClr val="000000"/>
              </a:solidFill>
              <a:latin typeface="Monaco"/>
            </a:endParaRPr>
          </a:p>
          <a:p>
            <a:pPr lvl="1"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เมธอดต่างๆ ใน </a:t>
            </a:r>
            <a:r>
              <a:rPr lang="en-US" dirty="0" smtClean="0"/>
              <a:t>Game1.cs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Update()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protected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override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void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Update(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100" dirty="0" smtClean="0">
                <a:solidFill>
                  <a:srgbClr val="007F00"/>
                </a:solidFill>
                <a:latin typeface="Monaco"/>
              </a:rPr>
              <a:t>// Allows the game to exit</a:t>
            </a:r>
          </a:p>
          <a:p>
            <a:pPr lvl="1">
              <a:buNone/>
            </a:pP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if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GamePad.GetState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PlayerIndex.One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).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Buttons.Back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==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</a:p>
          <a:p>
            <a:pPr lvl="1">
              <a:buNone/>
            </a:pP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       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ButtonState.Pressed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     </a:t>
            </a:r>
            <a:r>
              <a:rPr lang="en-US" sz="1600" b="1" dirty="0" err="1" smtClean="0">
                <a:solidFill>
                  <a:srgbClr val="00007F"/>
                </a:solidFill>
                <a:latin typeface="Monaco"/>
              </a:rPr>
              <a:t>this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.Exit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();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endParaRPr lang="en-US" sz="1600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100" dirty="0" smtClean="0">
                <a:solidFill>
                  <a:srgbClr val="007F00"/>
                </a:solidFill>
                <a:latin typeface="Monaco"/>
              </a:rPr>
              <a:t>// TODO: Add your update logic here</a:t>
            </a:r>
          </a:p>
          <a:p>
            <a:pPr lvl="1">
              <a:buNone/>
            </a:pPr>
            <a:endParaRPr lang="en-US" sz="1600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600" b="1" dirty="0" err="1" smtClean="0">
                <a:solidFill>
                  <a:srgbClr val="00007F"/>
                </a:solidFill>
                <a:latin typeface="Monaco"/>
              </a:rPr>
              <a:t>base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.Update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เมธอดต่างๆ ใน </a:t>
            </a:r>
            <a:r>
              <a:rPr lang="en-US" dirty="0" smtClean="0"/>
              <a:t>Game1.cs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GamePad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>
                <a:sym typeface="Wingdings" pitchFamily="2" charset="2"/>
              </a:rPr>
              <a:t>ใช้รับ </a:t>
            </a:r>
            <a:r>
              <a:rPr lang="en-US" dirty="0" smtClean="0">
                <a:sym typeface="Wingdings" pitchFamily="2" charset="2"/>
              </a:rPr>
              <a:t>input </a:t>
            </a:r>
            <a:r>
              <a:rPr lang="th-TH" dirty="0" smtClean="0">
                <a:sym typeface="Wingdings" pitchFamily="2" charset="2"/>
              </a:rPr>
              <a:t>จาก </a:t>
            </a:r>
            <a:r>
              <a:rPr lang="en-US" dirty="0" smtClean="0">
                <a:sym typeface="Wingdings" pitchFamily="2" charset="2"/>
              </a:rPr>
              <a:t>joystick </a:t>
            </a:r>
            <a:r>
              <a:rPr lang="th-TH" dirty="0" smtClean="0">
                <a:sym typeface="Wingdings" pitchFamily="2" charset="2"/>
              </a:rPr>
              <a:t>ของ</a:t>
            </a:r>
            <a:r>
              <a:rPr lang="en-US" dirty="0" smtClean="0">
                <a:sym typeface="Wingdings" pitchFamily="2" charset="2"/>
              </a:rPr>
              <a:t> XBOX</a:t>
            </a:r>
          </a:p>
          <a:p>
            <a:r>
              <a:rPr lang="th-TH" dirty="0" smtClean="0">
                <a:sym typeface="Wingdings" pitchFamily="2" charset="2"/>
              </a:rPr>
              <a:t>โค้ดบรรทัดแรกทำการเช็คว่าปุ่ม </a:t>
            </a:r>
            <a:r>
              <a:rPr lang="en-US" dirty="0" smtClean="0">
                <a:sym typeface="Wingdings" pitchFamily="2" charset="2"/>
              </a:rPr>
              <a:t>“back” </a:t>
            </a:r>
            <a:r>
              <a:rPr lang="th-TH" dirty="0" smtClean="0">
                <a:sym typeface="Wingdings" pitchFamily="2" charset="2"/>
              </a:rPr>
              <a:t>ของผู้เล่นคนที่ </a:t>
            </a:r>
            <a:r>
              <a:rPr lang="en-US" dirty="0" smtClean="0">
                <a:sym typeface="Wingdings" pitchFamily="2" charset="2"/>
              </a:rPr>
              <a:t>1 </a:t>
            </a:r>
            <a:r>
              <a:rPr lang="th-TH" dirty="0" smtClean="0">
                <a:sym typeface="Wingdings" pitchFamily="2" charset="2"/>
              </a:rPr>
              <a:t>ถูกกดอยู่หรือไม่</a:t>
            </a:r>
          </a:p>
          <a:p>
            <a:r>
              <a:rPr lang="th-TH" dirty="0" smtClean="0">
                <a:sym typeface="Wingdings" pitchFamily="2" charset="2"/>
              </a:rPr>
              <a:t>ถ้าใช่เรียก </a:t>
            </a:r>
            <a:r>
              <a:rPr lang="en-US" dirty="0" err="1" smtClean="0">
                <a:sym typeface="Wingdings" pitchFamily="2" charset="2"/>
              </a:rPr>
              <a:t>this.Exit</a:t>
            </a:r>
            <a:r>
              <a:rPr lang="en-US" dirty="0" smtClean="0">
                <a:sym typeface="Wingdings" pitchFamily="2" charset="2"/>
              </a:rPr>
              <a:t>() </a:t>
            </a:r>
            <a:r>
              <a:rPr lang="th-TH" dirty="0" smtClean="0">
                <a:sym typeface="Wingdings" pitchFamily="2" charset="2"/>
              </a:rPr>
              <a:t>ซึ่งจะเป็นการจบเกม</a:t>
            </a:r>
          </a:p>
          <a:p>
            <a:r>
              <a:rPr lang="th-TH" dirty="0" smtClean="0">
                <a:sym typeface="Wingdings" pitchFamily="2" charset="2"/>
              </a:rPr>
              <a:t>มิเช่นนั้นก็ไม่ทำอะไร</a:t>
            </a:r>
          </a:p>
          <a:p>
            <a:endParaRPr lang="th-TH" dirty="0" smtClean="0">
              <a:sym typeface="Wingdings" pitchFamily="2" charset="2"/>
            </a:endParaRPr>
          </a:p>
          <a:p>
            <a:r>
              <a:rPr lang="th-TH" dirty="0" smtClean="0">
                <a:sym typeface="Wingdings" pitchFamily="2" charset="2"/>
              </a:rPr>
              <a:t>เราจะเขียนเกมบน </a:t>
            </a:r>
            <a:r>
              <a:rPr lang="en-US" dirty="0" smtClean="0">
                <a:sym typeface="Wingdings" pitchFamily="2" charset="2"/>
              </a:rPr>
              <a:t>PC </a:t>
            </a:r>
            <a:r>
              <a:rPr lang="th-TH" dirty="0" smtClean="0">
                <a:sym typeface="Wingdings" pitchFamily="2" charset="2"/>
              </a:rPr>
              <a:t>โดยใช้ </a:t>
            </a:r>
            <a:r>
              <a:rPr lang="en-US" dirty="0" smtClean="0">
                <a:sym typeface="Wingdings" pitchFamily="2" charset="2"/>
              </a:rPr>
              <a:t>Keyboard </a:t>
            </a:r>
            <a:r>
              <a:rPr lang="th-TH" dirty="0" smtClean="0">
                <a:sym typeface="Wingdings" pitchFamily="2" charset="2"/>
              </a:rPr>
              <a:t>เป็นส่วนใหญ่</a:t>
            </a:r>
          </a:p>
          <a:p>
            <a:r>
              <a:rPr lang="th-TH" dirty="0" smtClean="0">
                <a:sym typeface="Wingdings" pitchFamily="2" charset="2"/>
              </a:rPr>
              <a:t>ดังนั้นจะไม่ยุ่งกับ </a:t>
            </a:r>
            <a:r>
              <a:rPr lang="en-US" dirty="0" err="1" smtClean="0">
                <a:sym typeface="Wingdings" pitchFamily="2" charset="2"/>
              </a:rPr>
              <a:t>GamePad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th-TH" dirty="0" smtClean="0">
                <a:sym typeface="Wingdings" pitchFamily="2" charset="2"/>
              </a:rPr>
              <a:t>มากนัก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เมธอดต่างๆ ใน </a:t>
            </a:r>
            <a:r>
              <a:rPr lang="en-US" dirty="0" smtClean="0"/>
              <a:t>Game1.cs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Draw()</a:t>
            </a:r>
          </a:p>
          <a:p>
            <a:pPr>
              <a:buNone/>
            </a:pPr>
            <a:endParaRPr lang="th-TH" dirty="0" smtClean="0"/>
          </a:p>
          <a:p>
            <a:pPr lvl="1">
              <a:buNone/>
            </a:pPr>
            <a:r>
              <a:rPr lang="en-US" sz="2000" b="1" dirty="0" smtClean="0">
                <a:solidFill>
                  <a:srgbClr val="00007F"/>
                </a:solidFill>
                <a:latin typeface="Monaco"/>
              </a:rPr>
              <a:t>protected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Monaco"/>
              </a:rPr>
              <a:t>override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Monaco"/>
              </a:rPr>
              <a:t>void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Draw(</a:t>
            </a:r>
            <a:r>
              <a:rPr lang="en-US" sz="20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20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20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</a:rPr>
              <a:t>GraphicsDevice</a:t>
            </a:r>
            <a:r>
              <a:rPr lang="en-US" sz="2000" b="1" dirty="0" err="1" smtClean="0">
                <a:solidFill>
                  <a:srgbClr val="000000"/>
                </a:solidFill>
                <a:latin typeface="Monaco"/>
              </a:rPr>
              <a:t>.Clear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Monaco"/>
              </a:rPr>
              <a:t>Color.CornflowerBlue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20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00007F"/>
                </a:solidFill>
                <a:latin typeface="Monaco"/>
              </a:rPr>
              <a:t>   </a:t>
            </a:r>
            <a:r>
              <a:rPr lang="en-US" sz="2000" b="1" dirty="0" err="1" smtClean="0">
                <a:solidFill>
                  <a:srgbClr val="00007F"/>
                </a:solidFill>
                <a:latin typeface="Monaco"/>
              </a:rPr>
              <a:t>base</a:t>
            </a:r>
            <a:r>
              <a:rPr lang="en-US" sz="2000" b="1" dirty="0" err="1" smtClean="0">
                <a:solidFill>
                  <a:srgbClr val="000000"/>
                </a:solidFill>
                <a:latin typeface="Monaco"/>
              </a:rPr>
              <a:t>.Draw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20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}</a:t>
            </a:r>
          </a:p>
          <a:p>
            <a:pPr lvl="1">
              <a:buNone/>
            </a:pPr>
            <a:endParaRPr lang="en-US" sz="2000" b="1" dirty="0" smtClean="0">
              <a:solidFill>
                <a:srgbClr val="000000"/>
              </a:solidFill>
              <a:latin typeface="Monaco"/>
            </a:endParaRPr>
          </a:p>
          <a:p>
            <a:r>
              <a:rPr lang="th-TH" dirty="0" smtClean="0"/>
              <a:t>เคลียร์หน้าจอเป็นสี </a:t>
            </a:r>
            <a:r>
              <a:rPr lang="en-US" dirty="0" err="1" smtClean="0"/>
              <a:t>CornflowerBlue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ผลลัพธ์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4432" y="1600200"/>
            <a:ext cx="58151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ช่วยทำให้การเขียนเกมง่ายขึ้น</a:t>
            </a:r>
          </a:p>
          <a:p>
            <a:pPr lvl="1"/>
            <a:r>
              <a:rPr lang="th-TH" dirty="0" smtClean="0"/>
              <a:t>ไม่ต้องกังวลเรื่อง </a:t>
            </a:r>
            <a:r>
              <a:rPr lang="en-US" dirty="0" smtClean="0"/>
              <a:t>hardware</a:t>
            </a:r>
          </a:p>
          <a:p>
            <a:pPr lvl="1"/>
            <a:r>
              <a:rPr lang="th-TH" dirty="0" smtClean="0"/>
              <a:t>ไม่ต้องเขียนโค้ดเพื่อวาดภาพ อ่านข้อมุลเข้า หรือเล่นเสียง</a:t>
            </a:r>
          </a:p>
          <a:p>
            <a:r>
              <a:rPr lang="th-TH" dirty="0" smtClean="0"/>
              <a:t>แต่ก็ยังต้องเขียนมากพอสมควร</a:t>
            </a:r>
            <a:endParaRPr lang="en-US" dirty="0" smtClean="0"/>
          </a:p>
          <a:p>
            <a:r>
              <a:rPr lang="th-TH" dirty="0" smtClean="0"/>
              <a:t>เนื่องจากไม่มีองค์ประกอบพื้นฐานสำหรับสร้างเกมที่มีความซับซ้อน</a:t>
            </a:r>
          </a:p>
          <a:p>
            <a:pPr lvl="1"/>
            <a:r>
              <a:rPr lang="th-TH" dirty="0" smtClean="0"/>
              <a:t>ไม่มี </a:t>
            </a:r>
            <a:r>
              <a:rPr lang="en-US" dirty="0" smtClean="0"/>
              <a:t>collision detection</a:t>
            </a:r>
            <a:endParaRPr lang="th-TH" dirty="0" smtClean="0"/>
          </a:p>
          <a:p>
            <a:pPr lvl="1"/>
            <a:r>
              <a:rPr lang="th-TH" dirty="0" smtClean="0"/>
              <a:t>ไม่มี </a:t>
            </a:r>
            <a:r>
              <a:rPr lang="en-US" dirty="0" smtClean="0"/>
              <a:t>physics engine</a:t>
            </a:r>
            <a:endParaRPr lang="th-TH" dirty="0" smtClean="0"/>
          </a:p>
          <a:p>
            <a:pPr lvl="1"/>
            <a:r>
              <a:rPr lang="th-TH" dirty="0" smtClean="0"/>
              <a:t>ไม่มีความสามารถในการจัดการข้อมูล </a:t>
            </a:r>
            <a:r>
              <a:rPr lang="en-US" dirty="0" smtClean="0"/>
              <a:t>2 </a:t>
            </a:r>
            <a:r>
              <a:rPr lang="th-TH" dirty="0" smtClean="0"/>
              <a:t>มิติหรือ </a:t>
            </a:r>
            <a:r>
              <a:rPr lang="en-US" dirty="0" smtClean="0"/>
              <a:t>3 </a:t>
            </a:r>
            <a:r>
              <a:rPr lang="th-TH" dirty="0" smtClean="0"/>
              <a:t>มิติระดับสู</a:t>
            </a:r>
            <a:r>
              <a:rPr lang="th-TH" dirty="0"/>
              <a:t>ง</a:t>
            </a: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โปรแกรมแรก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5789" y="1600200"/>
            <a:ext cx="57324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เพิ่มรูปเข้า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ก่อนจะใช้รูปหรือเสียงในเกมได้ ต้องเพิ่มมันเข้าใส่ </a:t>
            </a:r>
            <a:r>
              <a:rPr lang="en-US" dirty="0" smtClean="0"/>
              <a:t>Content </a:t>
            </a:r>
            <a:r>
              <a:rPr lang="th-TH" dirty="0" smtClean="0"/>
              <a:t>ก่อน</a:t>
            </a:r>
          </a:p>
          <a:p>
            <a:r>
              <a:rPr lang="th-TH" dirty="0" smtClean="0"/>
              <a:t>คลิกขวาที่ </a:t>
            </a:r>
            <a:r>
              <a:rPr lang="en-US" dirty="0" err="1" smtClean="0"/>
              <a:t>HelloWorldContent</a:t>
            </a:r>
            <a:r>
              <a:rPr lang="en-US" dirty="0" smtClean="0"/>
              <a:t> </a:t>
            </a:r>
            <a:r>
              <a:rPr lang="th-TH" dirty="0" smtClean="0"/>
              <a:t>แล้วเลือก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 </a:t>
            </a:r>
            <a:r>
              <a:rPr lang="en-US" dirty="0" smtClean="0">
                <a:sym typeface="Wingdings" pitchFamily="2" charset="2"/>
              </a:rPr>
              <a:t> New Item…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th-TH" dirty="0" smtClean="0">
                <a:sym typeface="Wingdings" pitchFamily="2" charset="2"/>
              </a:rPr>
              <a:t>หลังจากนั้นให้เลือกรูปที่ต้องการเพิ่มเข้าเกม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0"/>
            <a:ext cx="560815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เพิ่มรูปเข้า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เมื่อลองขยาย </a:t>
            </a:r>
            <a:r>
              <a:rPr lang="en-US" dirty="0" smtClean="0"/>
              <a:t>Content </a:t>
            </a:r>
            <a:r>
              <a:rPr lang="th-TH" dirty="0" smtClean="0"/>
              <a:t>จะมีชื่อรูปปรากฏอยู่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ถ้าคลิกรูปแท็บ </a:t>
            </a:r>
            <a:r>
              <a:rPr lang="en-US" dirty="0" smtClean="0"/>
              <a:t>Properties </a:t>
            </a:r>
            <a:r>
              <a:rPr lang="th-TH" dirty="0" smtClean="0"/>
              <a:t>จะบอก </a:t>
            </a:r>
            <a:r>
              <a:rPr lang="en-US" dirty="0" smtClean="0"/>
              <a:t>“Asset Name”</a:t>
            </a:r>
            <a:r>
              <a:rPr lang="th-TH" dirty="0" smtClean="0"/>
              <a:t> ของรูป</a:t>
            </a:r>
          </a:p>
          <a:p>
            <a:r>
              <a:rPr lang="th-TH" dirty="0" smtClean="0"/>
              <a:t>เราจะใช้ </a:t>
            </a:r>
            <a:r>
              <a:rPr lang="en-US" dirty="0" smtClean="0"/>
              <a:t>Asset Name</a:t>
            </a:r>
            <a:r>
              <a:rPr lang="th-TH" dirty="0" smtClean="0"/>
              <a:t> นี้อ้างถึงรูปในภายหลัง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133600"/>
            <a:ext cx="229505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โหลดรูปเข้าหน่วยความจำ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/>
              <a:t>ก่อนจะนำรูปไปวาดได้ ต้องโหลดมันเข้าหน่วยความจำก่อน</a:t>
            </a:r>
          </a:p>
          <a:p>
            <a:pPr lvl="1"/>
            <a:r>
              <a:rPr lang="th-TH" dirty="0" smtClean="0"/>
              <a:t>ก่อนจะโหลดได้ รูปต้องอยู่ใน </a:t>
            </a:r>
            <a:r>
              <a:rPr lang="en-US" dirty="0" smtClean="0"/>
              <a:t>Content </a:t>
            </a:r>
            <a:r>
              <a:rPr lang="th-TH" dirty="0" smtClean="0"/>
              <a:t>ก่อน</a:t>
            </a:r>
            <a:endParaRPr lang="en-US" dirty="0" smtClean="0"/>
          </a:p>
          <a:p>
            <a:endParaRPr lang="th-TH" dirty="0" smtClean="0"/>
          </a:p>
          <a:p>
            <a:r>
              <a:rPr lang="th-TH" dirty="0" smtClean="0"/>
              <a:t>รูปใน </a:t>
            </a:r>
            <a:r>
              <a:rPr lang="en-US" dirty="0" smtClean="0"/>
              <a:t>XNA </a:t>
            </a:r>
            <a:r>
              <a:rPr lang="th-TH" dirty="0" smtClean="0"/>
              <a:t>ถูกเก็บด้วย </a:t>
            </a:r>
            <a:r>
              <a:rPr lang="en-US" dirty="0" smtClean="0"/>
              <a:t>object </a:t>
            </a:r>
            <a:r>
              <a:rPr lang="th-TH" dirty="0" smtClean="0"/>
              <a:t>ชนิด </a:t>
            </a:r>
            <a:r>
              <a:rPr lang="en-US" dirty="0" smtClean="0"/>
              <a:t>Texture2D</a:t>
            </a:r>
          </a:p>
          <a:p>
            <a:r>
              <a:rPr lang="th-TH" dirty="0" smtClean="0"/>
              <a:t>เรามีรูปที่จะใช้ </a:t>
            </a:r>
            <a:r>
              <a:rPr lang="en-US" dirty="0" smtClean="0"/>
              <a:t>2 </a:t>
            </a:r>
            <a:r>
              <a:rPr lang="th-TH" dirty="0" smtClean="0"/>
              <a:t>รูป</a:t>
            </a:r>
            <a:r>
              <a:rPr lang="en-US" dirty="0" smtClean="0"/>
              <a:t>: </a:t>
            </a:r>
            <a:r>
              <a:rPr lang="th-TH" dirty="0" smtClean="0"/>
              <a:t>ตัวการ์ตูน</a:t>
            </a:r>
            <a:r>
              <a:rPr lang="en-US" dirty="0" smtClean="0"/>
              <a:t>, </a:t>
            </a:r>
            <a:r>
              <a:rPr lang="th-TH" dirty="0" smtClean="0"/>
              <a:t>พื้นหลัง</a:t>
            </a:r>
          </a:p>
          <a:p>
            <a:r>
              <a:rPr lang="th-TH" dirty="0" smtClean="0"/>
              <a:t>สร้าง </a:t>
            </a:r>
            <a:r>
              <a:rPr lang="en-US" dirty="0" smtClean="0"/>
              <a:t>field </a:t>
            </a:r>
            <a:r>
              <a:rPr lang="th-TH" dirty="0" smtClean="0"/>
              <a:t>ชนิด </a:t>
            </a:r>
            <a:r>
              <a:rPr lang="en-US" dirty="0" smtClean="0"/>
              <a:t>Texture2D </a:t>
            </a:r>
            <a:r>
              <a:rPr lang="th-TH" dirty="0" smtClean="0"/>
              <a:t>ในคลาสของเกม </a:t>
            </a:r>
            <a:r>
              <a:rPr lang="en-US" dirty="0" smtClean="0"/>
              <a:t>2 field</a:t>
            </a:r>
            <a:br>
              <a:rPr lang="en-US" dirty="0" smtClean="0"/>
            </a:br>
            <a:endParaRPr lang="en-US" dirty="0" smtClean="0"/>
          </a:p>
          <a:p>
            <a:pPr lvl="2">
              <a:buNone/>
            </a:pP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public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class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HelloWorld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: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Microsoft.Xna.Framework.Game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</a:rPr>
              <a:t>GraphicsDeviceManager</a:t>
            </a: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Monaco"/>
              </a:rPr>
              <a:t>graphics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</a:rPr>
              <a:t>SpriteBatch</a:t>
            </a: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</a:rPr>
              <a:t>spriteBatch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endParaRPr lang="en-US" sz="1600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Monaco"/>
              </a:rPr>
              <a:t>Texture2D background;</a:t>
            </a:r>
          </a:p>
          <a:p>
            <a:pPr lvl="2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Monaco"/>
              </a:rPr>
              <a:t>  Texture2D sprite;</a:t>
            </a:r>
            <a:endParaRPr lang="th-TH" sz="1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โหลดรูปเข้าหน่วยความจำ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เวลาโหลดรูปเข้าหน่วยความจำ ให้ทำใน </a:t>
            </a:r>
            <a:r>
              <a:rPr lang="en-US" dirty="0" err="1" smtClean="0"/>
              <a:t>LoadContent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protected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override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void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LoadContent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()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Monaco"/>
              </a:rPr>
              <a:t>spriteBatch</a:t>
            </a: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smtClean="0">
                <a:solidFill>
                  <a:srgbClr val="00007F"/>
                </a:solidFill>
                <a:latin typeface="Monaco"/>
              </a:rPr>
              <a:t>new</a:t>
            </a:r>
            <a:r>
              <a:rPr lang="en-US" sz="16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SpriteBatch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Monaco"/>
              </a:rPr>
              <a:t>GraphicsDevice</a:t>
            </a: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6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endParaRPr lang="en-US" sz="1600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6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Monaco"/>
              </a:rPr>
              <a:t>background = </a:t>
            </a:r>
            <a:r>
              <a:rPr lang="en-US" sz="1600" b="1" dirty="0" err="1" smtClean="0">
                <a:solidFill>
                  <a:srgbClr val="FF0000"/>
                </a:solidFill>
                <a:latin typeface="Monaco"/>
              </a:rPr>
              <a:t>Content.Load</a:t>
            </a:r>
            <a:r>
              <a:rPr lang="en-US" sz="1600" b="1" dirty="0" smtClean="0">
                <a:solidFill>
                  <a:srgbClr val="FF0000"/>
                </a:solidFill>
                <a:latin typeface="Monaco"/>
              </a:rPr>
              <a:t>&lt;Texture2D&gt;("</a:t>
            </a:r>
            <a:r>
              <a:rPr lang="en-US" sz="1600" b="1" dirty="0" err="1" smtClean="0">
                <a:solidFill>
                  <a:srgbClr val="FF0000"/>
                </a:solidFill>
                <a:latin typeface="Monaco"/>
              </a:rPr>
              <a:t>kagami</a:t>
            </a:r>
            <a:r>
              <a:rPr lang="en-US" sz="1600" b="1" dirty="0" smtClean="0">
                <a:solidFill>
                  <a:srgbClr val="FF0000"/>
                </a:solidFill>
                <a:latin typeface="Monaco"/>
              </a:rPr>
              <a:t>-wallpaper");</a:t>
            </a:r>
          </a:p>
          <a:p>
            <a:pPr lvl="1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Monaco"/>
              </a:rPr>
              <a:t>  sprite = </a:t>
            </a:r>
            <a:r>
              <a:rPr lang="en-US" sz="1600" b="1" dirty="0" err="1" smtClean="0">
                <a:solidFill>
                  <a:srgbClr val="FF0000"/>
                </a:solidFill>
                <a:latin typeface="Monaco"/>
              </a:rPr>
              <a:t>Content.Load</a:t>
            </a:r>
            <a:r>
              <a:rPr lang="en-US" sz="1600" b="1" dirty="0" smtClean="0">
                <a:solidFill>
                  <a:srgbClr val="FF0000"/>
                </a:solidFill>
                <a:latin typeface="Monaco"/>
              </a:rPr>
              <a:t>&lt;Texture2D&gt;("</a:t>
            </a:r>
            <a:r>
              <a:rPr lang="en-US" sz="1600" b="1" dirty="0" err="1" smtClean="0">
                <a:solidFill>
                  <a:srgbClr val="FF0000"/>
                </a:solidFill>
                <a:latin typeface="Monaco"/>
              </a:rPr>
              <a:t>kagami</a:t>
            </a:r>
            <a:r>
              <a:rPr lang="en-US" sz="1600" b="1" dirty="0" smtClean="0">
                <a:solidFill>
                  <a:srgbClr val="FF0000"/>
                </a:solidFill>
                <a:latin typeface="Monaco"/>
              </a:rPr>
              <a:t>");</a:t>
            </a:r>
          </a:p>
          <a:p>
            <a:pPr lvl="1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Content.Load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กำหนด </a:t>
            </a:r>
            <a:r>
              <a:rPr lang="en-US" dirty="0" smtClean="0"/>
              <a:t>type parameter </a:t>
            </a:r>
            <a:r>
              <a:rPr lang="th-TH" dirty="0" smtClean="0"/>
              <a:t>เป็นชนิดของวัตถุที่เราต้องการอ่าน</a:t>
            </a:r>
          </a:p>
          <a:p>
            <a:pPr lvl="1"/>
            <a:r>
              <a:rPr lang="th-TH" dirty="0" smtClean="0"/>
              <a:t>ในที่นี้คือ </a:t>
            </a:r>
            <a:r>
              <a:rPr lang="en-US" dirty="0" smtClean="0"/>
              <a:t>Texture2D</a:t>
            </a:r>
          </a:p>
          <a:p>
            <a:r>
              <a:rPr lang="th-TH" dirty="0" smtClean="0"/>
              <a:t>มี </a:t>
            </a:r>
            <a:r>
              <a:rPr lang="en-US" dirty="0" smtClean="0"/>
              <a:t>argument </a:t>
            </a:r>
            <a:r>
              <a:rPr lang="th-TH" dirty="0" smtClean="0"/>
              <a:t>ตัวเดียว </a:t>
            </a:r>
            <a:r>
              <a:rPr lang="en-US" dirty="0" smtClean="0"/>
              <a:t>= Asset Name </a:t>
            </a:r>
            <a:r>
              <a:rPr lang="th-TH" dirty="0" smtClean="0"/>
              <a:t>ของวัตถุที่จะโหลด</a:t>
            </a:r>
          </a:p>
          <a:p>
            <a:r>
              <a:rPr lang="th-TH" dirty="0" smtClean="0"/>
              <a:t>คืนวัตถุชนิดที่เรากำหนดซึ่งตรงกับสื่อที่มี </a:t>
            </a:r>
            <a:r>
              <a:rPr lang="en-US" dirty="0" smtClean="0"/>
              <a:t>Asset Name</a:t>
            </a:r>
            <a:r>
              <a:rPr lang="th-TH" dirty="0" smtClean="0"/>
              <a:t> ที่กำหนด</a:t>
            </a:r>
          </a:p>
          <a:p>
            <a:endParaRPr lang="th-TH" dirty="0" smtClean="0"/>
          </a:p>
          <a:p>
            <a:r>
              <a:rPr lang="th-TH" dirty="0" smtClean="0"/>
              <a:t>เราสามรถใช้ </a:t>
            </a:r>
            <a:r>
              <a:rPr lang="en-US" dirty="0" err="1" smtClean="0"/>
              <a:t>Content.Load</a:t>
            </a:r>
            <a:r>
              <a:rPr lang="en-US" dirty="0" smtClean="0"/>
              <a:t> </a:t>
            </a:r>
            <a:r>
              <a:rPr lang="th-TH" dirty="0" smtClean="0"/>
              <a:t>โหลด</a:t>
            </a:r>
          </a:p>
          <a:p>
            <a:pPr lvl="1"/>
            <a:r>
              <a:rPr lang="th-TH" dirty="0" smtClean="0"/>
              <a:t>รูป</a:t>
            </a:r>
          </a:p>
          <a:p>
            <a:pPr lvl="1"/>
            <a:r>
              <a:rPr lang="th-TH" dirty="0" smtClean="0"/>
              <a:t>เสียง</a:t>
            </a:r>
          </a:p>
          <a:p>
            <a:pPr lvl="1"/>
            <a:r>
              <a:rPr lang="th-TH" dirty="0" smtClean="0"/>
              <a:t>วัตถุที่เรานิยามเอง (การบรรยายครั้งที่ </a:t>
            </a:r>
            <a:r>
              <a:rPr lang="en-US" dirty="0" smtClean="0"/>
              <a:t>6</a:t>
            </a:r>
            <a:r>
              <a:rPr lang="th-TH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กำหนดขนาดของวินโดวส์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dirty="0" smtClean="0"/>
              <a:t>เซตค่า </a:t>
            </a:r>
            <a:endParaRPr lang="en-US" dirty="0" smtClean="0"/>
          </a:p>
          <a:p>
            <a:pPr lvl="1"/>
            <a:r>
              <a:rPr lang="en-US" dirty="0" err="1" smtClean="0"/>
              <a:t>graphics.PreferredBackBufferWidth</a:t>
            </a:r>
            <a:r>
              <a:rPr lang="en-US" dirty="0" smtClean="0"/>
              <a:t> </a:t>
            </a:r>
            <a:r>
              <a:rPr lang="th-TH" dirty="0" smtClean="0"/>
              <a:t>(ความกว้าง)</a:t>
            </a:r>
          </a:p>
          <a:p>
            <a:pPr lvl="1"/>
            <a:r>
              <a:rPr lang="en-US" dirty="0" err="1" smtClean="0"/>
              <a:t>graphics.PreferredBackBufferHeight</a:t>
            </a:r>
            <a:r>
              <a:rPr lang="th-TH" dirty="0" smtClean="0"/>
              <a:t> (ความสูง)</a:t>
            </a:r>
          </a:p>
          <a:p>
            <a:pPr>
              <a:buNone/>
            </a:pPr>
            <a:r>
              <a:rPr lang="th-TH" dirty="0" smtClean="0"/>
              <a:t>	ใน </a:t>
            </a:r>
            <a:r>
              <a:rPr lang="en-US" dirty="0" err="1" smtClean="0"/>
              <a:t>contructor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r>
              <a:rPr lang="en-US" sz="1700" b="1" dirty="0" smtClean="0">
                <a:solidFill>
                  <a:srgbClr val="00007F"/>
                </a:solidFill>
                <a:latin typeface="Monaco"/>
              </a:rPr>
              <a:t>public</a:t>
            </a:r>
            <a:r>
              <a:rPr lang="en-US" sz="17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HelloWorld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()</a:t>
            </a:r>
            <a:endParaRPr lang="en-US" sz="17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17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7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700" dirty="0" smtClean="0">
                <a:solidFill>
                  <a:srgbClr val="000000"/>
                </a:solidFill>
                <a:latin typeface="Monaco"/>
              </a:rPr>
              <a:t>graphics</a:t>
            </a:r>
            <a:r>
              <a:rPr lang="en-US" sz="17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7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b="1" dirty="0" smtClean="0">
                <a:solidFill>
                  <a:srgbClr val="00007F"/>
                </a:solidFill>
                <a:latin typeface="Monaco"/>
              </a:rPr>
              <a:t>new</a:t>
            </a:r>
            <a:r>
              <a:rPr lang="en-US" sz="17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GraphicsDeviceManager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700" b="1" dirty="0" smtClean="0">
                <a:solidFill>
                  <a:srgbClr val="00007F"/>
                </a:solidFill>
                <a:latin typeface="Monaco"/>
              </a:rPr>
              <a:t>this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7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endParaRPr lang="en-US" sz="1700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7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300" dirty="0" smtClean="0">
                <a:solidFill>
                  <a:srgbClr val="007F00"/>
                </a:solidFill>
                <a:latin typeface="Monaco"/>
              </a:rPr>
              <a:t>// Setting the window's size.</a:t>
            </a:r>
          </a:p>
          <a:p>
            <a:pPr lvl="2">
              <a:buNone/>
            </a:pPr>
            <a:r>
              <a:rPr lang="en-US" sz="17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700" b="1" dirty="0" err="1" smtClean="0">
                <a:solidFill>
                  <a:srgbClr val="FF0000"/>
                </a:solidFill>
                <a:latin typeface="Monaco"/>
              </a:rPr>
              <a:t>graphics.PreferredBackBufferWidth</a:t>
            </a:r>
            <a:r>
              <a:rPr lang="en-US" sz="1700" b="1" dirty="0" smtClean="0">
                <a:solidFill>
                  <a:srgbClr val="FF0000"/>
                </a:solidFill>
                <a:latin typeface="Monaco"/>
              </a:rPr>
              <a:t> = 800;</a:t>
            </a:r>
          </a:p>
          <a:p>
            <a:pPr lvl="2">
              <a:buNone/>
            </a:pPr>
            <a:r>
              <a:rPr lang="en-US" sz="1700" b="1" dirty="0" smtClean="0">
                <a:solidFill>
                  <a:srgbClr val="FF0000"/>
                </a:solidFill>
                <a:latin typeface="Monaco"/>
              </a:rPr>
              <a:t>  </a:t>
            </a:r>
            <a:r>
              <a:rPr lang="en-US" sz="1700" b="1" dirty="0" err="1" smtClean="0">
                <a:solidFill>
                  <a:srgbClr val="FF0000"/>
                </a:solidFill>
                <a:latin typeface="Monaco"/>
              </a:rPr>
              <a:t>graphics.PreferredBackBufferHeight</a:t>
            </a:r>
            <a:r>
              <a:rPr lang="en-US" sz="1700" b="1" dirty="0" smtClean="0">
                <a:solidFill>
                  <a:srgbClr val="FF0000"/>
                </a:solidFill>
                <a:latin typeface="Monaco"/>
              </a:rPr>
              <a:t> = 600;</a:t>
            </a:r>
          </a:p>
          <a:p>
            <a:pPr lvl="2">
              <a:buNone/>
            </a:pPr>
            <a:endParaRPr lang="en-US" sz="1700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7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</a:rPr>
              <a:t>Content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.RootDirectory</a:t>
            </a:r>
            <a:r>
              <a:rPr lang="en-US" sz="17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7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b="1" dirty="0" smtClean="0">
                <a:solidFill>
                  <a:srgbClr val="7F007F"/>
                </a:solidFill>
                <a:latin typeface="Monaco"/>
              </a:rPr>
              <a:t>"Content"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7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 </a:t>
            </a:r>
            <a:r>
              <a:rPr lang="en-US" dirty="0" smtClean="0"/>
              <a:t>coordinate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th-TH" dirty="0" smtClean="0"/>
              <a:t>วินโดว์เป็นพื้นที่สี่เหลี่ยมผืนผ้า</a:t>
            </a:r>
          </a:p>
          <a:p>
            <a:r>
              <a:rPr lang="th-TH" dirty="0" smtClean="0"/>
              <a:t>เราวัดตำแหน่งด้วยหน่วยพิกเซล</a:t>
            </a:r>
          </a:p>
          <a:p>
            <a:r>
              <a:rPr lang="en-US" dirty="0" smtClean="0"/>
              <a:t>(0,0) </a:t>
            </a:r>
            <a:r>
              <a:rPr lang="th-TH" dirty="0" smtClean="0"/>
              <a:t>คือตำแหน่งมุมบนซ้ายของวินโดว์</a:t>
            </a:r>
          </a:p>
          <a:p>
            <a:r>
              <a:rPr lang="en-US" dirty="0" smtClean="0"/>
              <a:t>(w, h) </a:t>
            </a:r>
            <a:r>
              <a:rPr lang="th-TH" dirty="0" smtClean="0"/>
              <a:t>คือตำแหน่งที่อยู่ที่มุมล่างขวาของวินโดว์ </a:t>
            </a:r>
            <a:br>
              <a:rPr lang="th-TH" dirty="0" smtClean="0"/>
            </a:br>
            <a:r>
              <a:rPr lang="th-TH" dirty="0" smtClean="0"/>
              <a:t>เมื่อ </a:t>
            </a:r>
            <a:r>
              <a:rPr lang="en-US" dirty="0" smtClean="0"/>
              <a:t>w = </a:t>
            </a:r>
            <a:r>
              <a:rPr lang="th-TH" dirty="0" smtClean="0"/>
              <a:t>ความกว้าง และ </a:t>
            </a:r>
            <a:r>
              <a:rPr lang="en-US" dirty="0" smtClean="0"/>
              <a:t>h = </a:t>
            </a:r>
            <a:r>
              <a:rPr lang="th-TH" dirty="0" smtClean="0"/>
              <a:t>ความสูงของวินโดว์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 </a:t>
            </a:r>
            <a:r>
              <a:rPr lang="en-US" dirty="0" smtClean="0"/>
              <a:t>coordinate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066800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(0,0)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5791200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w,h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th-TH" sz="32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1752601"/>
            <a:ext cx="4800600" cy="373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ลูกศรเชื่อมต่อแบบตรง 13"/>
          <p:cNvCxnSpPr/>
          <p:nvPr/>
        </p:nvCxnSpPr>
        <p:spPr>
          <a:xfrm rot="10800000">
            <a:off x="6858000" y="54102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23"/>
          <p:cNvCxnSpPr/>
          <p:nvPr/>
        </p:nvCxnSpPr>
        <p:spPr>
          <a:xfrm rot="16200000" flipH="1">
            <a:off x="1828800" y="16002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ตำแหน่งของตัวการ์ตูน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เราต้องการให้ตัวการ์ตูนเคลื่อนที่ตามเมาส์</a:t>
            </a:r>
          </a:p>
          <a:p>
            <a:r>
              <a:rPr lang="th-TH" dirty="0" smtClean="0"/>
              <a:t>โดยให้</a:t>
            </a:r>
            <a:r>
              <a:rPr lang="th-TH" b="1" dirty="0" smtClean="0"/>
              <a:t>จุดศูนย์กลาง</a:t>
            </a:r>
            <a:r>
              <a:rPr lang="th-TH" dirty="0" smtClean="0"/>
              <a:t>ของตัวการ์ตูนอยู่ตรงกับตำแหน่งของเมาส์</a:t>
            </a:r>
          </a:p>
          <a:p>
            <a:r>
              <a:rPr lang="th-TH" dirty="0" smtClean="0"/>
              <a:t>เวลาเราจะวาดตัวการ์ตูนเราจะต้องระบุตำแหน่ง</a:t>
            </a:r>
            <a:r>
              <a:rPr lang="th-TH" b="1" dirty="0" smtClean="0"/>
              <a:t>มุมบนซ้าย</a:t>
            </a:r>
            <a:r>
              <a:rPr lang="th-TH" dirty="0" smtClean="0"/>
              <a:t>ของตัวการ์ตูน</a:t>
            </a:r>
          </a:p>
          <a:p>
            <a:r>
              <a:rPr lang="th-TH" dirty="0" smtClean="0"/>
              <a:t>เราสามารถเก็บตำแหน่งได้ด้วย</a:t>
            </a:r>
            <a:r>
              <a:rPr lang="en-US" dirty="0" smtClean="0"/>
              <a:t> object </a:t>
            </a:r>
            <a:r>
              <a:rPr lang="th-TH" dirty="0" smtClean="0"/>
              <a:t>ชนิด </a:t>
            </a:r>
            <a:r>
              <a:rPr lang="en-US" dirty="0" smtClean="0"/>
              <a:t>Vector2</a:t>
            </a:r>
          </a:p>
          <a:p>
            <a:pPr lvl="1"/>
            <a:r>
              <a:rPr lang="th-TH" dirty="0" smtClean="0"/>
              <a:t>มี </a:t>
            </a:r>
            <a:r>
              <a:rPr lang="en-US" dirty="0" smtClean="0"/>
              <a:t>property </a:t>
            </a:r>
            <a:r>
              <a:rPr lang="th-TH" dirty="0" smtClean="0"/>
              <a:t>ชื่อ</a:t>
            </a:r>
            <a:r>
              <a:rPr lang="en-US" dirty="0" smtClean="0"/>
              <a:t> X </a:t>
            </a:r>
            <a:r>
              <a:rPr lang="th-TH" dirty="0" smtClean="0"/>
              <a:t>และ </a:t>
            </a:r>
            <a:r>
              <a:rPr lang="en-US" dirty="0" smtClean="0"/>
              <a:t>Y </a:t>
            </a:r>
            <a:r>
              <a:rPr lang="th-TH" dirty="0" smtClean="0"/>
              <a:t>สำหรับเก็บพิกัดตามแกน </a:t>
            </a:r>
            <a:r>
              <a:rPr lang="en-US" dirty="0" smtClean="0"/>
              <a:t>X </a:t>
            </a:r>
            <a:r>
              <a:rPr lang="th-TH" dirty="0" smtClean="0"/>
              <a:t>และ </a:t>
            </a:r>
            <a:r>
              <a:rPr lang="en-US" dirty="0" smtClean="0"/>
              <a:t>Y</a:t>
            </a:r>
            <a:endParaRPr lang="th-TH" dirty="0" smtClean="0"/>
          </a:p>
          <a:p>
            <a:r>
              <a:rPr lang="th-TH" dirty="0" smtClean="0"/>
              <a:t>สร้าง </a:t>
            </a:r>
            <a:r>
              <a:rPr lang="en-US" dirty="0" smtClean="0"/>
              <a:t>field </a:t>
            </a:r>
            <a:r>
              <a:rPr lang="th-TH" dirty="0" smtClean="0"/>
              <a:t>ชื่อ </a:t>
            </a:r>
            <a:r>
              <a:rPr lang="en-US" dirty="0" err="1" smtClean="0"/>
              <a:t>spritePosition</a:t>
            </a:r>
            <a:r>
              <a:rPr lang="en-US" dirty="0" smtClean="0"/>
              <a:t> </a:t>
            </a:r>
            <a:r>
              <a:rPr lang="th-TH" dirty="0" smtClean="0"/>
              <a:t>ในคลาสของเกม</a:t>
            </a:r>
          </a:p>
          <a:p>
            <a:endParaRPr lang="th-TH" dirty="0" smtClean="0"/>
          </a:p>
          <a:p>
            <a:pPr lvl="2">
              <a:buNone/>
            </a:pPr>
            <a:r>
              <a:rPr lang="en-US" sz="1300" b="1" dirty="0" smtClean="0">
                <a:solidFill>
                  <a:srgbClr val="00007F"/>
                </a:solidFill>
                <a:latin typeface="Monaco"/>
              </a:rPr>
              <a:t>public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7F"/>
                </a:solidFill>
                <a:latin typeface="Monaco"/>
              </a:rPr>
              <a:t>class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HelloWorld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: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Microsoft.Xna.Framework.Game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300" dirty="0" err="1" smtClean="0">
                <a:solidFill>
                  <a:srgbClr val="000000"/>
                </a:solidFill>
                <a:latin typeface="Monaco"/>
              </a:rPr>
              <a:t>GraphicsDeviceManager</a:t>
            </a: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Monaco"/>
              </a:rPr>
              <a:t>graphics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300" dirty="0" err="1" smtClean="0">
                <a:solidFill>
                  <a:srgbClr val="000000"/>
                </a:solidFill>
                <a:latin typeface="Monaco"/>
              </a:rPr>
              <a:t>SpriteBatch</a:t>
            </a: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Monaco"/>
              </a:rPr>
              <a:t>spriteBatch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endParaRPr lang="en-US" sz="1300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300" dirty="0" smtClean="0">
                <a:solidFill>
                  <a:srgbClr val="000000"/>
                </a:solidFill>
                <a:latin typeface="Monaco"/>
              </a:rPr>
              <a:t>Texture2D</a:t>
            </a: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Monaco"/>
              </a:rPr>
              <a:t>background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300" dirty="0" smtClean="0">
                <a:solidFill>
                  <a:srgbClr val="000000"/>
                </a:solidFill>
                <a:latin typeface="Monaco"/>
              </a:rPr>
              <a:t>Texture2D</a:t>
            </a: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Monaco"/>
              </a:rPr>
              <a:t>sprite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300" b="1" dirty="0" smtClean="0">
                <a:solidFill>
                  <a:srgbClr val="FF0000"/>
                </a:solidFill>
                <a:latin typeface="Monaco"/>
              </a:rPr>
              <a:t>Vector2 </a:t>
            </a:r>
            <a:r>
              <a:rPr lang="en-US" sz="1300" b="1" dirty="0" err="1" smtClean="0">
                <a:solidFill>
                  <a:srgbClr val="FF0000"/>
                </a:solidFill>
                <a:latin typeface="Monaco"/>
              </a:rPr>
              <a:t>spritePosition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th-TH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การติดตั้ง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ดาวน์โหลด</a:t>
            </a:r>
            <a:r>
              <a:rPr lang="en-US" dirty="0" smtClean="0"/>
              <a:t> Visual C# Express </a:t>
            </a:r>
            <a:r>
              <a:rPr lang="en-US" dirty="0" smtClean="0"/>
              <a:t>2010</a:t>
            </a:r>
            <a:r>
              <a:rPr lang="th-TH" dirty="0" smtClean="0"/>
              <a:t> </a:t>
            </a:r>
            <a:r>
              <a:rPr lang="en-US" dirty="0" smtClean="0">
                <a:hlinkClick r:id="rId3"/>
              </a:rPr>
              <a:t>http://www.microsoft.com/express</a:t>
            </a:r>
            <a:endParaRPr lang="th-TH" dirty="0" smtClean="0"/>
          </a:p>
          <a:p>
            <a:r>
              <a:rPr lang="th-TH" dirty="0" smtClean="0"/>
              <a:t>ดาวน์โหลด </a:t>
            </a:r>
            <a:r>
              <a:rPr lang="en-US" dirty="0" smtClean="0"/>
              <a:t>Microsoft XNA Game Studio </a:t>
            </a:r>
            <a:r>
              <a:rPr lang="en-US" dirty="0" smtClean="0"/>
              <a:t>4.0</a:t>
            </a:r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ลง </a:t>
            </a:r>
            <a:r>
              <a:rPr lang="en-US" dirty="0" smtClean="0"/>
              <a:t>Visual C#</a:t>
            </a:r>
            <a:r>
              <a:rPr lang="th-TH" dirty="0" smtClean="0"/>
              <a:t> ให้เสร็จก่อนลง </a:t>
            </a:r>
            <a:r>
              <a:rPr lang="en-US" dirty="0" smtClean="0"/>
              <a:t>XNA Game Studio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ทำให้ตัวการ์ตูนเคลื่อนตามเมาส์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spritePosition</a:t>
            </a:r>
            <a:r>
              <a:rPr lang="en-US" dirty="0" smtClean="0"/>
              <a:t> </a:t>
            </a:r>
            <a:r>
              <a:rPr lang="th-TH" dirty="0" smtClean="0"/>
              <a:t>ถือเป็นสถานะภายในของเกม</a:t>
            </a:r>
          </a:p>
          <a:p>
            <a:r>
              <a:rPr lang="th-TH" dirty="0" smtClean="0"/>
              <a:t>ฉะนั้นเราเปลี่ยนมันในเมธอด </a:t>
            </a:r>
            <a:r>
              <a:rPr lang="en-US" dirty="0" smtClean="0"/>
              <a:t>Update</a:t>
            </a:r>
            <a:endParaRPr lang="th-TH" dirty="0" smtClean="0"/>
          </a:p>
          <a:p>
            <a:endParaRPr lang="th-TH" dirty="0" smtClean="0"/>
          </a:p>
          <a:p>
            <a:pPr lvl="1">
              <a:buNone/>
            </a:pPr>
            <a:r>
              <a:rPr lang="en-US" sz="1400" b="1" dirty="0" smtClean="0">
                <a:solidFill>
                  <a:srgbClr val="00007F"/>
                </a:solidFill>
                <a:latin typeface="Monaco"/>
              </a:rPr>
              <a:t>protected</a:t>
            </a:r>
            <a:r>
              <a:rPr lang="en-US" sz="14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400" b="1" dirty="0" smtClean="0">
                <a:solidFill>
                  <a:srgbClr val="00007F"/>
                </a:solidFill>
                <a:latin typeface="Monaco"/>
              </a:rPr>
              <a:t>override</a:t>
            </a:r>
            <a:r>
              <a:rPr lang="en-US" sz="14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400" b="1" dirty="0" smtClean="0">
                <a:solidFill>
                  <a:srgbClr val="00007F"/>
                </a:solidFill>
                <a:latin typeface="Monaco"/>
              </a:rPr>
              <a:t>void</a:t>
            </a:r>
            <a:r>
              <a:rPr lang="en-US" sz="14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Update(</a:t>
            </a:r>
            <a:r>
              <a:rPr lang="en-US" sz="14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4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14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14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4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400" b="1" dirty="0" smtClean="0">
                <a:solidFill>
                  <a:srgbClr val="00007F"/>
                </a:solidFill>
                <a:latin typeface="Monaco"/>
              </a:rPr>
              <a:t>if</a:t>
            </a:r>
            <a:r>
              <a:rPr lang="en-US" sz="14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( ... )</a:t>
            </a:r>
            <a:endParaRPr lang="en-US" sz="14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4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400" b="1" dirty="0" err="1" smtClean="0">
                <a:solidFill>
                  <a:srgbClr val="00007F"/>
                </a:solidFill>
                <a:latin typeface="Monaco"/>
              </a:rPr>
              <a:t>this</a:t>
            </a:r>
            <a:r>
              <a:rPr lang="en-US" sz="1400" b="1" dirty="0" err="1" smtClean="0">
                <a:solidFill>
                  <a:srgbClr val="000000"/>
                </a:solidFill>
                <a:latin typeface="Monaco"/>
              </a:rPr>
              <a:t>.Exit</a:t>
            </a: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();</a:t>
            </a:r>
            <a:endParaRPr lang="en-US" sz="14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endParaRPr lang="en-US" sz="1400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MouseState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mouseState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=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Mouse.GetState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();</a:t>
            </a:r>
          </a:p>
          <a:p>
            <a:pPr lvl="1"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spritePosition.X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=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mouseState.X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-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sprite.Width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/ 2;</a:t>
            </a:r>
          </a:p>
          <a:p>
            <a:pPr lvl="1"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spritePosition.Y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=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mouseState.Y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-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sprite.Height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/ 2;</a:t>
            </a:r>
          </a:p>
          <a:p>
            <a:pPr lvl="1">
              <a:buNone/>
            </a:pPr>
            <a:endParaRPr lang="en-US" sz="1400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4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400" b="1" dirty="0" err="1" smtClean="0">
                <a:solidFill>
                  <a:srgbClr val="00007F"/>
                </a:solidFill>
                <a:latin typeface="Monaco"/>
              </a:rPr>
              <a:t>base</a:t>
            </a:r>
            <a:r>
              <a:rPr lang="en-US" sz="1400" b="1" dirty="0" err="1" smtClean="0">
                <a:solidFill>
                  <a:srgbClr val="000000"/>
                </a:solidFill>
                <a:latin typeface="Monaco"/>
              </a:rPr>
              <a:t>.Update</a:t>
            </a: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4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4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en-US" sz="1400" b="1" dirty="0" smtClean="0">
              <a:solidFill>
                <a:srgbClr val="808080"/>
              </a:solidFill>
              <a:latin typeface="Monaco"/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 </a:t>
            </a:r>
            <a:r>
              <a:rPr lang="en-US" dirty="0" smtClean="0"/>
              <a:t>object </a:t>
            </a:r>
            <a:r>
              <a:rPr lang="th-TH" dirty="0" smtClean="0"/>
              <a:t>ที่สามารถให้ข้อมูลเกี่ยวกับเมาส์</a:t>
            </a:r>
          </a:p>
          <a:p>
            <a:endParaRPr lang="en-US" dirty="0" smtClean="0"/>
          </a:p>
          <a:p>
            <a:r>
              <a:rPr lang="th-TH" dirty="0" smtClean="0"/>
              <a:t>เมธอด </a:t>
            </a:r>
            <a:r>
              <a:rPr lang="en-US" dirty="0" err="1" smtClean="0"/>
              <a:t>GetState</a:t>
            </a:r>
            <a:r>
              <a:rPr lang="en-US" dirty="0" smtClean="0"/>
              <a:t>() </a:t>
            </a:r>
            <a:r>
              <a:rPr lang="th-TH" dirty="0" smtClean="0"/>
              <a:t>คืน </a:t>
            </a:r>
            <a:r>
              <a:rPr lang="en-US" dirty="0" smtClean="0"/>
              <a:t>object </a:t>
            </a:r>
            <a:r>
              <a:rPr lang="th-TH" dirty="0" smtClean="0"/>
              <a:t>ประเภท </a:t>
            </a:r>
            <a:r>
              <a:rPr lang="en-US" dirty="0" err="1" smtClean="0"/>
              <a:t>MouseState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th-TH" dirty="0" smtClean="0"/>
              <a:t>ซึ่งเก็บข้อมูลของสถานะปัจจุบันของเมาส์เอาไว้</a:t>
            </a:r>
          </a:p>
          <a:p>
            <a:endParaRPr lang="en-US" dirty="0" smtClean="0"/>
          </a:p>
          <a:p>
            <a:r>
              <a:rPr lang="th-TH" dirty="0" smtClean="0"/>
              <a:t>เราสามารถหาพิกัดแกน </a:t>
            </a:r>
            <a:r>
              <a:rPr lang="en-US" dirty="0" smtClean="0"/>
              <a:t>x </a:t>
            </a:r>
            <a:r>
              <a:rPr lang="th-TH" dirty="0" smtClean="0"/>
              <a:t>และ </a:t>
            </a:r>
            <a:r>
              <a:rPr lang="en-US" dirty="0" smtClean="0"/>
              <a:t>y </a:t>
            </a:r>
            <a:r>
              <a:rPr lang="th-TH" dirty="0" smtClean="0"/>
              <a:t>ของเมาส์ได้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โดยการเข้าถึง </a:t>
            </a:r>
            <a:r>
              <a:rPr lang="en-US" dirty="0" smtClean="0"/>
              <a:t>property X </a:t>
            </a:r>
            <a:r>
              <a:rPr lang="th-TH" dirty="0" smtClean="0"/>
              <a:t>และ </a:t>
            </a:r>
            <a:r>
              <a:rPr lang="en-US" dirty="0" smtClean="0"/>
              <a:t>Y </a:t>
            </a:r>
            <a:r>
              <a:rPr lang="th-TH" dirty="0" smtClean="0"/>
              <a:t>ของ </a:t>
            </a:r>
            <a:r>
              <a:rPr lang="en-US" dirty="0" err="1" smtClean="0"/>
              <a:t>MouseState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วาดรูป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ในฟังก์ชัน </a:t>
            </a:r>
            <a:r>
              <a:rPr lang="en-US" dirty="0" smtClean="0"/>
              <a:t>Draw</a:t>
            </a:r>
            <a:br>
              <a:rPr lang="en-US" dirty="0" smtClean="0"/>
            </a:br>
            <a:endParaRPr lang="en-US" dirty="0" smtClean="0"/>
          </a:p>
          <a:p>
            <a:pPr lvl="2">
              <a:buNone/>
            </a:pPr>
            <a:r>
              <a:rPr lang="en-US" sz="1400" b="1" dirty="0" smtClean="0">
                <a:solidFill>
                  <a:srgbClr val="00007F"/>
                </a:solidFill>
                <a:latin typeface="Monaco"/>
              </a:rPr>
              <a:t>protected</a:t>
            </a:r>
            <a:r>
              <a:rPr lang="en-US" sz="14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400" b="1" dirty="0" smtClean="0">
                <a:solidFill>
                  <a:srgbClr val="00007F"/>
                </a:solidFill>
                <a:latin typeface="Monaco"/>
              </a:rPr>
              <a:t>override</a:t>
            </a:r>
            <a:r>
              <a:rPr lang="en-US" sz="14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400" b="1" dirty="0" smtClean="0">
                <a:solidFill>
                  <a:srgbClr val="00007F"/>
                </a:solidFill>
                <a:latin typeface="Monaco"/>
              </a:rPr>
              <a:t>void</a:t>
            </a:r>
            <a:r>
              <a:rPr lang="en-US" sz="14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Draw(</a:t>
            </a:r>
            <a:r>
              <a:rPr lang="en-US" sz="14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4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14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14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4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Monaco"/>
              </a:rPr>
              <a:t>GraphicsDevice</a:t>
            </a:r>
            <a:r>
              <a:rPr lang="en-US" sz="1400" b="1" dirty="0" err="1" smtClean="0">
                <a:solidFill>
                  <a:srgbClr val="000000"/>
                </a:solidFill>
                <a:latin typeface="Monaco"/>
              </a:rPr>
              <a:t>.Clear</a:t>
            </a: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400" b="1" dirty="0" err="1" smtClean="0">
                <a:solidFill>
                  <a:srgbClr val="000000"/>
                </a:solidFill>
                <a:latin typeface="Monaco"/>
              </a:rPr>
              <a:t>Color.CornflowerBlue</a:t>
            </a: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4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endParaRPr lang="en-US" sz="1400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4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spriteBatch.Begin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();</a:t>
            </a:r>
          </a:p>
          <a:p>
            <a:pPr lvl="2"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  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spriteBatch.Draw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(background, new Vector2(0, 0),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Color.White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);</a:t>
            </a:r>
          </a:p>
          <a:p>
            <a:pPr lvl="2"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  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spriteBatch.Draw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(sprite,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spritePosition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Color.White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);</a:t>
            </a:r>
          </a:p>
          <a:p>
            <a:pPr lvl="2"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    </a:t>
            </a:r>
            <a:r>
              <a:rPr lang="en-US" sz="1400" b="1" dirty="0" err="1" smtClean="0">
                <a:solidFill>
                  <a:srgbClr val="FF0000"/>
                </a:solidFill>
                <a:latin typeface="Monaco"/>
              </a:rPr>
              <a:t>spriteBatch.End</a:t>
            </a:r>
            <a:r>
              <a:rPr lang="en-US" sz="1400" b="1" dirty="0" smtClean="0">
                <a:solidFill>
                  <a:srgbClr val="FF0000"/>
                </a:solidFill>
                <a:latin typeface="Monaco"/>
              </a:rPr>
              <a:t>();</a:t>
            </a:r>
          </a:p>
          <a:p>
            <a:pPr lvl="2">
              <a:buNone/>
            </a:pPr>
            <a:endParaRPr lang="en-US" sz="1400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4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400" b="1" dirty="0" err="1" smtClean="0">
                <a:solidFill>
                  <a:srgbClr val="00007F"/>
                </a:solidFill>
                <a:latin typeface="Monaco"/>
              </a:rPr>
              <a:t>base</a:t>
            </a:r>
            <a:r>
              <a:rPr lang="en-US" sz="1400" b="1" dirty="0" err="1" smtClean="0">
                <a:solidFill>
                  <a:srgbClr val="000000"/>
                </a:solidFill>
                <a:latin typeface="Monaco"/>
              </a:rPr>
              <a:t>.Draw</a:t>
            </a: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4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400" b="1" dirty="0" smtClean="0">
              <a:solidFill>
                <a:srgbClr val="808080"/>
              </a:solidFill>
              <a:latin typeface="Monaco"/>
            </a:endParaRPr>
          </a:p>
          <a:p>
            <a:pPr lvl="2"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SpriteBatch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ใช้สำหรับวาดรูป </a:t>
            </a:r>
            <a:r>
              <a:rPr lang="en-US" dirty="0" smtClean="0"/>
              <a:t>2 </a:t>
            </a:r>
            <a:r>
              <a:rPr lang="th-TH" dirty="0" smtClean="0"/>
              <a:t>มิติจาก </a:t>
            </a:r>
            <a:r>
              <a:rPr lang="en-US" dirty="0" smtClean="0"/>
              <a:t>Texture2D</a:t>
            </a:r>
          </a:p>
          <a:p>
            <a:r>
              <a:rPr lang="th-TH" dirty="0" smtClean="0"/>
              <a:t>ก่อนจะใช้ต้องเรียกเมธอด </a:t>
            </a:r>
            <a:r>
              <a:rPr lang="en-US" dirty="0" smtClean="0"/>
              <a:t>Begin</a:t>
            </a:r>
          </a:p>
          <a:p>
            <a:r>
              <a:rPr lang="th-TH" dirty="0" smtClean="0"/>
              <a:t>หลังจากวาดรูปเสร็จต้องเรียกเมธอด </a:t>
            </a:r>
            <a:r>
              <a:rPr lang="en-US" dirty="0" smtClean="0"/>
              <a:t>End</a:t>
            </a:r>
          </a:p>
          <a:p>
            <a:pPr lvl="1"/>
            <a:r>
              <a:rPr lang="th-TH" dirty="0" smtClean="0"/>
              <a:t>ถ้าไม่เรียกรูปจะไม่ถูกแสดงออกทางหน้าจอ</a:t>
            </a:r>
          </a:p>
          <a:p>
            <a:r>
              <a:rPr lang="th-TH" dirty="0" smtClean="0"/>
              <a:t>วาดรูปด้วยเมธอด </a:t>
            </a:r>
            <a:r>
              <a:rPr lang="en-US" dirty="0" smtClean="0"/>
              <a:t>Draw</a:t>
            </a:r>
          </a:p>
          <a:p>
            <a:pPr lvl="1"/>
            <a:r>
              <a:rPr lang="th-TH" dirty="0" smtClean="0"/>
              <a:t>เมธอด </a:t>
            </a:r>
            <a:r>
              <a:rPr lang="en-US" dirty="0" smtClean="0"/>
              <a:t>Draw </a:t>
            </a:r>
            <a:r>
              <a:rPr lang="th-TH" dirty="0" smtClean="0"/>
              <a:t>มี </a:t>
            </a:r>
            <a:r>
              <a:rPr lang="en-US" dirty="0" smtClean="0"/>
              <a:t>signature </a:t>
            </a:r>
            <a:r>
              <a:rPr lang="th-TH" dirty="0" smtClean="0"/>
              <a:t>ทั้งหมด </a:t>
            </a:r>
            <a:r>
              <a:rPr lang="en-US" dirty="0" smtClean="0"/>
              <a:t>7 </a:t>
            </a:r>
            <a:r>
              <a:rPr lang="th-TH" dirty="0" smtClean="0"/>
              <a:t>แบบ</a:t>
            </a:r>
          </a:p>
          <a:p>
            <a:pPr lvl="1"/>
            <a:r>
              <a:rPr lang="th-TH" dirty="0" smtClean="0"/>
              <a:t>แต่ในโปรแกรมนี้เราจะใช้แค่แบบเดียว</a:t>
            </a:r>
            <a:endParaRPr lang="en-US" dirty="0" smtClean="0"/>
          </a:p>
          <a:p>
            <a:r>
              <a:rPr lang="th-TH" dirty="0" smtClean="0"/>
              <a:t>คำสั่ง </a:t>
            </a:r>
            <a:r>
              <a:rPr lang="en-US" dirty="0" smtClean="0"/>
              <a:t>draw </a:t>
            </a:r>
            <a:r>
              <a:rPr lang="th-TH" dirty="0" smtClean="0"/>
              <a:t>ที่ถูกเรียกก่อน</a:t>
            </a:r>
            <a:br>
              <a:rPr lang="th-TH" dirty="0" smtClean="0"/>
            </a:br>
            <a:r>
              <a:rPr lang="th-TH" dirty="0" smtClean="0"/>
              <a:t>จะถูกคำสั่ง </a:t>
            </a:r>
            <a:r>
              <a:rPr lang="en-US" dirty="0" smtClean="0"/>
              <a:t>draw </a:t>
            </a:r>
            <a:r>
              <a:rPr lang="th-TH" dirty="0" smtClean="0"/>
              <a:t>ที่ถูกเรียกทีหลังวาดทับ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SpriteBatch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latin typeface="Monaco"/>
              </a:rPr>
              <a:t>spriteBatch.Draw</a:t>
            </a:r>
            <a:r>
              <a:rPr lang="en-US" b="1" dirty="0" smtClean="0">
                <a:latin typeface="Monaco"/>
              </a:rPr>
              <a:t>(</a:t>
            </a:r>
            <a:br>
              <a:rPr lang="en-US" b="1" dirty="0" smtClean="0">
                <a:latin typeface="Monaco"/>
              </a:rPr>
            </a:br>
            <a:r>
              <a:rPr lang="en-US" b="1" dirty="0" smtClean="0">
                <a:latin typeface="Monaco"/>
              </a:rPr>
              <a:t>  sprite, </a:t>
            </a:r>
            <a:r>
              <a:rPr lang="en-US" b="1" dirty="0" smtClean="0">
                <a:solidFill>
                  <a:srgbClr val="FF0000"/>
                </a:solidFill>
                <a:latin typeface="Monaco"/>
                <a:sym typeface="Wingdings" pitchFamily="2" charset="2"/>
              </a:rPr>
              <a:t> Texture2D</a:t>
            </a:r>
            <a:r>
              <a:rPr lang="en-US" b="1" dirty="0" smtClean="0">
                <a:latin typeface="Monaco"/>
              </a:rPr>
              <a:t/>
            </a:r>
            <a:br>
              <a:rPr lang="en-US" b="1" dirty="0" smtClean="0">
                <a:latin typeface="Monaco"/>
              </a:rPr>
            </a:br>
            <a:r>
              <a:rPr lang="en-US" b="1" dirty="0" smtClean="0">
                <a:latin typeface="Monaco"/>
              </a:rPr>
              <a:t>  </a:t>
            </a:r>
            <a:r>
              <a:rPr lang="en-US" b="1" dirty="0" err="1" smtClean="0">
                <a:latin typeface="Monaco"/>
              </a:rPr>
              <a:t>spritePosition</a:t>
            </a:r>
            <a:r>
              <a:rPr lang="en-US" b="1" dirty="0" smtClean="0">
                <a:latin typeface="Monaco"/>
              </a:rPr>
              <a:t>, </a:t>
            </a:r>
            <a:br>
              <a:rPr lang="en-US" b="1" dirty="0" smtClean="0">
                <a:latin typeface="Monaco"/>
              </a:rPr>
            </a:br>
            <a:r>
              <a:rPr lang="en-US" b="1" dirty="0" smtClean="0">
                <a:latin typeface="Monaco"/>
              </a:rPr>
              <a:t>  </a:t>
            </a:r>
            <a:r>
              <a:rPr lang="en-US" b="1" dirty="0" err="1" smtClean="0">
                <a:latin typeface="Monaco"/>
              </a:rPr>
              <a:t>Color.White</a:t>
            </a:r>
            <a:r>
              <a:rPr lang="en-US" b="1" dirty="0" smtClean="0">
                <a:latin typeface="Monaco"/>
              </a:rPr>
              <a:t>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SpriteBatch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latin typeface="Monaco"/>
              </a:rPr>
              <a:t>spriteBatch.Draw</a:t>
            </a:r>
            <a:r>
              <a:rPr lang="en-US" b="1" dirty="0" smtClean="0">
                <a:latin typeface="Monaco"/>
              </a:rPr>
              <a:t>(</a:t>
            </a:r>
            <a:br>
              <a:rPr lang="en-US" b="1" dirty="0" smtClean="0">
                <a:latin typeface="Monaco"/>
              </a:rPr>
            </a:br>
            <a:r>
              <a:rPr lang="en-US" b="1" dirty="0" smtClean="0">
                <a:latin typeface="Monaco"/>
              </a:rPr>
              <a:t>  sprite, </a:t>
            </a:r>
            <a:br>
              <a:rPr lang="en-US" b="1" dirty="0" smtClean="0">
                <a:latin typeface="Monaco"/>
              </a:rPr>
            </a:br>
            <a:r>
              <a:rPr lang="en-US" b="1" dirty="0" smtClean="0">
                <a:latin typeface="Monaco"/>
              </a:rPr>
              <a:t>  </a:t>
            </a:r>
            <a:r>
              <a:rPr lang="en-US" b="1" dirty="0" err="1" smtClean="0">
                <a:latin typeface="Monaco"/>
              </a:rPr>
              <a:t>spritePosition</a:t>
            </a:r>
            <a:r>
              <a:rPr lang="en-US" b="1" dirty="0" smtClean="0">
                <a:latin typeface="Monaco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Monaco"/>
                <a:sym typeface="Wingdings" pitchFamily="2" charset="2"/>
              </a:rPr>
              <a:t> </a:t>
            </a:r>
            <a:r>
              <a:rPr lang="th-TH" b="1" dirty="0" smtClean="0">
                <a:solidFill>
                  <a:srgbClr val="FF0000"/>
                </a:solidFill>
                <a:latin typeface="Monaco"/>
                <a:sym typeface="Wingdings" pitchFamily="2" charset="2"/>
              </a:rPr>
              <a:t>ตำแหน่งมุมบนซ้าย</a:t>
            </a:r>
            <a:r>
              <a:rPr lang="en-US" b="1" dirty="0" smtClean="0">
                <a:solidFill>
                  <a:srgbClr val="FF0000"/>
                </a:solidFill>
                <a:latin typeface="Monaco"/>
                <a:sym typeface="Wingdings" pitchFamily="2" charset="2"/>
              </a:rPr>
              <a:t> </a:t>
            </a:r>
            <a:r>
              <a:rPr lang="en-US" b="1" dirty="0" smtClean="0">
                <a:latin typeface="Monaco"/>
              </a:rPr>
              <a:t/>
            </a:r>
            <a:br>
              <a:rPr lang="en-US" b="1" dirty="0" smtClean="0">
                <a:latin typeface="Monaco"/>
              </a:rPr>
            </a:br>
            <a:r>
              <a:rPr lang="en-US" b="1" dirty="0" smtClean="0">
                <a:latin typeface="Monaco"/>
              </a:rPr>
              <a:t>  </a:t>
            </a:r>
            <a:r>
              <a:rPr lang="en-US" b="1" dirty="0" err="1" smtClean="0">
                <a:latin typeface="Monaco"/>
              </a:rPr>
              <a:t>Color.White</a:t>
            </a:r>
            <a:r>
              <a:rPr lang="en-US" b="1" dirty="0" smtClean="0">
                <a:latin typeface="Monaco"/>
              </a:rPr>
              <a:t>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SpriteBatch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latin typeface="Monaco"/>
              </a:rPr>
              <a:t>spriteBatch.Draw</a:t>
            </a:r>
            <a:r>
              <a:rPr lang="en-US" b="1" dirty="0" smtClean="0">
                <a:latin typeface="Monaco"/>
              </a:rPr>
              <a:t>(</a:t>
            </a:r>
            <a:br>
              <a:rPr lang="en-US" b="1" dirty="0" smtClean="0">
                <a:latin typeface="Monaco"/>
              </a:rPr>
            </a:br>
            <a:r>
              <a:rPr lang="en-US" b="1" dirty="0" smtClean="0">
                <a:latin typeface="Monaco"/>
              </a:rPr>
              <a:t>  sprite, </a:t>
            </a:r>
            <a:br>
              <a:rPr lang="en-US" b="1" dirty="0" smtClean="0">
                <a:latin typeface="Monaco"/>
              </a:rPr>
            </a:br>
            <a:r>
              <a:rPr lang="en-US" b="1" dirty="0" smtClean="0">
                <a:latin typeface="Monaco"/>
              </a:rPr>
              <a:t>  </a:t>
            </a:r>
            <a:r>
              <a:rPr lang="en-US" b="1" dirty="0" err="1" smtClean="0">
                <a:latin typeface="Monaco"/>
              </a:rPr>
              <a:t>spritePosition</a:t>
            </a:r>
            <a:r>
              <a:rPr lang="en-US" b="1" dirty="0" smtClean="0">
                <a:latin typeface="Monaco"/>
              </a:rPr>
              <a:t>, </a:t>
            </a:r>
            <a:br>
              <a:rPr lang="en-US" b="1" dirty="0" smtClean="0">
                <a:latin typeface="Monaco"/>
              </a:rPr>
            </a:br>
            <a:r>
              <a:rPr lang="en-US" b="1" dirty="0" smtClean="0">
                <a:latin typeface="Monaco"/>
              </a:rPr>
              <a:t>  </a:t>
            </a:r>
            <a:r>
              <a:rPr lang="en-US" b="1" dirty="0" err="1" smtClean="0">
                <a:latin typeface="Monaco"/>
              </a:rPr>
              <a:t>Color.White</a:t>
            </a:r>
            <a:r>
              <a:rPr lang="en-US" b="1" dirty="0" smtClean="0">
                <a:latin typeface="Monaco"/>
              </a:rPr>
              <a:t>);</a:t>
            </a:r>
            <a:r>
              <a:rPr lang="th-TH" b="1" dirty="0" smtClean="0">
                <a:latin typeface="Monaco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onaco"/>
                <a:sym typeface="Wingdings" pitchFamily="2" charset="2"/>
              </a:rPr>
              <a:t> </a:t>
            </a:r>
            <a:r>
              <a:rPr lang="th-TH" b="1" dirty="0" smtClean="0">
                <a:solidFill>
                  <a:srgbClr val="FF0000"/>
                </a:solidFill>
                <a:latin typeface="Monaco"/>
                <a:sym typeface="Wingdings" pitchFamily="2" charset="2"/>
              </a:rPr>
              <a:t>สีที่ใช้ “คูณ” กับรูป</a:t>
            </a:r>
            <a:r>
              <a:rPr lang="en-US" b="1" dirty="0" smtClean="0">
                <a:solidFill>
                  <a:srgbClr val="FF0000"/>
                </a:solidFill>
                <a:latin typeface="Monaco"/>
                <a:sym typeface="Wingdings" pitchFamily="2" charset="2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SpriteBatch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latin typeface="Monaco"/>
              </a:rPr>
              <a:t>spriteBatch.Draw</a:t>
            </a:r>
            <a:r>
              <a:rPr lang="en-US" b="1" dirty="0" smtClean="0">
                <a:latin typeface="Monaco"/>
              </a:rPr>
              <a:t>(</a:t>
            </a:r>
            <a:br>
              <a:rPr lang="en-US" b="1" dirty="0" smtClean="0">
                <a:latin typeface="Monaco"/>
              </a:rPr>
            </a:br>
            <a:r>
              <a:rPr lang="en-US" b="1" dirty="0" smtClean="0">
                <a:latin typeface="Monaco"/>
              </a:rPr>
              <a:t>  sprite, </a:t>
            </a:r>
            <a:br>
              <a:rPr lang="en-US" b="1" dirty="0" smtClean="0">
                <a:latin typeface="Monaco"/>
              </a:rPr>
            </a:br>
            <a:r>
              <a:rPr lang="en-US" b="1" dirty="0" smtClean="0">
                <a:latin typeface="Monaco"/>
              </a:rPr>
              <a:t>  </a:t>
            </a:r>
            <a:r>
              <a:rPr lang="en-US" b="1" dirty="0" err="1" smtClean="0">
                <a:latin typeface="Monaco"/>
              </a:rPr>
              <a:t>spritePosition</a:t>
            </a:r>
            <a:r>
              <a:rPr lang="en-US" b="1" dirty="0" smtClean="0">
                <a:latin typeface="Monaco"/>
              </a:rPr>
              <a:t>, </a:t>
            </a:r>
            <a:br>
              <a:rPr lang="en-US" b="1" dirty="0" smtClean="0">
                <a:latin typeface="Monaco"/>
              </a:rPr>
            </a:br>
            <a:r>
              <a:rPr lang="en-US" b="1" dirty="0" smtClean="0">
                <a:latin typeface="Monaco"/>
              </a:rPr>
              <a:t>  </a:t>
            </a:r>
            <a:r>
              <a:rPr lang="en-US" b="1" dirty="0" err="1" smtClean="0">
                <a:latin typeface="Monaco"/>
              </a:rPr>
              <a:t>Color.Red</a:t>
            </a:r>
            <a:r>
              <a:rPr lang="en-US" b="1" dirty="0" smtClean="0">
                <a:latin typeface="Monaco"/>
              </a:rPr>
              <a:t>);</a:t>
            </a:r>
            <a:r>
              <a:rPr lang="th-TH" b="1" dirty="0" smtClean="0">
                <a:latin typeface="Monaco"/>
              </a:rPr>
              <a:t> </a:t>
            </a:r>
            <a:endParaRPr lang="en-US" b="1" dirty="0" smtClean="0">
              <a:latin typeface="Monaco"/>
            </a:endParaRPr>
          </a:p>
          <a:p>
            <a:endParaRPr lang="en-US" dirty="0" smtClean="0"/>
          </a:p>
          <a:p>
            <a:r>
              <a:rPr lang="th-TH" dirty="0" smtClean="0"/>
              <a:t>ถ้าสั่งอย่างข้างบนจะได้รูปที่มีโทนสีแดง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สี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th-TH" dirty="0" smtClean="0"/>
              <a:t>สี </a:t>
            </a:r>
            <a:r>
              <a:rPr lang="en-US" dirty="0" smtClean="0"/>
              <a:t>= </a:t>
            </a:r>
            <a:r>
              <a:rPr lang="en-US" dirty="0" err="1" smtClean="0"/>
              <a:t>tuple</a:t>
            </a:r>
            <a:r>
              <a:rPr lang="en-US" dirty="0" smtClean="0"/>
              <a:t> </a:t>
            </a:r>
            <a:r>
              <a:rPr lang="th-TH" dirty="0" smtClean="0"/>
              <a:t>มีสมาชิกเป็นเลข </a:t>
            </a:r>
            <a:r>
              <a:rPr lang="en-US" dirty="0" smtClean="0"/>
              <a:t>3 </a:t>
            </a:r>
            <a:r>
              <a:rPr lang="th-TH" dirty="0" smtClean="0"/>
              <a:t>ตัว </a:t>
            </a:r>
            <a:r>
              <a:rPr lang="en-US" dirty="0" smtClean="0"/>
              <a:t>(R, G, B) </a:t>
            </a:r>
            <a:endParaRPr lang="th-TH" dirty="0" smtClean="0"/>
          </a:p>
          <a:p>
            <a:pPr lvl="1" fontAlgn="ctr"/>
            <a:r>
              <a:rPr lang="en-US" dirty="0" smtClean="0"/>
              <a:t>R </a:t>
            </a:r>
            <a:r>
              <a:rPr lang="th-TH" dirty="0" smtClean="0"/>
              <a:t>บอกระดับความเข้มของแสงสีแดง</a:t>
            </a:r>
          </a:p>
          <a:p>
            <a:pPr lvl="1" fontAlgn="ctr"/>
            <a:r>
              <a:rPr lang="en-US" dirty="0" smtClean="0"/>
              <a:t>G </a:t>
            </a:r>
            <a:r>
              <a:rPr lang="th-TH" dirty="0" smtClean="0"/>
              <a:t>บอกระดับความเข้มของแสงสีเขียว</a:t>
            </a:r>
          </a:p>
          <a:p>
            <a:pPr lvl="1" fontAlgn="ctr"/>
            <a:r>
              <a:rPr lang="en-US" dirty="0" smtClean="0"/>
              <a:t>B </a:t>
            </a:r>
            <a:r>
              <a:rPr lang="th-TH" dirty="0" smtClean="0"/>
              <a:t>บอกระดับความเข้มของแสงสีน้ำเงิน</a:t>
            </a:r>
          </a:p>
          <a:p>
            <a:pPr fontAlgn="ctr"/>
            <a:r>
              <a:rPr lang="th-TH" dirty="0" smtClean="0"/>
              <a:t>เลขแต่ละตัวมีค่าตั้งแต่ </a:t>
            </a:r>
            <a:r>
              <a:rPr lang="en-US" dirty="0" smtClean="0"/>
              <a:t>0 </a:t>
            </a:r>
            <a:r>
              <a:rPr lang="th-TH" dirty="0" smtClean="0"/>
              <a:t>ถึง </a:t>
            </a:r>
            <a:r>
              <a:rPr lang="en-US" dirty="0" smtClean="0"/>
              <a:t>2</a:t>
            </a:r>
            <a:r>
              <a:rPr lang="th-TH" baseline="30000" dirty="0" smtClean="0"/>
              <a:t>จำนวนบิตที่ใช้เก็บความเข้มแต่ละสี</a:t>
            </a:r>
            <a:r>
              <a:rPr lang="en-US" dirty="0" smtClean="0"/>
              <a:t>-1</a:t>
            </a:r>
            <a:endParaRPr lang="th-TH" dirty="0" smtClean="0"/>
          </a:p>
          <a:p>
            <a:pPr lvl="1" fontAlgn="ctr"/>
            <a:r>
              <a:rPr lang="th-TH" dirty="0" smtClean="0"/>
              <a:t>ส่วนใหญ่เราจะใช้พื้นที่ </a:t>
            </a:r>
            <a:r>
              <a:rPr lang="en-US" dirty="0" smtClean="0"/>
              <a:t>32</a:t>
            </a:r>
            <a:r>
              <a:rPr lang="th-TH" dirty="0" smtClean="0"/>
              <a:t> บิตเก็บ </a:t>
            </a:r>
            <a:r>
              <a:rPr lang="en-US" dirty="0" smtClean="0"/>
              <a:t>1 </a:t>
            </a:r>
            <a:r>
              <a:rPr lang="th-TH" dirty="0" smtClean="0"/>
              <a:t>พิกเซล</a:t>
            </a:r>
          </a:p>
          <a:p>
            <a:pPr lvl="1" fontAlgn="ctr"/>
            <a:r>
              <a:rPr lang="th-TH" dirty="0" smtClean="0"/>
              <a:t>แต่ละสีได้ </a:t>
            </a:r>
            <a:r>
              <a:rPr lang="en-US" dirty="0" smtClean="0"/>
              <a:t>8 </a:t>
            </a:r>
            <a:r>
              <a:rPr lang="th-TH" dirty="0" smtClean="0"/>
              <a:t>บิต</a:t>
            </a:r>
          </a:p>
          <a:p>
            <a:pPr lvl="1" fontAlgn="ctr"/>
            <a:r>
              <a:rPr lang="th-TH" dirty="0" smtClean="0"/>
              <a:t>ดังนั้นค่าสูงสุดคือ </a:t>
            </a:r>
            <a:r>
              <a:rPr lang="en-US" dirty="0" smtClean="0"/>
              <a:t>255</a:t>
            </a: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Trichromatic</a:t>
            </a:r>
            <a:r>
              <a:rPr lang="en-US" dirty="0" smtClean="0"/>
              <a:t> Theory of Vision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สีที่มนุษย์มองเห็นแบ่งออกเป็นสามส่วน </a:t>
            </a:r>
          </a:p>
          <a:p>
            <a:pPr lvl="1"/>
            <a:r>
              <a:rPr lang="th-TH" dirty="0" smtClean="0"/>
              <a:t>แดง เขียว น้ำเงิน </a:t>
            </a:r>
          </a:p>
          <a:p>
            <a:pPr lvl="1"/>
            <a:r>
              <a:rPr lang="th-TH" dirty="0" smtClean="0"/>
              <a:t>ประสาทสัมผัสของมนุษย์ของแต่ละสีเป็นอิสระจากกัน </a:t>
            </a:r>
          </a:p>
          <a:p>
            <a:pPr lvl="1"/>
            <a:r>
              <a:rPr lang="th-TH" dirty="0" smtClean="0"/>
              <a:t>สีอื่นๆ เกิดจาก การนำสีทั้งสามนี้มาประกอบกัน</a:t>
            </a:r>
          </a:p>
          <a:p>
            <a:r>
              <a:rPr lang="th-TH" dirty="0" smtClean="0"/>
              <a:t>หลักฐาน</a:t>
            </a:r>
          </a:p>
          <a:p>
            <a:pPr lvl="1"/>
            <a:r>
              <a:rPr lang="th-TH" dirty="0" smtClean="0"/>
              <a:t>เซลล์โคน</a:t>
            </a:r>
            <a:r>
              <a:rPr lang="th-TH" dirty="0" err="1" smtClean="0"/>
              <a:t>ในเร</a:t>
            </a:r>
            <a:r>
              <a:rPr lang="th-TH" dirty="0" smtClean="0"/>
              <a:t>ตินามีสามชนิด</a:t>
            </a:r>
          </a:p>
          <a:p>
            <a:pPr lvl="1"/>
            <a:r>
              <a:rPr lang="th-TH" dirty="0" smtClean="0"/>
              <a:t>แต่ละชนิดไวต่อ สีแดง สีเขียว สีน้ำเงิน ตามลำดับ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สร้างเกมใหม่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เปิด </a:t>
            </a:r>
            <a:r>
              <a:rPr lang="en-US" dirty="0" smtClean="0"/>
              <a:t>Visual C# </a:t>
            </a:r>
            <a:r>
              <a:rPr lang="en-US" dirty="0" smtClean="0"/>
              <a:t>2010</a:t>
            </a:r>
            <a:endParaRPr lang="en-US" dirty="0" smtClean="0"/>
          </a:p>
          <a:p>
            <a:r>
              <a:rPr lang="th-TH" dirty="0" smtClean="0"/>
              <a:t>เลือกเมนู </a:t>
            </a:r>
            <a:r>
              <a:rPr lang="en-US" dirty="0" smtClean="0"/>
              <a:t>File </a:t>
            </a:r>
            <a:r>
              <a:rPr lang="en-US" dirty="0" smtClean="0">
                <a:sym typeface="Wingdings" pitchFamily="2" charset="2"/>
              </a:rPr>
              <a:t> New Project…</a:t>
            </a:r>
          </a:p>
          <a:p>
            <a:r>
              <a:rPr lang="th-TH" dirty="0" smtClean="0">
                <a:sym typeface="Wingdings" pitchFamily="2" charset="2"/>
              </a:rPr>
              <a:t>ในช่องทางซ้าย เลือก </a:t>
            </a:r>
            <a:r>
              <a:rPr lang="en-US" dirty="0" smtClean="0">
                <a:sym typeface="Wingdings" pitchFamily="2" charset="2"/>
              </a:rPr>
              <a:t>XNA Game Studio </a:t>
            </a:r>
            <a:r>
              <a:rPr lang="en-US" dirty="0" smtClean="0">
                <a:sym typeface="Wingdings" pitchFamily="2" charset="2"/>
              </a:rPr>
              <a:t>4.0</a:t>
            </a:r>
            <a:endParaRPr lang="en-US" dirty="0" smtClean="0">
              <a:sym typeface="Wingdings" pitchFamily="2" charset="2"/>
            </a:endParaRPr>
          </a:p>
          <a:p>
            <a:r>
              <a:rPr lang="th-TH" dirty="0" smtClean="0">
                <a:sym typeface="Wingdings" pitchFamily="2" charset="2"/>
              </a:rPr>
              <a:t>ในช่องทางขวา เลือก </a:t>
            </a:r>
            <a:r>
              <a:rPr lang="en-US" dirty="0" smtClean="0">
                <a:sym typeface="Wingdings" pitchFamily="2" charset="2"/>
              </a:rPr>
              <a:t>Windows </a:t>
            </a:r>
            <a:r>
              <a:rPr lang="en-US" dirty="0" smtClean="0">
                <a:sym typeface="Wingdings" pitchFamily="2" charset="2"/>
              </a:rPr>
              <a:t>Games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smtClean="0">
                <a:sym typeface="Wingdings" pitchFamily="2" charset="2"/>
              </a:rPr>
              <a:t>4.0)</a:t>
            </a:r>
            <a:endParaRPr lang="en-US" dirty="0" smtClean="0">
              <a:sym typeface="Wingdings" pitchFamily="2" charset="2"/>
            </a:endParaRPr>
          </a:p>
          <a:p>
            <a:r>
              <a:rPr lang="th-TH" dirty="0" smtClean="0">
                <a:sym typeface="Wingdings" pitchFamily="2" charset="2"/>
              </a:rPr>
              <a:t>ตั้งชื่อเกมใน </a:t>
            </a:r>
            <a:r>
              <a:rPr lang="en-US" dirty="0" smtClean="0">
                <a:sym typeface="Wingdings" pitchFamily="2" charset="2"/>
              </a:rPr>
              <a:t>Name</a:t>
            </a:r>
          </a:p>
          <a:p>
            <a:r>
              <a:rPr lang="th-TH" dirty="0" smtClean="0">
                <a:sym typeface="Wingdings" pitchFamily="2" charset="2"/>
              </a:rPr>
              <a:t>ตั้งชื่อ </a:t>
            </a:r>
            <a:r>
              <a:rPr lang="en-US" dirty="0" smtClean="0">
                <a:sym typeface="Wingdings" pitchFamily="2" charset="2"/>
              </a:rPr>
              <a:t>Solution (</a:t>
            </a:r>
            <a:r>
              <a:rPr lang="th-TH" dirty="0" smtClean="0">
                <a:sym typeface="Wingdings" pitchFamily="2" charset="2"/>
              </a:rPr>
              <a:t>กลุ่มของ </a:t>
            </a:r>
            <a:r>
              <a:rPr lang="en-US" dirty="0" smtClean="0">
                <a:sym typeface="Wingdings" pitchFamily="2" charset="2"/>
              </a:rPr>
              <a:t>project </a:t>
            </a:r>
            <a:r>
              <a:rPr lang="th-TH" dirty="0" smtClean="0">
                <a:sym typeface="Wingdings" pitchFamily="2" charset="2"/>
              </a:rPr>
              <a:t>ที่เกี่ยวข้องกัน) ใน </a:t>
            </a:r>
            <a:r>
              <a:rPr lang="en-US" dirty="0" smtClean="0">
                <a:sym typeface="Wingdings" pitchFamily="2" charset="2"/>
              </a:rPr>
              <a:t>Solution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สีหลักๆ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4724400" cy="466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175260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(255,0,0)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75260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(0,255,0)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01980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(0,0,255)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59080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(255,255,0)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396240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(255,0,255)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4038600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(0,255,255)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3352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(255,255,255)</a:t>
            </a:r>
            <a:endParaRPr lang="th-TH" sz="14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791200" y="4267200"/>
            <a:ext cx="19050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172200" y="464820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(0,0,0)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คลาสที่ใช้เก็บสี</a:t>
            </a:r>
          </a:p>
          <a:p>
            <a:r>
              <a:rPr lang="th-TH" dirty="0" smtClean="0"/>
              <a:t>เราสามารถสร้างสีด้วยการกำหนดค่า </a:t>
            </a:r>
            <a:r>
              <a:rPr lang="en-US" dirty="0" smtClean="0"/>
              <a:t>RGB </a:t>
            </a:r>
            <a:r>
              <a:rPr lang="th-TH" dirty="0" smtClean="0"/>
              <a:t>ได้</a:t>
            </a:r>
          </a:p>
          <a:p>
            <a:pPr>
              <a:buNone/>
            </a:pPr>
            <a:r>
              <a:rPr lang="th-TH" dirty="0" smtClean="0"/>
              <a:t>	</a:t>
            </a:r>
            <a:r>
              <a:rPr lang="en-US" sz="2000" dirty="0" smtClean="0">
                <a:latin typeface="Monaco" pitchFamily="49" charset="0"/>
              </a:rPr>
              <a:t>Color color1 = new Color(128, 0, 255);</a:t>
            </a:r>
            <a:endParaRPr lang="en-US" dirty="0" smtClean="0">
              <a:latin typeface="Monaco" pitchFamily="49" charset="0"/>
            </a:endParaRPr>
          </a:p>
          <a:p>
            <a:r>
              <a:rPr lang="th-TH" dirty="0" smtClean="0"/>
              <a:t>หรือกำหนดด้วยทศนิยมโดยที่ </a:t>
            </a:r>
            <a:r>
              <a:rPr lang="en-US" dirty="0" smtClean="0"/>
              <a:t>0 </a:t>
            </a:r>
            <a:r>
              <a:rPr lang="th-TH" dirty="0" smtClean="0"/>
              <a:t>หมายถึงไม่มีความเข้ม และ </a:t>
            </a:r>
            <a:r>
              <a:rPr lang="en-US" dirty="0" smtClean="0"/>
              <a:t>1 </a:t>
            </a:r>
            <a:r>
              <a:rPr lang="th-TH" dirty="0" smtClean="0"/>
              <a:t>หมายถึงเข้มที่สุด</a:t>
            </a:r>
          </a:p>
          <a:p>
            <a:pPr>
              <a:buNone/>
            </a:pPr>
            <a:r>
              <a:rPr lang="th-TH" sz="2000" dirty="0" smtClean="0"/>
              <a:t>	</a:t>
            </a:r>
            <a:r>
              <a:rPr lang="en-US" sz="2000" dirty="0" smtClean="0">
                <a:latin typeface="Monaco" pitchFamily="49" charset="0"/>
              </a:rPr>
              <a:t>Color color2 = new Color(0.5f, 0, 1);</a:t>
            </a:r>
          </a:p>
          <a:p>
            <a:r>
              <a:rPr lang="th-TH" dirty="0" smtClean="0"/>
              <a:t>นอกจากนี้ยังมี </a:t>
            </a:r>
            <a:r>
              <a:rPr lang="en-US" dirty="0" smtClean="0"/>
              <a:t>static field </a:t>
            </a:r>
            <a:r>
              <a:rPr lang="th-TH" dirty="0" smtClean="0"/>
              <a:t>ที่มีค่าเป็นสีที่เราใช้บ่อยๆ เช่น</a:t>
            </a:r>
          </a:p>
          <a:p>
            <a:pPr>
              <a:buNone/>
            </a:pPr>
            <a:r>
              <a:rPr lang="th-TH" sz="2000" dirty="0" smtClean="0"/>
              <a:t>	</a:t>
            </a:r>
            <a:r>
              <a:rPr lang="en-US" sz="2000" dirty="0" err="1" smtClean="0">
                <a:latin typeface="Monaco" pitchFamily="49" charset="0"/>
              </a:rPr>
              <a:t>Color.Green</a:t>
            </a:r>
            <a:r>
              <a:rPr lang="en-US" sz="2000" dirty="0" smtClean="0">
                <a:latin typeface="Monaco" pitchFamily="49" charset="0"/>
              </a:rPr>
              <a:t>, </a:t>
            </a:r>
            <a:r>
              <a:rPr lang="en-US" sz="2000" dirty="0" err="1" smtClean="0">
                <a:latin typeface="Monaco" pitchFamily="49" charset="0"/>
              </a:rPr>
              <a:t>Color.Blue</a:t>
            </a:r>
            <a:r>
              <a:rPr lang="en-US" sz="2000" dirty="0" smtClean="0">
                <a:latin typeface="Monaco" pitchFamily="49" charset="0"/>
              </a:rPr>
              <a:t>, </a:t>
            </a:r>
            <a:r>
              <a:rPr lang="en-US" sz="2000" dirty="0" err="1" smtClean="0">
                <a:latin typeface="Monaco" pitchFamily="49" charset="0"/>
              </a:rPr>
              <a:t>Color.Lavender</a:t>
            </a:r>
            <a:r>
              <a:rPr lang="en-US" sz="2000" dirty="0" smtClean="0">
                <a:latin typeface="Monaco" pitchFamily="49" charset="0"/>
              </a:rPr>
              <a:t>,</a:t>
            </a:r>
            <a:r>
              <a:rPr lang="en-US" dirty="0" smtClean="0">
                <a:latin typeface="Monaco" pitchFamily="49" charset="0"/>
              </a:rPr>
              <a:t> </a:t>
            </a:r>
            <a:r>
              <a:rPr lang="th-TH" dirty="0" smtClean="0">
                <a:latin typeface="Monaco" pitchFamily="49" charset="0"/>
              </a:rPr>
              <a:t>ฯลฯ</a:t>
            </a:r>
            <a:endParaRPr lang="en-US" dirty="0" smtClean="0">
              <a:latin typeface="Monaco" pitchFamily="49" charset="0"/>
            </a:endParaRPr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โปรแกรมเลื่อนตัวการ์ตูนด้วยคีย์บอร์ด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โปรแกรมเลื่อนตัวการ์ตูนด้วย </a:t>
            </a:r>
            <a:r>
              <a:rPr lang="en-US" dirty="0" smtClean="0"/>
              <a:t>keyboard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608" y="1600200"/>
            <a:ext cx="64667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คลาสสำหรับอ่านสถานะของคีย์บอร์ด</a:t>
            </a:r>
          </a:p>
          <a:p>
            <a:r>
              <a:rPr lang="th-TH" dirty="0" smtClean="0"/>
              <a:t>เมธอดสำคัญ</a:t>
            </a:r>
            <a:r>
              <a:rPr lang="en-US" dirty="0" smtClean="0"/>
              <a:t>: </a:t>
            </a:r>
            <a:r>
              <a:rPr lang="en-US" dirty="0" err="1" smtClean="0"/>
              <a:t>GetState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คืน </a:t>
            </a:r>
            <a:r>
              <a:rPr lang="en-US" dirty="0" smtClean="0"/>
              <a:t>object </a:t>
            </a:r>
            <a:r>
              <a:rPr lang="th-TH" dirty="0" smtClean="0"/>
              <a:t>ประเภท </a:t>
            </a:r>
            <a:r>
              <a:rPr lang="en-US" dirty="0" err="1" smtClean="0"/>
              <a:t>KeyboardState</a:t>
            </a: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KeyboardState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เก็บสถานะของปุ่มต่างๆ ของ </a:t>
            </a:r>
            <a:r>
              <a:rPr lang="en-US" dirty="0" smtClean="0"/>
              <a:t>keyboard </a:t>
            </a:r>
            <a:r>
              <a:rPr lang="th-TH" dirty="0" smtClean="0"/>
              <a:t>เอาไว้</a:t>
            </a:r>
          </a:p>
          <a:p>
            <a:r>
              <a:rPr lang="th-TH" dirty="0" smtClean="0"/>
              <a:t>เมธอดสำคัญ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IsKeyDown</a:t>
            </a:r>
            <a:r>
              <a:rPr lang="en-US" dirty="0" smtClean="0"/>
              <a:t>(Keys key)</a:t>
            </a:r>
          </a:p>
          <a:p>
            <a:pPr lvl="2"/>
            <a:r>
              <a:rPr lang="th-TH" dirty="0" smtClean="0"/>
              <a:t>ตรวจว่าปุ่มถูกกดอยู่หรือไม่</a:t>
            </a:r>
            <a:endParaRPr lang="en-US" dirty="0" smtClean="0"/>
          </a:p>
          <a:p>
            <a:pPr lvl="1"/>
            <a:r>
              <a:rPr lang="en-US" dirty="0" err="1" smtClean="0"/>
              <a:t>IsKeyUp</a:t>
            </a:r>
            <a:r>
              <a:rPr lang="en-US" dirty="0" smtClean="0"/>
              <a:t>(Keys key)</a:t>
            </a:r>
            <a:endParaRPr lang="th-TH" dirty="0" smtClean="0"/>
          </a:p>
          <a:p>
            <a:pPr lvl="2"/>
            <a:r>
              <a:rPr lang="th-TH" dirty="0" smtClean="0"/>
              <a:t>ตรวจว่าปุ่มถูกปล่อยอยู่หรือไม่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enum</a:t>
            </a:r>
            <a:r>
              <a:rPr lang="en-US" dirty="0" smtClean="0"/>
              <a:t> </a:t>
            </a:r>
            <a:r>
              <a:rPr lang="th-TH" dirty="0" smtClean="0"/>
              <a:t>ที่ใช้แทนปุ่มบนคีย์บอร์ด เช่น</a:t>
            </a:r>
          </a:p>
          <a:p>
            <a:pPr lvl="1"/>
            <a:r>
              <a:rPr lang="en-US" dirty="0" err="1" smtClean="0"/>
              <a:t>Keys.A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>
                <a:sym typeface="Wingdings" pitchFamily="2" charset="2"/>
              </a:rPr>
              <a:t>ปุ่ม </a:t>
            </a:r>
            <a:r>
              <a:rPr lang="en-US" dirty="0" smtClean="0">
                <a:sym typeface="Wingdings" pitchFamily="2" charset="2"/>
              </a:rPr>
              <a:t>A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Keys.Space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th-TH" dirty="0" smtClean="0">
                <a:sym typeface="Wingdings" pitchFamily="2" charset="2"/>
              </a:rPr>
              <a:t>ปุ่ม </a:t>
            </a:r>
            <a:r>
              <a:rPr lang="en-US" dirty="0" smtClean="0">
                <a:sym typeface="Wingdings" pitchFamily="2" charset="2"/>
              </a:rPr>
              <a:t>space bar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Keys.Right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th-TH" dirty="0" smtClean="0">
                <a:sym typeface="Wingdings" pitchFamily="2" charset="2"/>
              </a:rPr>
              <a:t>ปุ่มลูกศรขวา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เช็คว่าปุ่มถูกกดหรือไม่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Monaco"/>
              </a:rPr>
              <a:t>KeyboardState</a:t>
            </a:r>
            <a:r>
              <a:rPr lang="en-US" sz="20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</a:rPr>
              <a:t>keyboardState</a:t>
            </a:r>
            <a:r>
              <a:rPr lang="en-US" sz="20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Monaco"/>
              </a:rPr>
              <a:t>Keyboard.GetState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();</a:t>
            </a:r>
            <a:endParaRPr lang="en-US" sz="20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7F"/>
                </a:solidFill>
                <a:latin typeface="Monaco"/>
              </a:rPr>
              <a:t>if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Monaco"/>
              </a:rPr>
              <a:t>keyboardState.IsKeyDown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Monaco"/>
              </a:rPr>
              <a:t>Keys.Left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))</a:t>
            </a:r>
            <a:endParaRPr lang="en-US" sz="20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20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...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Do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something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...</a:t>
            </a:r>
            <a:endParaRPr lang="en-US" sz="20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โปรแกรมเลื่อนตัวการ์ตูนด้วยคีย์บอรด์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มีฟีลด์ </a:t>
            </a:r>
            <a:r>
              <a:rPr lang="en-US" dirty="0" err="1" smtClean="0"/>
              <a:t>spritePosition</a:t>
            </a:r>
            <a:r>
              <a:rPr lang="en-US" dirty="0" smtClean="0"/>
              <a:t> </a:t>
            </a:r>
            <a:r>
              <a:rPr lang="th-TH" dirty="0" smtClean="0"/>
              <a:t>แทนตำแหน่ง</a:t>
            </a:r>
            <a:r>
              <a:rPr lang="th-TH" b="1" dirty="0" smtClean="0"/>
              <a:t>มุมบนซ้าย</a:t>
            </a:r>
            <a:r>
              <a:rPr lang="th-TH" dirty="0" smtClean="0"/>
              <a:t>ของตัวการ์ตูนเหมือนเดิม</a:t>
            </a:r>
          </a:p>
          <a:p>
            <a:r>
              <a:rPr lang="th-TH" dirty="0" smtClean="0"/>
              <a:t>มีฟีลด์</a:t>
            </a:r>
          </a:p>
          <a:p>
            <a:pPr lvl="1"/>
            <a:r>
              <a:rPr lang="en-US" dirty="0" err="1" smtClean="0"/>
              <a:t>xVelocity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>
                <a:sym typeface="Wingdings" pitchFamily="2" charset="2"/>
              </a:rPr>
              <a:t>แทนความเร็วในการเคลื่อนที่ตามแนวนอน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yVelocity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th-TH" dirty="0" smtClean="0">
                <a:sym typeface="Wingdings" pitchFamily="2" charset="2"/>
              </a:rPr>
              <a:t>แทนความเร็วในการเคลื่อนที่ตามแนวตั้ง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th-TH" dirty="0" smtClean="0">
                <a:sym typeface="Wingdings" pitchFamily="2" charset="2"/>
              </a:rPr>
              <a:t>ทั้งคู่มีขนาดเท่ากับ </a:t>
            </a:r>
            <a:r>
              <a:rPr lang="en-US" dirty="0" smtClean="0">
                <a:sym typeface="Wingdings" pitchFamily="2" charset="2"/>
              </a:rPr>
              <a:t>5 </a:t>
            </a:r>
            <a:r>
              <a:rPr lang="th-TH" dirty="0" smtClean="0">
                <a:sym typeface="Wingdings" pitchFamily="2" charset="2"/>
              </a:rPr>
              <a:t>แต่คนละทิศทาง</a:t>
            </a:r>
          </a:p>
          <a:p>
            <a:pPr lvl="1"/>
            <a:endParaRPr lang="th-TH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Vector2</a:t>
            </a:r>
            <a:r>
              <a:rPr lang="en-US" sz="20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</a:rPr>
              <a:t>xVelocity</a:t>
            </a:r>
            <a:r>
              <a:rPr lang="en-US" sz="20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Monaco"/>
              </a:rPr>
              <a:t>new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Vector2(</a:t>
            </a:r>
            <a:r>
              <a:rPr lang="en-US" sz="2000" b="1" dirty="0" smtClean="0">
                <a:solidFill>
                  <a:srgbClr val="007F7F"/>
                </a:solidFill>
                <a:latin typeface="Monaco"/>
              </a:rPr>
              <a:t>5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,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7F7F"/>
                </a:solidFill>
                <a:latin typeface="Monaco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20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Vector2</a:t>
            </a:r>
            <a:r>
              <a:rPr lang="en-US" sz="20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Monaco"/>
              </a:rPr>
              <a:t>yVelocity</a:t>
            </a:r>
            <a:r>
              <a:rPr lang="en-US" sz="20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Monaco"/>
              </a:rPr>
              <a:t>new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Vector2(</a:t>
            </a:r>
            <a:r>
              <a:rPr lang="en-US" sz="2000" b="1" dirty="0" smtClean="0">
                <a:solidFill>
                  <a:srgbClr val="007F7F"/>
                </a:solidFill>
                <a:latin typeface="Monaco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,</a:t>
            </a:r>
            <a:r>
              <a:rPr lang="en-US" sz="20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b="1" dirty="0" smtClean="0">
                <a:solidFill>
                  <a:srgbClr val="007F7F"/>
                </a:solidFill>
                <a:latin typeface="Monaco"/>
              </a:rPr>
              <a:t>5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การเลื่อนตัวการ์ตูน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/>
              <a:t>บวกความเร็วเข้ากับตำแหน่งถ้าผู้ใช้กดปุ่มลูกศรทิศทาง</a:t>
            </a:r>
          </a:p>
          <a:p>
            <a:endParaRPr lang="th-TH" dirty="0" smtClean="0"/>
          </a:p>
          <a:p>
            <a:pPr lvl="1">
              <a:buNone/>
            </a:pPr>
            <a:r>
              <a:rPr lang="en-US" sz="1300" b="1" dirty="0" smtClean="0">
                <a:solidFill>
                  <a:srgbClr val="00007F"/>
                </a:solidFill>
                <a:latin typeface="Monaco"/>
              </a:rPr>
              <a:t>protected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7F"/>
                </a:solidFill>
                <a:latin typeface="Monaco"/>
              </a:rPr>
              <a:t>override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7F"/>
                </a:solidFill>
                <a:latin typeface="Monaco"/>
              </a:rPr>
              <a:t>void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Update(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th-TH" sz="2200" dirty="0" smtClean="0">
                <a:solidFill>
                  <a:srgbClr val="007F00"/>
                </a:solidFill>
                <a:latin typeface="Monaco"/>
              </a:rPr>
              <a:t>เช็คว่าผู้ใช้กดปุ่ม “</a:t>
            </a:r>
            <a:r>
              <a:rPr lang="en-US" sz="1700" dirty="0" smtClean="0">
                <a:solidFill>
                  <a:srgbClr val="007F00"/>
                </a:solidFill>
                <a:latin typeface="Monaco"/>
              </a:rPr>
              <a:t>back</a:t>
            </a:r>
            <a:r>
              <a:rPr lang="th-TH" sz="2200" dirty="0" smtClean="0">
                <a:solidFill>
                  <a:srgbClr val="007F00"/>
                </a:solidFill>
                <a:latin typeface="Monaco"/>
              </a:rPr>
              <a:t>” เพื่อเลิกการทำงานหรือไม่</a:t>
            </a:r>
            <a:endParaRPr lang="en-US" sz="1300" dirty="0" smtClean="0">
              <a:solidFill>
                <a:srgbClr val="007F00"/>
              </a:solidFill>
              <a:latin typeface="Monaco"/>
            </a:endParaRPr>
          </a:p>
          <a:p>
            <a:pPr lvl="1">
              <a:buNone/>
            </a:pPr>
            <a:endParaRPr lang="en-US" sz="1300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300" dirty="0" err="1" smtClean="0">
                <a:solidFill>
                  <a:srgbClr val="000000"/>
                </a:solidFill>
                <a:latin typeface="Monaco"/>
              </a:rPr>
              <a:t>KeyboardState</a:t>
            </a: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Monaco"/>
              </a:rPr>
              <a:t>keyboardState</a:t>
            </a: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Keyboard.GetState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();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endParaRPr lang="en-US" sz="1300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300" b="1" dirty="0" smtClean="0">
                <a:solidFill>
                  <a:srgbClr val="00007F"/>
                </a:solidFill>
                <a:latin typeface="Monaco"/>
              </a:rPr>
              <a:t>if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keyboardState.IsKeyDown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Keys.Left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))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      </a:t>
            </a:r>
            <a:r>
              <a:rPr lang="en-US" sz="1300" dirty="0" err="1" smtClean="0">
                <a:solidFill>
                  <a:srgbClr val="000000"/>
                </a:solidFill>
                <a:latin typeface="Monaco"/>
              </a:rPr>
              <a:t>spritePosition</a:t>
            </a: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-=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xVelocity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300" b="1" dirty="0" smtClean="0">
                <a:solidFill>
                  <a:srgbClr val="00007F"/>
                </a:solidFill>
                <a:latin typeface="Monaco"/>
              </a:rPr>
              <a:t>if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keyboardState.IsKeyDown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Keys.Right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))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      </a:t>
            </a:r>
            <a:r>
              <a:rPr lang="en-US" sz="1300" dirty="0" err="1" smtClean="0">
                <a:solidFill>
                  <a:srgbClr val="000000"/>
                </a:solidFill>
                <a:latin typeface="Monaco"/>
              </a:rPr>
              <a:t>spritePosition</a:t>
            </a: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+=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xVelocity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300" b="1" dirty="0" smtClean="0">
                <a:solidFill>
                  <a:srgbClr val="00007F"/>
                </a:solidFill>
                <a:latin typeface="Monaco"/>
              </a:rPr>
              <a:t>if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keyboardState.IsKeyDown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Keys.Down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))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      </a:t>
            </a:r>
            <a:r>
              <a:rPr lang="en-US" sz="1300" dirty="0" err="1" smtClean="0">
                <a:solidFill>
                  <a:srgbClr val="000000"/>
                </a:solidFill>
                <a:latin typeface="Monaco"/>
              </a:rPr>
              <a:t>spritePosition</a:t>
            </a: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+=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yVelocity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300" b="1" dirty="0" smtClean="0">
                <a:solidFill>
                  <a:srgbClr val="00007F"/>
                </a:solidFill>
                <a:latin typeface="Monaco"/>
              </a:rPr>
              <a:t>if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keyboardState.IsKeyDown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Keys.Up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))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      </a:t>
            </a:r>
            <a:r>
              <a:rPr lang="en-US" sz="1300" dirty="0" err="1" smtClean="0">
                <a:solidFill>
                  <a:srgbClr val="000000"/>
                </a:solidFill>
                <a:latin typeface="Monaco"/>
              </a:rPr>
              <a:t>spritePosition</a:t>
            </a: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-=</a:t>
            </a:r>
            <a:r>
              <a:rPr lang="en-US" sz="13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yVelocity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endParaRPr lang="en-US" sz="1300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th-TH" sz="2100" dirty="0" smtClean="0">
                <a:solidFill>
                  <a:srgbClr val="007F00"/>
                </a:solidFill>
                <a:latin typeface="Monaco"/>
              </a:rPr>
              <a:t>เช็คว่าตัวการ์ตูนตกขอบหรือไม่</a:t>
            </a:r>
            <a:endParaRPr lang="en-US" sz="1300" dirty="0" smtClean="0">
              <a:solidFill>
                <a:srgbClr val="007F00"/>
              </a:solidFill>
              <a:latin typeface="Monaco"/>
            </a:endParaRPr>
          </a:p>
          <a:p>
            <a:pPr lvl="1">
              <a:buNone/>
            </a:pPr>
            <a:endParaRPr lang="en-US" sz="1300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300" b="1" dirty="0" err="1" smtClean="0">
                <a:solidFill>
                  <a:srgbClr val="00007F"/>
                </a:solidFill>
                <a:latin typeface="Monaco"/>
              </a:rPr>
              <a:t>base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.Update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3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3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300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th-TH" sz="13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สร้างเกมใหม่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050" y="1600200"/>
            <a:ext cx="6501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เช็คว่าตัวการ์ตูนตกขอบหรือไม่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err="1" smtClean="0">
                <a:solidFill>
                  <a:srgbClr val="00007F"/>
                </a:solidFill>
                <a:latin typeface="Monaco"/>
              </a:rPr>
              <a:t>int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screenWidth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graphics.PreferredBackBufferWidth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8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sz="1800" b="1" dirty="0" err="1" smtClean="0">
                <a:solidFill>
                  <a:srgbClr val="00007F"/>
                </a:solidFill>
                <a:latin typeface="Monaco"/>
              </a:rPr>
              <a:t>int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screenHeight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graphics.PreferredBackBufferHeight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8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endParaRPr lang="en-US" sz="1800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007F"/>
                </a:solidFill>
                <a:latin typeface="Monaco"/>
              </a:rPr>
              <a:t>if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spritePosition.X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&lt;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7F7F"/>
                </a:solidFill>
                <a:latin typeface="Monaco"/>
              </a:rPr>
              <a:t>0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18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800" dirty="0" err="1" smtClean="0">
                <a:solidFill>
                  <a:srgbClr val="000000"/>
                </a:solidFill>
                <a:latin typeface="Monaco"/>
              </a:rPr>
              <a:t>spritePosition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.X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7F7F"/>
                </a:solidFill>
                <a:latin typeface="Monaco"/>
              </a:rPr>
              <a:t>0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8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007F"/>
                </a:solidFill>
                <a:latin typeface="Monaco"/>
              </a:rPr>
              <a:t>if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spritePosition.X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+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sprite.Width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&gt;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screenWidth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18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800" dirty="0" err="1" smtClean="0">
                <a:solidFill>
                  <a:srgbClr val="000000"/>
                </a:solidFill>
                <a:latin typeface="Monaco"/>
              </a:rPr>
              <a:t>spritePosition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.X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screenWidth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-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sprite.Width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8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007F"/>
                </a:solidFill>
                <a:latin typeface="Monaco"/>
              </a:rPr>
              <a:t>if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spritePosition.Y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&lt;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7F7F"/>
                </a:solidFill>
                <a:latin typeface="Monaco"/>
              </a:rPr>
              <a:t>0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18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800" dirty="0" err="1" smtClean="0">
                <a:solidFill>
                  <a:srgbClr val="000000"/>
                </a:solidFill>
                <a:latin typeface="Monaco"/>
              </a:rPr>
              <a:t>spritePosition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.Y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7F7F"/>
                </a:solidFill>
                <a:latin typeface="Monaco"/>
              </a:rPr>
              <a:t>0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8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007F"/>
                </a:solidFill>
                <a:latin typeface="Monaco"/>
              </a:rPr>
              <a:t>if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spritePosition.Y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+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sprite.Height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&gt;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screenHeight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18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800" dirty="0" err="1" smtClean="0">
                <a:solidFill>
                  <a:srgbClr val="000000"/>
                </a:solidFill>
                <a:latin typeface="Monaco"/>
              </a:rPr>
              <a:t>spritePosition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.Y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screenHeight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-</a:t>
            </a:r>
            <a:r>
              <a:rPr lang="en-US" sz="18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Monaco"/>
              </a:rPr>
              <a:t>sprite.Height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800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โปรแกรมลากตัวการ์ตูนด้วยเมาส์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โปรแกรมลากตัวการ์ตูนด้วยเมาส์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คลาสสำหรับอ่านสถานะของเมาส์</a:t>
            </a:r>
            <a:endParaRPr lang="en-US" dirty="0" smtClean="0"/>
          </a:p>
          <a:p>
            <a:r>
              <a:rPr lang="th-TH" dirty="0" smtClean="0"/>
              <a:t>เมธอดสำคัญ</a:t>
            </a:r>
            <a:r>
              <a:rPr lang="en-US" dirty="0" smtClean="0"/>
              <a:t>: </a:t>
            </a:r>
            <a:r>
              <a:rPr lang="en-US" dirty="0" err="1" smtClean="0"/>
              <a:t>GetState</a:t>
            </a:r>
            <a:r>
              <a:rPr lang="en-US" dirty="0" smtClean="0"/>
              <a:t>()</a:t>
            </a:r>
          </a:p>
          <a:p>
            <a:pPr lvl="1"/>
            <a:r>
              <a:rPr lang="th-TH" dirty="0" smtClean="0"/>
              <a:t>คืน </a:t>
            </a:r>
            <a:r>
              <a:rPr lang="en-US" dirty="0" smtClean="0"/>
              <a:t>object </a:t>
            </a:r>
            <a:r>
              <a:rPr lang="th-TH" dirty="0" smtClean="0"/>
              <a:t>ประเภท </a:t>
            </a:r>
            <a:r>
              <a:rPr lang="en-US" dirty="0" err="1" smtClean="0"/>
              <a:t>MouseState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MouseState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สถานะปัจจุบันของเมาส์</a:t>
            </a:r>
          </a:p>
          <a:p>
            <a:r>
              <a:rPr lang="en-US" dirty="0" smtClean="0"/>
              <a:t>Property </a:t>
            </a:r>
            <a:r>
              <a:rPr lang="th-TH" dirty="0" smtClean="0"/>
              <a:t>สำคัญ</a:t>
            </a:r>
          </a:p>
          <a:p>
            <a:pPr lvl="1"/>
            <a:r>
              <a:rPr lang="en-US" dirty="0" err="1" smtClean="0"/>
              <a:t>LeftButton</a:t>
            </a:r>
            <a:r>
              <a:rPr lang="th-TH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>
                <a:sym typeface="Wingdings" pitchFamily="2" charset="2"/>
              </a:rPr>
              <a:t>สถานะของปุ่มซ้าย</a:t>
            </a:r>
            <a:endParaRPr lang="en-US" dirty="0" smtClean="0"/>
          </a:p>
          <a:p>
            <a:pPr lvl="1"/>
            <a:r>
              <a:rPr lang="en-US" dirty="0" err="1" smtClean="0"/>
              <a:t>RightButton</a:t>
            </a:r>
            <a:r>
              <a:rPr lang="th-TH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>
                <a:sym typeface="Wingdings" pitchFamily="2" charset="2"/>
              </a:rPr>
              <a:t>สถานะของปุ่มขวา</a:t>
            </a:r>
            <a:endParaRPr lang="en-US" dirty="0" smtClean="0"/>
          </a:p>
          <a:p>
            <a:pPr lvl="1"/>
            <a:r>
              <a:rPr lang="en-US" dirty="0" err="1" smtClean="0"/>
              <a:t>MiddleButton</a:t>
            </a:r>
            <a:r>
              <a:rPr lang="th-TH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>
                <a:sym typeface="Wingdings" pitchFamily="2" charset="2"/>
              </a:rPr>
              <a:t>สถานะของปุ่มกลาง</a:t>
            </a:r>
            <a:endParaRPr lang="en-US" dirty="0" smtClean="0"/>
          </a:p>
          <a:p>
            <a:pPr lvl="1"/>
            <a:r>
              <a:rPr lang="en-US" dirty="0" smtClean="0"/>
              <a:t>X</a:t>
            </a:r>
            <a:r>
              <a:rPr lang="th-TH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>
                <a:sym typeface="Wingdings" pitchFamily="2" charset="2"/>
              </a:rPr>
              <a:t>ตำแหน่งแนวตั้ง</a:t>
            </a:r>
            <a:endParaRPr lang="en-US" dirty="0" smtClean="0"/>
          </a:p>
          <a:p>
            <a:pPr lvl="1"/>
            <a:r>
              <a:rPr lang="en-US" dirty="0" smtClean="0"/>
              <a:t>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>
                <a:sym typeface="Wingdings" pitchFamily="2" charset="2"/>
              </a:rPr>
              <a:t>ตำแหน่งแนวนอน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ButtonState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Enum</a:t>
            </a:r>
            <a:r>
              <a:rPr lang="en-US" dirty="0" smtClean="0"/>
              <a:t> </a:t>
            </a:r>
            <a:r>
              <a:rPr lang="th-TH" dirty="0" smtClean="0"/>
              <a:t>ที่ใช้แทนสถานะของปุ่มเมาส์</a:t>
            </a:r>
          </a:p>
          <a:p>
            <a:r>
              <a:rPr lang="th-TH" dirty="0" smtClean="0"/>
              <a:t>มีสมาชิกสองตัว</a:t>
            </a:r>
          </a:p>
          <a:p>
            <a:pPr lvl="1"/>
            <a:r>
              <a:rPr lang="en-US" dirty="0" smtClean="0"/>
              <a:t>Pressed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th-TH" dirty="0" smtClean="0">
                <a:sym typeface="Wingdings" pitchFamily="2" charset="2"/>
              </a:rPr>
              <a:t>ถูกกดอยู่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Released  </a:t>
            </a:r>
            <a:r>
              <a:rPr lang="th-TH" dirty="0" smtClean="0">
                <a:sym typeface="Wingdings" pitchFamily="2" charset="2"/>
              </a:rPr>
              <a:t>ไม่ถูกกดอยู่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ทำลูกศรเมาส์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/>
              <a:t>มีฟีลด์สำหรับเก็บตำแหน่งลูกศรและภาพของลูกศร</a:t>
            </a:r>
          </a:p>
          <a:p>
            <a:endParaRPr lang="th-TH" dirty="0" smtClean="0"/>
          </a:p>
          <a:p>
            <a:pPr lvl="1">
              <a:buNone/>
            </a:pPr>
            <a:r>
              <a:rPr lang="en-US" sz="1700" dirty="0" smtClean="0">
                <a:solidFill>
                  <a:srgbClr val="000000"/>
                </a:solidFill>
                <a:latin typeface="Monaco"/>
              </a:rPr>
              <a:t>Texture2D</a:t>
            </a:r>
            <a:r>
              <a:rPr lang="en-US" sz="17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Monaco"/>
              </a:rPr>
              <a:t>cursor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17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700" dirty="0" smtClean="0">
                <a:solidFill>
                  <a:srgbClr val="000000"/>
                </a:solidFill>
                <a:latin typeface="Monaco"/>
              </a:rPr>
              <a:t>Vector2</a:t>
            </a:r>
            <a:r>
              <a:rPr lang="en-US" sz="17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</a:rPr>
              <a:t>cursorPosition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th-TH" sz="1900" dirty="0" smtClean="0"/>
          </a:p>
          <a:p>
            <a:endParaRPr lang="th-TH" dirty="0" smtClean="0"/>
          </a:p>
          <a:p>
            <a:r>
              <a:rPr lang="th-TH" dirty="0" smtClean="0"/>
              <a:t>ใน </a:t>
            </a:r>
            <a:r>
              <a:rPr lang="en-US" dirty="0" smtClean="0"/>
              <a:t>Update() </a:t>
            </a:r>
            <a:r>
              <a:rPr lang="th-TH" dirty="0" smtClean="0"/>
              <a:t>ให้เปลี่ยนตำแหน่งลูกศร</a:t>
            </a:r>
          </a:p>
          <a:p>
            <a:pPr lvl="1">
              <a:buNone/>
            </a:pPr>
            <a:endParaRPr lang="th-TH" sz="1500" b="1" dirty="0" smtClean="0">
              <a:solidFill>
                <a:srgbClr val="00007F"/>
              </a:solidFill>
              <a:latin typeface="Monaco"/>
            </a:endParaRPr>
          </a:p>
          <a:p>
            <a:pPr lvl="1">
              <a:buNone/>
            </a:pPr>
            <a:r>
              <a:rPr lang="en-US" sz="1500" b="1" dirty="0" smtClean="0">
                <a:solidFill>
                  <a:srgbClr val="00007F"/>
                </a:solidFill>
                <a:latin typeface="Monaco"/>
              </a:rPr>
              <a:t>protected</a:t>
            </a:r>
            <a:r>
              <a:rPr lang="en-US" sz="15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500" b="1" dirty="0" smtClean="0">
                <a:solidFill>
                  <a:srgbClr val="00007F"/>
                </a:solidFill>
                <a:latin typeface="Monaco"/>
              </a:rPr>
              <a:t>override</a:t>
            </a:r>
            <a:r>
              <a:rPr lang="en-US" sz="15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500" b="1" dirty="0" smtClean="0">
                <a:solidFill>
                  <a:srgbClr val="00007F"/>
                </a:solidFill>
                <a:latin typeface="Monaco"/>
              </a:rPr>
              <a:t>void</a:t>
            </a:r>
            <a:r>
              <a:rPr lang="en-US" sz="15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Monaco"/>
              </a:rPr>
              <a:t>Update(</a:t>
            </a:r>
            <a:r>
              <a:rPr lang="en-US" sz="15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5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500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15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5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15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5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th-TH" sz="2400" dirty="0" smtClean="0">
                <a:solidFill>
                  <a:srgbClr val="007F00"/>
                </a:solidFill>
                <a:latin typeface="Monaco"/>
              </a:rPr>
              <a:t>การประมวลผลอย่างอื่น</a:t>
            </a:r>
            <a:endParaRPr lang="en-US" sz="1300" dirty="0" smtClean="0">
              <a:solidFill>
                <a:srgbClr val="007F00"/>
              </a:solidFill>
              <a:latin typeface="Monaco"/>
            </a:endParaRPr>
          </a:p>
          <a:p>
            <a:pPr lvl="1">
              <a:buNone/>
            </a:pPr>
            <a:r>
              <a:rPr lang="en-US" sz="1500" dirty="0" smtClean="0">
                <a:solidFill>
                  <a:srgbClr val="808080"/>
                </a:solidFill>
                <a:latin typeface="Monaco"/>
              </a:rPr>
              <a:t>  </a:t>
            </a:r>
          </a:p>
          <a:p>
            <a:pPr lvl="1">
              <a:buNone/>
            </a:pPr>
            <a:r>
              <a:rPr lang="en-US" sz="15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</a:rPr>
              <a:t>MouseState</a:t>
            </a:r>
            <a:r>
              <a:rPr lang="en-US" sz="15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</a:rPr>
              <a:t>mouseState</a:t>
            </a:r>
            <a:r>
              <a:rPr lang="en-US" sz="15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5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Monaco"/>
              </a:rPr>
              <a:t>Mouse.GetState</a:t>
            </a:r>
            <a:r>
              <a:rPr lang="en-US" sz="1500" b="1" dirty="0" smtClean="0">
                <a:solidFill>
                  <a:srgbClr val="000000"/>
                </a:solidFill>
                <a:latin typeface="Monaco"/>
              </a:rPr>
              <a:t>();</a:t>
            </a:r>
            <a:endParaRPr lang="en-US" sz="15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5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500" dirty="0" err="1" smtClean="0">
                <a:solidFill>
                  <a:srgbClr val="000000"/>
                </a:solidFill>
                <a:latin typeface="Monaco"/>
              </a:rPr>
              <a:t>cursorPosition</a:t>
            </a:r>
            <a:r>
              <a:rPr lang="en-US" sz="15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5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500" b="1" dirty="0" smtClean="0">
                <a:solidFill>
                  <a:srgbClr val="00007F"/>
                </a:solidFill>
                <a:latin typeface="Monaco"/>
              </a:rPr>
              <a:t>new</a:t>
            </a:r>
            <a:r>
              <a:rPr lang="en-US" sz="15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500" b="1" dirty="0" smtClean="0">
                <a:solidFill>
                  <a:srgbClr val="000000"/>
                </a:solidFill>
                <a:latin typeface="Monaco"/>
              </a:rPr>
              <a:t>Vector2(</a:t>
            </a:r>
            <a:r>
              <a:rPr lang="en-US" sz="1500" b="1" dirty="0" err="1" smtClean="0">
                <a:solidFill>
                  <a:srgbClr val="000000"/>
                </a:solidFill>
                <a:latin typeface="Monaco"/>
              </a:rPr>
              <a:t>mouseState.X</a:t>
            </a:r>
            <a:r>
              <a:rPr lang="en-US" sz="1500" b="1" dirty="0" smtClean="0">
                <a:solidFill>
                  <a:srgbClr val="000000"/>
                </a:solidFill>
                <a:latin typeface="Monaco"/>
              </a:rPr>
              <a:t>,</a:t>
            </a:r>
            <a:r>
              <a:rPr lang="en-US" sz="15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Monaco"/>
              </a:rPr>
              <a:t>mouseState.Y</a:t>
            </a:r>
            <a:r>
              <a:rPr lang="en-US" sz="15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5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endParaRPr lang="en-US" sz="1500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5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th-TH" sz="2200" dirty="0" smtClean="0">
                <a:solidFill>
                  <a:srgbClr val="007F00"/>
                </a:solidFill>
                <a:latin typeface="Monaco"/>
              </a:rPr>
              <a:t>การประมวลผลอย่างอื่น</a:t>
            </a:r>
            <a:endParaRPr lang="en-US" sz="1300" dirty="0" smtClean="0">
              <a:solidFill>
                <a:srgbClr val="007F00"/>
              </a:solidFill>
              <a:latin typeface="Monaco"/>
            </a:endParaRPr>
          </a:p>
          <a:p>
            <a:pPr lvl="1">
              <a:buNone/>
            </a:pPr>
            <a:r>
              <a:rPr lang="en-US" sz="1500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th-TH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ทำลูกศรเมาส์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ใน </a:t>
            </a:r>
            <a:r>
              <a:rPr lang="en-US" dirty="0" smtClean="0"/>
              <a:t>Draw() </a:t>
            </a:r>
            <a:r>
              <a:rPr lang="th-TH" dirty="0" smtClean="0"/>
              <a:t>ก็ให้วาดลูกศร</a:t>
            </a:r>
          </a:p>
          <a:p>
            <a:r>
              <a:rPr lang="th-TH" dirty="0" smtClean="0"/>
              <a:t>ต้องวาดอย่างอื่นให้เสร็จก่อน เพราะตัวที่วาดทีหลังจะทับตัวที่ถูกวาดก่อน</a:t>
            </a:r>
          </a:p>
          <a:p>
            <a:endParaRPr lang="th-TH" dirty="0" smtClean="0"/>
          </a:p>
          <a:p>
            <a:pPr lvl="1">
              <a:buNone/>
            </a:pPr>
            <a:r>
              <a:rPr lang="en-US" sz="1700" b="1" dirty="0" smtClean="0">
                <a:solidFill>
                  <a:srgbClr val="00007F"/>
                </a:solidFill>
                <a:latin typeface="Monaco"/>
              </a:rPr>
              <a:t>protected</a:t>
            </a:r>
            <a:r>
              <a:rPr lang="en-US" sz="17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b="1" dirty="0" smtClean="0">
                <a:solidFill>
                  <a:srgbClr val="00007F"/>
                </a:solidFill>
                <a:latin typeface="Monaco"/>
              </a:rPr>
              <a:t>override</a:t>
            </a:r>
            <a:r>
              <a:rPr lang="en-US" sz="17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b="1" dirty="0" smtClean="0">
                <a:solidFill>
                  <a:srgbClr val="00007F"/>
                </a:solidFill>
                <a:latin typeface="Monaco"/>
              </a:rPr>
              <a:t>void</a:t>
            </a:r>
            <a:r>
              <a:rPr lang="en-US" sz="17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Draw(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7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17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17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7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</a:rPr>
              <a:t>GraphicsDevice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.Clear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Color.CornflowerBlue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7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7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</a:rPr>
              <a:t>spriteBatch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.Begin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();</a:t>
            </a:r>
            <a:endParaRPr lang="en-US" sz="17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7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500" dirty="0" smtClean="0">
                <a:solidFill>
                  <a:srgbClr val="007F00"/>
                </a:solidFill>
                <a:latin typeface="Monaco"/>
              </a:rPr>
              <a:t>//</a:t>
            </a:r>
            <a:r>
              <a:rPr lang="th-TH" sz="1500" dirty="0" smtClean="0">
                <a:solidFill>
                  <a:srgbClr val="007F00"/>
                </a:solidFill>
                <a:latin typeface="Monaco"/>
              </a:rPr>
              <a:t> </a:t>
            </a:r>
            <a:r>
              <a:rPr lang="th-TH" sz="2200" dirty="0" smtClean="0">
                <a:solidFill>
                  <a:srgbClr val="007F00"/>
                </a:solidFill>
                <a:latin typeface="Monaco"/>
              </a:rPr>
              <a:t>วาดอย่างอื่นก่อน</a:t>
            </a:r>
            <a:r>
              <a:rPr lang="en-US" sz="1500" dirty="0" smtClean="0">
                <a:solidFill>
                  <a:srgbClr val="007F00"/>
                </a:solidFill>
                <a:latin typeface="Monaco"/>
              </a:rPr>
              <a:t> //</a:t>
            </a:r>
          </a:p>
          <a:p>
            <a:pPr lvl="1">
              <a:buNone/>
            </a:pPr>
            <a:r>
              <a:rPr lang="en-US" sz="17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</a:rPr>
              <a:t>spriteBatch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.Draw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(cursor,</a:t>
            </a:r>
            <a:r>
              <a:rPr lang="en-US" sz="17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cursorPosition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,</a:t>
            </a:r>
            <a:r>
              <a:rPr lang="en-US" sz="17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Color.White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7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7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700" dirty="0" err="1" smtClean="0">
                <a:solidFill>
                  <a:srgbClr val="000000"/>
                </a:solidFill>
                <a:latin typeface="Monaco"/>
              </a:rPr>
              <a:t>spriteBatch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.End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();</a:t>
            </a:r>
            <a:endParaRPr lang="en-US" sz="17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endParaRPr lang="en-US" sz="1700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7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700" b="1" dirty="0" err="1" smtClean="0">
                <a:solidFill>
                  <a:srgbClr val="00007F"/>
                </a:solidFill>
                <a:latin typeface="Monaco"/>
              </a:rPr>
              <a:t>base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.Draw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700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7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700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th-TH" sz="1700" b="1" dirty="0" smtClean="0">
              <a:solidFill>
                <a:srgbClr val="000000"/>
              </a:solidFill>
              <a:latin typeface="Monaco"/>
            </a:endParaRPr>
          </a:p>
          <a:p>
            <a:pPr lvl="1">
              <a:buNone/>
            </a:pPr>
            <a:endParaRPr lang="th-TH" sz="1700" b="1" dirty="0" smtClean="0">
              <a:solidFill>
                <a:srgbClr val="000000"/>
              </a:solidFill>
              <a:latin typeface="Monaco"/>
            </a:endParaRPr>
          </a:p>
          <a:p>
            <a:pPr lvl="1">
              <a:buNone/>
            </a:pP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โปรแกรมวาดข้อความ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โปรแกรมวาดข้อความ</a:t>
            </a:r>
            <a:endParaRPr lang="en-US" dirty="0"/>
          </a:p>
        </p:txBody>
      </p:sp>
      <p:pic>
        <p:nvPicPr>
          <p:cNvPr id="4" name="Content Placeholder 3" descr="Screen shot 2009-11-22 at 10.53.5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6869" y="1600200"/>
            <a:ext cx="577026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ไฟล์ที่สร้างให้โดยอัตโนมัติ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ดูช่อง </a:t>
            </a:r>
            <a:r>
              <a:rPr lang="en-US" dirty="0" smtClean="0"/>
              <a:t>Solution Explorer </a:t>
            </a:r>
            <a:r>
              <a:rPr lang="th-TH" dirty="0" smtClean="0"/>
              <a:t>ทางด้านขวา</a:t>
            </a:r>
          </a:p>
          <a:p>
            <a:r>
              <a:rPr lang="en-US" dirty="0" err="1" smtClean="0"/>
              <a:t>FirstGame</a:t>
            </a:r>
            <a:endParaRPr lang="th-TH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Game.ico</a:t>
            </a:r>
            <a:endParaRPr lang="en-US" dirty="0" smtClean="0"/>
          </a:p>
          <a:p>
            <a:pPr lvl="1"/>
            <a:r>
              <a:rPr lang="en-US" dirty="0" smtClean="0"/>
              <a:t>Game1.cs</a:t>
            </a:r>
          </a:p>
          <a:p>
            <a:pPr lvl="1"/>
            <a:r>
              <a:rPr lang="en-US" dirty="0" smtClean="0"/>
              <a:t>GameThumbnail.png</a:t>
            </a:r>
          </a:p>
          <a:p>
            <a:pPr lvl="1"/>
            <a:r>
              <a:rPr lang="en-US" dirty="0" smtClean="0"/>
              <a:t>Program1.cs</a:t>
            </a:r>
          </a:p>
          <a:p>
            <a:r>
              <a:rPr lang="en-US" dirty="0" err="1" smtClean="0"/>
              <a:t>FirstGameContent</a:t>
            </a:r>
            <a:r>
              <a:rPr lang="en-US" dirty="0" smtClean="0"/>
              <a:t> (Content)</a:t>
            </a:r>
          </a:p>
          <a:p>
            <a:pPr lvl="1"/>
            <a:r>
              <a:rPr lang="en-US" dirty="0" smtClean="0"/>
              <a:t>References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การวาดข้อความใน </a:t>
            </a:r>
            <a:r>
              <a:rPr lang="en-US" dirty="0" smtClean="0"/>
              <a:t>XNA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สร้าง </a:t>
            </a:r>
            <a:r>
              <a:rPr lang="en-US" dirty="0" smtClean="0"/>
              <a:t>Sprite Font </a:t>
            </a:r>
            <a:r>
              <a:rPr lang="th-TH" dirty="0" smtClean="0"/>
              <a:t>ใน </a:t>
            </a:r>
            <a:r>
              <a:rPr lang="en-US" dirty="0" smtClean="0"/>
              <a:t>Content </a:t>
            </a:r>
            <a:r>
              <a:rPr lang="th-TH" dirty="0" smtClean="0"/>
              <a:t>ของเกม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 Sprite Font </a:t>
            </a:r>
            <a:r>
              <a:rPr lang="th-TH" dirty="0" smtClean="0"/>
              <a:t>ใน </a:t>
            </a:r>
            <a:r>
              <a:rPr lang="en-US" dirty="0" smtClean="0"/>
              <a:t>Load Content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/>
              <a:t>วาดข้อความด้วย </a:t>
            </a:r>
            <a:r>
              <a:rPr lang="en-US" dirty="0" err="1" smtClean="0"/>
              <a:t>SpriteBatch.DrawString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Sprite Font </a:t>
            </a:r>
            <a:r>
              <a:rPr lang="th-TH" dirty="0" smtClean="0"/>
              <a:t>ใน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คลิกขวาที่โฟลเดอร์ </a:t>
            </a:r>
            <a:r>
              <a:rPr lang="en-US" dirty="0" err="1" smtClean="0"/>
              <a:t>DisplayingTextContent</a:t>
            </a:r>
            <a:r>
              <a:rPr lang="th-TH" dirty="0" smtClean="0"/>
              <a:t> </a:t>
            </a:r>
            <a:r>
              <a:rPr lang="en-US" dirty="0" smtClean="0">
                <a:sym typeface="Wingdings" pitchFamily="2" charset="2"/>
              </a:rPr>
              <a:t>Add  New Item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0"/>
            <a:ext cx="63722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Sprite Font </a:t>
            </a:r>
            <a:r>
              <a:rPr lang="th-TH" dirty="0" smtClean="0"/>
              <a:t>ใน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เลือก </a:t>
            </a:r>
            <a:r>
              <a:rPr lang="en-US" dirty="0" smtClean="0"/>
              <a:t>Sprite Font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0"/>
            <a:ext cx="5867400" cy="409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Sprite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เปิดไฟล์ </a:t>
            </a:r>
            <a:r>
              <a:rPr lang="en-US" dirty="0" smtClean="0"/>
              <a:t>sprite font </a:t>
            </a:r>
            <a:r>
              <a:rPr lang="th-TH" dirty="0" smtClean="0"/>
              <a:t>ที่สร้างใหม่แล้วแก้ไข</a:t>
            </a:r>
          </a:p>
          <a:p>
            <a:pPr lvl="1"/>
            <a:r>
              <a:rPr lang="th-TH" dirty="0" smtClean="0"/>
              <a:t>ชื่อฟอนต์</a:t>
            </a:r>
          </a:p>
          <a:p>
            <a:pPr lvl="1"/>
            <a:r>
              <a:rPr lang="th-TH" dirty="0" smtClean="0"/>
              <a:t>ขนาด</a:t>
            </a:r>
          </a:p>
          <a:p>
            <a:pPr lvl="1"/>
            <a:r>
              <a:rPr lang="th-TH" dirty="0" smtClean="0"/>
              <a:t>ฯลฯ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09800"/>
            <a:ext cx="5820972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Sprite Font </a:t>
            </a:r>
            <a:r>
              <a:rPr lang="th-TH" dirty="0" smtClean="0"/>
              <a:t>ใน </a:t>
            </a:r>
            <a:r>
              <a:rPr lang="en-US" dirty="0" err="1" smtClean="0"/>
              <a:t>LoadContent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สร้างฟีลด์ชนิด </a:t>
            </a:r>
            <a:r>
              <a:rPr lang="en-US" dirty="0" err="1" smtClean="0"/>
              <a:t>SpriteFont</a:t>
            </a:r>
            <a:endParaRPr lang="en-US" dirty="0" smtClean="0"/>
          </a:p>
          <a:p>
            <a:pPr lvl="1">
              <a:buNone/>
            </a:pPr>
            <a:endParaRPr lang="th-TH" sz="2000" dirty="0" smtClean="0">
              <a:solidFill>
                <a:srgbClr val="000000"/>
              </a:solidFill>
              <a:latin typeface="Monaco"/>
            </a:endParaRPr>
          </a:p>
          <a:p>
            <a:pPr lvl="1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Monaco"/>
              </a:rPr>
              <a:t>SpriteFont</a:t>
            </a:r>
            <a:r>
              <a:rPr lang="en-US" sz="20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onaco"/>
              </a:rPr>
              <a:t>font01</a:t>
            </a:r>
            <a:r>
              <a:rPr lang="en-US" sz="2000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sz="2000" dirty="0" smtClean="0"/>
          </a:p>
          <a:p>
            <a:endParaRPr lang="en-US" dirty="0" smtClean="0"/>
          </a:p>
          <a:p>
            <a:r>
              <a:rPr lang="th-TH" dirty="0" smtClean="0"/>
              <a:t>ใช้ </a:t>
            </a:r>
            <a:r>
              <a:rPr lang="en-US" dirty="0" err="1" smtClean="0"/>
              <a:t>Content.Load</a:t>
            </a:r>
            <a:r>
              <a:rPr lang="en-US" dirty="0" smtClean="0"/>
              <a:t>&lt;</a:t>
            </a:r>
            <a:r>
              <a:rPr lang="en-US" dirty="0" err="1" smtClean="0"/>
              <a:t>SpriteFont</a:t>
            </a:r>
            <a:r>
              <a:rPr lang="en-US" dirty="0" smtClean="0"/>
              <a:t>&gt;(…) </a:t>
            </a:r>
            <a:r>
              <a:rPr lang="th-TH" dirty="0" smtClean="0"/>
              <a:t>ในการโหลดมัน</a:t>
            </a:r>
            <a:endParaRPr lang="en-US" dirty="0" smtClean="0"/>
          </a:p>
          <a:p>
            <a:endParaRPr lang="th-TH" b="1" dirty="0" smtClean="0">
              <a:solidFill>
                <a:srgbClr val="000000"/>
              </a:solidFill>
              <a:latin typeface="Monaco"/>
            </a:endParaRPr>
          </a:p>
          <a:p>
            <a:pPr lvl="1">
              <a:buNone/>
            </a:pPr>
            <a:r>
              <a:rPr lang="en-US" sz="1900" b="1" dirty="0" smtClean="0">
                <a:solidFill>
                  <a:srgbClr val="00007F"/>
                </a:solidFill>
                <a:latin typeface="Monaco"/>
              </a:rPr>
              <a:t>protected</a:t>
            </a:r>
            <a:r>
              <a:rPr lang="en-US" sz="19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900" b="1" dirty="0" smtClean="0">
                <a:solidFill>
                  <a:srgbClr val="00007F"/>
                </a:solidFill>
                <a:latin typeface="Monaco"/>
              </a:rPr>
              <a:t>override</a:t>
            </a:r>
            <a:r>
              <a:rPr lang="en-US" sz="19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900" b="1" dirty="0" smtClean="0">
                <a:solidFill>
                  <a:srgbClr val="00007F"/>
                </a:solidFill>
                <a:latin typeface="Monaco"/>
              </a:rPr>
              <a:t>void</a:t>
            </a:r>
            <a:r>
              <a:rPr lang="en-US" sz="19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  <a:latin typeface="Monaco"/>
              </a:rPr>
              <a:t>LoadContent</a:t>
            </a:r>
            <a:r>
              <a:rPr lang="en-US" sz="1900" b="1" dirty="0" smtClean="0">
                <a:solidFill>
                  <a:srgbClr val="000000"/>
                </a:solidFill>
                <a:latin typeface="Monaco"/>
              </a:rPr>
              <a:t>()</a:t>
            </a:r>
            <a:endParaRPr lang="en-US" sz="19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900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sz="19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9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900" dirty="0" smtClean="0">
                <a:solidFill>
                  <a:srgbClr val="007F00"/>
                </a:solidFill>
                <a:latin typeface="Monaco"/>
              </a:rPr>
              <a:t>// </a:t>
            </a:r>
            <a:r>
              <a:rPr lang="th-TH" sz="2600" dirty="0" smtClean="0">
                <a:solidFill>
                  <a:srgbClr val="007F00"/>
                </a:solidFill>
                <a:latin typeface="Monaco"/>
              </a:rPr>
              <a:t>โหลดอย่างอื่น</a:t>
            </a:r>
            <a:r>
              <a:rPr lang="en-US" sz="1900" dirty="0" smtClean="0">
                <a:solidFill>
                  <a:srgbClr val="007F00"/>
                </a:solidFill>
                <a:latin typeface="Monaco"/>
              </a:rPr>
              <a:t> //</a:t>
            </a:r>
          </a:p>
          <a:p>
            <a:pPr lvl="1">
              <a:buNone/>
            </a:pPr>
            <a:r>
              <a:rPr lang="en-US" sz="1900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1900" dirty="0" smtClean="0">
                <a:solidFill>
                  <a:srgbClr val="000000"/>
                </a:solidFill>
                <a:latin typeface="Monaco"/>
              </a:rPr>
              <a:t>font01</a:t>
            </a:r>
            <a:r>
              <a:rPr lang="en-US" sz="1900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900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sz="1900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  <a:latin typeface="Monaco"/>
              </a:rPr>
              <a:t>Content.Load</a:t>
            </a:r>
            <a:r>
              <a:rPr lang="en-US" sz="1900" b="1" dirty="0" smtClean="0">
                <a:solidFill>
                  <a:srgbClr val="000000"/>
                </a:solidFill>
                <a:latin typeface="Monaco"/>
              </a:rPr>
              <a:t>&lt;</a:t>
            </a:r>
            <a:r>
              <a:rPr lang="en-US" sz="1900" b="1" dirty="0" err="1" smtClean="0">
                <a:solidFill>
                  <a:srgbClr val="000000"/>
                </a:solidFill>
                <a:latin typeface="Monaco"/>
              </a:rPr>
              <a:t>SpriteFont</a:t>
            </a:r>
            <a:r>
              <a:rPr lang="en-US" sz="1900" b="1" dirty="0" smtClean="0">
                <a:solidFill>
                  <a:srgbClr val="000000"/>
                </a:solidFill>
                <a:latin typeface="Monaco"/>
              </a:rPr>
              <a:t>&gt;(</a:t>
            </a:r>
            <a:r>
              <a:rPr lang="en-US" sz="1900" b="1" dirty="0" smtClean="0">
                <a:solidFill>
                  <a:srgbClr val="7F007F"/>
                </a:solidFill>
                <a:latin typeface="Monaco"/>
              </a:rPr>
              <a:t>"font01"</a:t>
            </a:r>
            <a:r>
              <a:rPr lang="en-US" sz="1900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sz="1900" b="1" dirty="0" smtClean="0">
              <a:solidFill>
                <a:srgbClr val="808080"/>
              </a:solidFill>
              <a:latin typeface="Monaco"/>
            </a:endParaRPr>
          </a:p>
          <a:p>
            <a:pPr lvl="1">
              <a:buNone/>
            </a:pPr>
            <a:r>
              <a:rPr lang="en-US" sz="1900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en-US" sz="7100" b="1" dirty="0" smtClean="0">
              <a:solidFill>
                <a:srgbClr val="000000"/>
              </a:solidFill>
              <a:latin typeface="Mona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วาดข้อความด้วย </a:t>
            </a:r>
            <a:r>
              <a:rPr lang="en-US" dirty="0" err="1" smtClean="0"/>
              <a:t>SpriteBatch.DrawString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7F"/>
                </a:solidFill>
                <a:latin typeface="Monaco"/>
              </a:rPr>
              <a:t>protected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Monaco"/>
              </a:rPr>
              <a:t>override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Monaco"/>
              </a:rPr>
              <a:t>void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Draw(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  <a:latin typeface="Monaco"/>
              </a:rPr>
              <a:t>{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Monaco"/>
              </a:rPr>
              <a:t>GraphicsDevice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.Clear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Color.White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Monaco"/>
              </a:rPr>
              <a:t>spriteBatch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.Begin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();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endParaRPr lang="en-US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sz="2800" dirty="0" smtClean="0">
                <a:solidFill>
                  <a:srgbClr val="007F00"/>
                </a:solidFill>
                <a:latin typeface="Monaco"/>
              </a:rPr>
              <a:t>// Draw "Hello" at the center of the screen.</a:t>
            </a: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Monaco"/>
              </a:rPr>
              <a:t>Vector2</a:t>
            </a:r>
            <a:r>
              <a:rPr lang="en-US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onaco"/>
              </a:rPr>
              <a:t>helloSize</a:t>
            </a:r>
            <a:r>
              <a:rPr lang="en-US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font01.MeasureString(</a:t>
            </a:r>
            <a:r>
              <a:rPr lang="en-US" b="1" dirty="0" smtClean="0">
                <a:solidFill>
                  <a:srgbClr val="7F007F"/>
                </a:solidFill>
                <a:latin typeface="Monaco"/>
              </a:rPr>
              <a:t>"Hello"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b="1" dirty="0" smtClean="0">
                <a:solidFill>
                  <a:srgbClr val="00007F"/>
                </a:solidFill>
                <a:latin typeface="Monaco"/>
              </a:rPr>
              <a:t>float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centerX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graphics.PreferredBackBufferWidth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-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helloSize.X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)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/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7F7F"/>
                </a:solidFill>
                <a:latin typeface="Monaco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b="1" dirty="0" smtClean="0">
                <a:solidFill>
                  <a:srgbClr val="00007F"/>
                </a:solidFill>
                <a:latin typeface="Monaco"/>
              </a:rPr>
              <a:t>float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centerY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graphics.PreferredBackBufferHeight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-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helloSize.Y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)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/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7F7F"/>
                </a:solidFill>
                <a:latin typeface="Monaco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;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dirty="0" smtClean="0">
                <a:solidFill>
                  <a:srgbClr val="000000"/>
                </a:solidFill>
                <a:latin typeface="Monaco"/>
              </a:rPr>
              <a:t>Vector2</a:t>
            </a:r>
            <a:r>
              <a:rPr lang="en-US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onaco"/>
              </a:rPr>
              <a:t>centerPosition</a:t>
            </a:r>
            <a:r>
              <a:rPr lang="en-US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=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Monaco"/>
              </a:rPr>
              <a:t>new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Vector2(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centerX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,</a:t>
            </a:r>
            <a:r>
              <a:rPr lang="en-US" b="1" dirty="0" smtClean="0">
                <a:solidFill>
                  <a:srgbClr val="808080"/>
                </a:solidFill>
                <a:latin typeface="Monaco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centerY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Monaco"/>
              </a:rPr>
              <a:t>spriteBatch</a:t>
            </a:r>
            <a:r>
              <a:rPr lang="en-US" b="1" dirty="0" err="1" smtClean="0">
                <a:solidFill>
                  <a:srgbClr val="FF0000"/>
                </a:solidFill>
                <a:latin typeface="Monaco"/>
              </a:rPr>
              <a:t>.DrawString</a:t>
            </a:r>
            <a:r>
              <a:rPr lang="en-US" b="1" dirty="0" smtClean="0">
                <a:solidFill>
                  <a:srgbClr val="FF0000"/>
                </a:solidFill>
                <a:latin typeface="Monaco"/>
              </a:rPr>
              <a:t>(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Monaco"/>
              </a:rPr>
              <a:t>        font01</a:t>
            </a:r>
            <a:r>
              <a:rPr lang="en-US" b="1" dirty="0" smtClean="0">
                <a:solidFill>
                  <a:srgbClr val="FF0000"/>
                </a:solidFill>
                <a:latin typeface="Monaco"/>
              </a:rPr>
              <a:t>,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Monaco"/>
              </a:rPr>
              <a:t>        "Hello"</a:t>
            </a:r>
            <a:r>
              <a:rPr lang="en-US" b="1" dirty="0" smtClean="0">
                <a:solidFill>
                  <a:srgbClr val="FF0000"/>
                </a:solidFill>
                <a:latin typeface="Monaco"/>
              </a:rPr>
              <a:t>,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Monaco"/>
              </a:rPr>
              <a:t>        </a:t>
            </a:r>
            <a:r>
              <a:rPr lang="en-US" dirty="0" err="1" smtClean="0">
                <a:solidFill>
                  <a:srgbClr val="FF0000"/>
                </a:solidFill>
                <a:latin typeface="Monaco"/>
              </a:rPr>
              <a:t>centerPosition</a:t>
            </a:r>
            <a:r>
              <a:rPr lang="en-US" b="1" dirty="0" smtClean="0">
                <a:solidFill>
                  <a:srgbClr val="FF0000"/>
                </a:solidFill>
                <a:latin typeface="Monaco"/>
              </a:rPr>
              <a:t>,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Monaco"/>
              </a:rPr>
              <a:t>        </a:t>
            </a:r>
            <a:r>
              <a:rPr lang="en-US" dirty="0" err="1" smtClean="0">
                <a:solidFill>
                  <a:srgbClr val="FF0000"/>
                </a:solidFill>
                <a:latin typeface="Monaco"/>
              </a:rPr>
              <a:t>Color</a:t>
            </a:r>
            <a:r>
              <a:rPr lang="en-US" b="1" dirty="0" err="1" smtClean="0">
                <a:solidFill>
                  <a:srgbClr val="FF0000"/>
                </a:solidFill>
                <a:latin typeface="Monaco"/>
              </a:rPr>
              <a:t>.Black</a:t>
            </a:r>
            <a:r>
              <a:rPr lang="en-US" b="1" dirty="0" smtClean="0">
                <a:solidFill>
                  <a:srgbClr val="FF0000"/>
                </a:solidFill>
                <a:latin typeface="Monaco"/>
              </a:rPr>
              <a:t>);</a:t>
            </a:r>
          </a:p>
          <a:p>
            <a:pPr>
              <a:buNone/>
            </a:pPr>
            <a:endParaRPr lang="en-US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Monaco"/>
              </a:rPr>
              <a:t>spriteBatch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.End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();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endParaRPr lang="en-US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Monaco"/>
              </a:rPr>
              <a:t>    </a:t>
            </a:r>
            <a:r>
              <a:rPr lang="en-US" b="1" dirty="0" err="1" smtClean="0">
                <a:solidFill>
                  <a:srgbClr val="00007F"/>
                </a:solidFill>
                <a:latin typeface="Monaco"/>
              </a:rPr>
              <a:t>base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.Draw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Monaco"/>
              </a:rPr>
              <a:t>gameTime</a:t>
            </a:r>
            <a:r>
              <a:rPr lang="en-US" b="1" dirty="0" smtClean="0">
                <a:solidFill>
                  <a:srgbClr val="000000"/>
                </a:solidFill>
                <a:latin typeface="Monaco"/>
              </a:rPr>
              <a:t>);</a:t>
            </a:r>
            <a:endParaRPr lang="en-US" b="1" dirty="0" smtClean="0">
              <a:solidFill>
                <a:srgbClr val="808080"/>
              </a:solidFill>
              <a:latin typeface="Monaco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  <a:latin typeface="Monaco"/>
              </a:rPr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โครงสร้างของเกม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แต่มันไม่ง่ายอย่างนั้น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เกมมีหน้าจอหลายหน้าจอ</a:t>
            </a:r>
          </a:p>
          <a:p>
            <a:pPr lvl="1"/>
            <a:r>
              <a:rPr lang="th-TH" dirty="0" smtClean="0"/>
              <a:t>ภาพยนตร์เปิด</a:t>
            </a:r>
          </a:p>
          <a:p>
            <a:pPr lvl="1"/>
            <a:r>
              <a:rPr lang="th-TH" dirty="0" smtClean="0"/>
              <a:t>หน้าไตเติ้ล</a:t>
            </a:r>
          </a:p>
          <a:p>
            <a:pPr lvl="1"/>
            <a:r>
              <a:rPr lang="th-TH" dirty="0" smtClean="0"/>
              <a:t>หน้าเล่นเกม</a:t>
            </a:r>
          </a:p>
          <a:p>
            <a:pPr lvl="1"/>
            <a:r>
              <a:rPr lang="th-TH" dirty="0" smtClean="0"/>
              <a:t>หน้าต่อสู้</a:t>
            </a:r>
          </a:p>
          <a:p>
            <a:pPr lvl="1"/>
            <a:r>
              <a:rPr lang="th-TH" dirty="0" smtClean="0"/>
              <a:t>หน้าแผนที่</a:t>
            </a:r>
          </a:p>
          <a:p>
            <a:pPr lvl="1"/>
            <a:r>
              <a:rPr lang="th-TH" dirty="0" smtClean="0"/>
              <a:t>หน้าเกมโอเวอร์</a:t>
            </a:r>
          </a:p>
          <a:p>
            <a:pPr lvl="1"/>
            <a:r>
              <a:rPr lang="th-TH" dirty="0" smtClean="0"/>
              <a:t>หน้าสำหรับเซฟเกม</a:t>
            </a:r>
          </a:p>
          <a:p>
            <a:pPr lvl="1"/>
            <a:r>
              <a:rPr lang="th-TH" dirty="0" smtClean="0"/>
              <a:t>ฯลฯ</a:t>
            </a:r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714488"/>
            <a:ext cx="2324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071942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500306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ทำไม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หน้าจอแต่ละหน้ามีวิธีการ</a:t>
            </a:r>
            <a:endParaRPr lang="en-US" dirty="0" smtClean="0"/>
          </a:p>
          <a:p>
            <a:pPr lvl="1"/>
            <a:r>
              <a:rPr lang="th-TH" dirty="0" smtClean="0"/>
              <a:t>วาดสิ่งที่มันต้องการแสดงให้ผู้ใช้เห็นเอง</a:t>
            </a:r>
            <a:endParaRPr lang="en-US" dirty="0" smtClean="0"/>
          </a:p>
          <a:p>
            <a:pPr lvl="1"/>
            <a:r>
              <a:rPr lang="th-TH" dirty="0" smtClean="0"/>
              <a:t>จัดการข้อมูลของมันเอง</a:t>
            </a:r>
            <a:endParaRPr lang="en-US" dirty="0" smtClean="0"/>
          </a:p>
          <a:p>
            <a:pPr lvl="1"/>
            <a:r>
              <a:rPr lang="th-TH" dirty="0" smtClean="0"/>
              <a:t>จัดการปฏิสัมพันธ์กับผู้ใช้เอง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ไฟล์ที่สร้างให้โดยอัตโนมัติ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/>
              <a:t>ดูช่อง </a:t>
            </a:r>
            <a:r>
              <a:rPr lang="en-US" dirty="0" smtClean="0"/>
              <a:t>Solution Explorer </a:t>
            </a:r>
            <a:r>
              <a:rPr lang="th-TH" dirty="0" smtClean="0"/>
              <a:t>ทางด้านขวา</a:t>
            </a:r>
          </a:p>
          <a:p>
            <a:r>
              <a:rPr lang="en-US" dirty="0" err="1" smtClean="0"/>
              <a:t>FirstGame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เกมใหม่ที่เราเพิ่งจะสร้าง</a:t>
            </a:r>
            <a:endParaRPr lang="th-TH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Content References</a:t>
            </a:r>
            <a:endParaRPr lang="en-US" dirty="0" smtClean="0"/>
          </a:p>
          <a:p>
            <a:pPr lvl="1"/>
            <a:r>
              <a:rPr lang="en-US" dirty="0" smtClean="0"/>
              <a:t>Game.ico</a:t>
            </a:r>
            <a:endParaRPr lang="en-US" dirty="0" smtClean="0"/>
          </a:p>
          <a:p>
            <a:pPr lvl="1"/>
            <a:r>
              <a:rPr lang="en-US" dirty="0" smtClean="0"/>
              <a:t>Game1.cs</a:t>
            </a:r>
          </a:p>
          <a:p>
            <a:pPr lvl="1"/>
            <a:r>
              <a:rPr lang="en-US" dirty="0" smtClean="0"/>
              <a:t>GameThumbnail.png</a:t>
            </a:r>
          </a:p>
          <a:p>
            <a:pPr lvl="1"/>
            <a:r>
              <a:rPr lang="en-US" dirty="0" smtClean="0"/>
              <a:t>Program1.cs</a:t>
            </a:r>
          </a:p>
          <a:p>
            <a:r>
              <a:rPr lang="en-US" dirty="0" err="1" smtClean="0"/>
              <a:t>FirstGameContent</a:t>
            </a:r>
            <a:r>
              <a:rPr lang="en-US" dirty="0" smtClean="0"/>
              <a:t> (Content)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แล้วเราจะจัดการกับมันอย่างไร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ไอเดียที่ไม่ดี</a:t>
            </a:r>
            <a:endParaRPr lang="en-US" dirty="0" smtClean="0"/>
          </a:p>
          <a:p>
            <a:pPr lvl="1"/>
            <a:r>
              <a:rPr lang="th-TH" dirty="0" smtClean="0"/>
              <a:t>สร้างตัวแปรตัวหนึ่งเพื่อเก็บไว้ว่าตอนนี้เราอยู่ที่ “หน้าจอ” ไหน</a:t>
            </a:r>
            <a:endParaRPr lang="en-US" dirty="0" smtClean="0"/>
          </a:p>
          <a:p>
            <a:pPr lvl="1"/>
            <a:r>
              <a:rPr lang="th-TH" dirty="0" smtClean="0"/>
              <a:t>ให้ตัวแปรนี้เป็นตัวบอกว่าเราจะ</a:t>
            </a:r>
          </a:p>
          <a:p>
            <a:pPr lvl="2"/>
            <a:r>
              <a:rPr lang="th-TH" dirty="0" smtClean="0"/>
              <a:t>วาดรูปอย่างไร</a:t>
            </a:r>
          </a:p>
          <a:p>
            <a:pPr lvl="2"/>
            <a:r>
              <a:rPr lang="th-TH" dirty="0" smtClean="0"/>
              <a:t>จัดการข้อมูลภายในเกมอย่างไร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</a:p>
          <a:p>
            <a:pPr lvl="2"/>
            <a:r>
              <a:rPr lang="th-TH" dirty="0" smtClean="0"/>
              <a:t>จัดการกับปฏิสัมพันธ์กับผู้ใช้อย่างไร</a:t>
            </a:r>
            <a:endParaRPr lang="en-US" dirty="0" smtClean="0"/>
          </a:p>
          <a:p>
            <a:pPr lvl="1"/>
            <a:r>
              <a:rPr lang="th-TH" dirty="0" smtClean="0"/>
              <a:t>ดังนั้น ในส่วนต่างๆ ของเกมลูป จะมีคำสั่ง </a:t>
            </a:r>
            <a:r>
              <a:rPr lang="en-US" dirty="0" smtClean="0"/>
              <a:t>if </a:t>
            </a:r>
            <a:r>
              <a:rPr lang="th-TH" dirty="0" smtClean="0"/>
              <a:t>ขนาดใหญ่อยู่หนึ่งคำสั่ง</a:t>
            </a:r>
            <a:endParaRPr lang="en-US" dirty="0" smtClean="0"/>
          </a:p>
          <a:p>
            <a:pPr lvl="2"/>
            <a:r>
              <a:rPr lang="th-TH" dirty="0" smtClean="0"/>
              <a:t>อย่างน้อยมีคำสั่ง </a:t>
            </a:r>
            <a:r>
              <a:rPr lang="en-US" dirty="0" smtClean="0"/>
              <a:t>if </a:t>
            </a:r>
            <a:r>
              <a:rPr lang="th-TH" dirty="0" smtClean="0"/>
              <a:t>สามคำสั่งในหนึ่งโปรแกรม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แล้วเราจะจัดการกับมันอย่างไร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ทำไมมันถึงเป็นไอเดียที่ไม่ดี</a:t>
            </a:r>
            <a:endParaRPr lang="en-US" dirty="0" smtClean="0"/>
          </a:p>
          <a:p>
            <a:pPr lvl="1"/>
            <a:r>
              <a:rPr lang="th-TH" dirty="0" smtClean="0"/>
              <a:t>คำสั่ง </a:t>
            </a:r>
            <a:r>
              <a:rPr lang="en-US" dirty="0" smtClean="0"/>
              <a:t>if </a:t>
            </a:r>
            <a:r>
              <a:rPr lang="th-TH" dirty="0" smtClean="0"/>
              <a:t>ที่ว่าจะมีขนาดใหญ่ถ้าโปรแกรมมีหลายๆ หน้าจอ</a:t>
            </a:r>
            <a:endParaRPr lang="en-US" dirty="0" smtClean="0"/>
          </a:p>
          <a:p>
            <a:pPr lvl="1"/>
            <a:r>
              <a:rPr lang="th-TH" dirty="0" smtClean="0"/>
              <a:t>โค้ดที่กำหนดการทำงานของหน้าจอเดียวกันถูกแยกออกไปอยู่ในคำสั่ง </a:t>
            </a:r>
            <a:r>
              <a:rPr lang="en-US" dirty="0" smtClean="0"/>
              <a:t>if </a:t>
            </a:r>
            <a:r>
              <a:rPr lang="th-TH" dirty="0" smtClean="0"/>
              <a:t>หลายๆ คำสั่ง</a:t>
            </a:r>
            <a:endParaRPr lang="en-US" dirty="0" smtClean="0"/>
          </a:p>
          <a:p>
            <a:pPr lvl="1"/>
            <a:r>
              <a:rPr lang="th-TH" dirty="0" smtClean="0"/>
              <a:t>สมมติว่าตอนเพิ่มหน้าจอใหม่ เราลืมเอาไปดูคำสั่ง </a:t>
            </a:r>
            <a:r>
              <a:rPr lang="en-US" dirty="0" smtClean="0"/>
              <a:t>if </a:t>
            </a:r>
            <a:r>
              <a:rPr lang="th-TH" dirty="0" smtClean="0"/>
              <a:t>สักหนึ่งที่ล่ะ</a:t>
            </a:r>
            <a:r>
              <a:rPr lang="en-US" dirty="0" smtClean="0"/>
              <a:t>? </a:t>
            </a:r>
            <a:r>
              <a:rPr lang="th-TH" dirty="0" smtClean="0"/>
              <a:t>จะเกิดอะไรขึ้น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th-TH" dirty="0" smtClean="0"/>
              <a:t>คือ บันทึกวิธีการแก้ปัญหาเกี่ยวกับการออกแบบในสาขาวิชาใดวิชาหนึ่ง</a:t>
            </a:r>
            <a:r>
              <a:rPr lang="en-US" dirty="0" smtClean="0"/>
              <a:t>”</a:t>
            </a:r>
            <a:r>
              <a:rPr lang="en-US" dirty="0" smtClean="0"/>
              <a:t> </a:t>
            </a:r>
            <a:r>
              <a:rPr lang="en-US" dirty="0" smtClean="0"/>
              <a:t>(Wikipedia)</a:t>
            </a:r>
          </a:p>
          <a:p>
            <a:r>
              <a:rPr lang="th-TH" dirty="0" smtClean="0"/>
              <a:t>ในทางการออกแบบซอฟต์แวร์ มันคือวิธีการแก้ปัญหาการออกแบบซอฟต์แวร์ที่ได้รับการทดสอบจนเป็นที่ยอมรับ</a:t>
            </a:r>
            <a:endParaRPr lang="en-US" dirty="0" smtClean="0"/>
          </a:p>
          <a:p>
            <a:r>
              <a:rPr lang="th-TH" dirty="0" smtClean="0"/>
              <a:t>คุณเคยเรียน </a:t>
            </a:r>
            <a:r>
              <a:rPr lang="en-US" dirty="0" smtClean="0"/>
              <a:t>pattern </a:t>
            </a:r>
            <a:r>
              <a:rPr lang="th-TH" dirty="0" smtClean="0"/>
              <a:t>ไหนมาจากวิชา </a:t>
            </a:r>
            <a:r>
              <a:rPr lang="en-US" dirty="0" smtClean="0"/>
              <a:t>Java </a:t>
            </a:r>
            <a:r>
              <a:rPr lang="th-TH" dirty="0" smtClean="0"/>
              <a:t>หรือ </a:t>
            </a:r>
            <a:r>
              <a:rPr lang="en-US" dirty="0" smtClean="0"/>
              <a:t>SA </a:t>
            </a:r>
            <a:r>
              <a:rPr lang="th-TH" dirty="0" smtClean="0"/>
              <a:t>กันบ้าง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Gang of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หนังสือมาตรฐานเกี่ยวกับ </a:t>
            </a:r>
            <a:r>
              <a:rPr lang="en-US" dirty="0" smtClean="0"/>
              <a:t>Design Patterns</a:t>
            </a:r>
            <a:endParaRPr lang="en-US" dirty="0" smtClean="0"/>
          </a:p>
          <a:p>
            <a:r>
              <a:rPr lang="th-TH" dirty="0" smtClean="0"/>
              <a:t>โปรแกรมเมอร์ทุกคนควรอ่าน ไม่งั้นเสียชาติเกิด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000372"/>
            <a:ext cx="2495460" cy="338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แล้วมันเกี่ยวอะไรกันกับการเขียนเกม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ปัญหาการมี </a:t>
            </a:r>
            <a:r>
              <a:rPr lang="en-US" dirty="0" smtClean="0"/>
              <a:t>“</a:t>
            </a:r>
            <a:r>
              <a:rPr lang="th-TH" dirty="0" smtClean="0"/>
              <a:t>หลายหน้าจอ</a:t>
            </a:r>
            <a:r>
              <a:rPr lang="en-US" dirty="0" smtClean="0"/>
              <a:t>” </a:t>
            </a:r>
            <a:r>
              <a:rPr lang="th-TH" dirty="0" smtClean="0"/>
              <a:t>ไม่ใช่ปัญหาใหม่</a:t>
            </a:r>
            <a:endParaRPr lang="en-US" dirty="0" smtClean="0"/>
          </a:p>
          <a:p>
            <a:r>
              <a:rPr lang="th-TH" dirty="0" smtClean="0"/>
              <a:t>วิธีการแก้ปัญหานี้ถูกรวมไว้เป็น </a:t>
            </a:r>
            <a:r>
              <a:rPr lang="en-US" dirty="0" smtClean="0"/>
              <a:t>design pattern </a:t>
            </a:r>
            <a:r>
              <a:rPr lang="th-TH" dirty="0" smtClean="0"/>
              <a:t>แล้ว</a:t>
            </a:r>
            <a:endParaRPr lang="en-US" dirty="0" smtClean="0"/>
          </a:p>
          <a:p>
            <a:r>
              <a:rPr lang="th-TH" dirty="0" smtClean="0"/>
              <a:t>เรียกว่า </a:t>
            </a:r>
            <a:r>
              <a:rPr lang="en-US" dirty="0" smtClean="0"/>
              <a:t>“</a:t>
            </a:r>
            <a:r>
              <a:rPr lang="en-US" dirty="0" smtClean="0"/>
              <a:t>State” design </a:t>
            </a:r>
            <a:r>
              <a:rPr lang="en-US" dirty="0" smtClean="0"/>
              <a:t>pattern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</a:t>
            </a:r>
            <a:r>
              <a:rPr lang="en-US" dirty="0" smtClean="0"/>
              <a:t>Design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th-TH" dirty="0" smtClean="0"/>
              <a:t>มีไว้ทำให้ออบเจกต์เปลี่ยนแปลงพฤติกรรมของตัวเองเวลาสถานะภายในของมันเปลี่ยน จนดูเหมือนว่าคลาสของออบเจกต์นั้นถูกเปลี่ยนกลางคัน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th-TH" dirty="0" smtClean="0"/>
              <a:t>ฟังแล้วคุ้นๆ ไหม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th-TH" dirty="0" smtClean="0"/>
              <a:t>ลองแทนคำว่า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th-TH" dirty="0" smtClean="0"/>
              <a:t>ออบเจกต์</a:t>
            </a:r>
            <a:r>
              <a:rPr lang="en-US" dirty="0" smtClean="0"/>
              <a:t>” </a:t>
            </a:r>
            <a:r>
              <a:rPr lang="th-TH" dirty="0" smtClean="0"/>
              <a:t>ด้วย</a:t>
            </a:r>
            <a:r>
              <a:rPr lang="en-US" dirty="0" smtClean="0"/>
              <a:t> “</a:t>
            </a:r>
            <a:r>
              <a:rPr lang="th-TH" dirty="0" smtClean="0"/>
              <a:t>เกม</a:t>
            </a:r>
            <a:r>
              <a:rPr 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th-TH" dirty="0" smtClean="0"/>
              <a:t>สถานะภายใน</a:t>
            </a:r>
            <a:r>
              <a:rPr lang="en-US" dirty="0" smtClean="0"/>
              <a:t>” </a:t>
            </a:r>
            <a:r>
              <a:rPr lang="th-TH" dirty="0" smtClean="0"/>
              <a:t>ด้วย </a:t>
            </a:r>
            <a:r>
              <a:rPr lang="en-US" dirty="0" smtClean="0"/>
              <a:t>“</a:t>
            </a:r>
            <a:r>
              <a:rPr lang="th-TH" dirty="0" smtClean="0"/>
              <a:t>หน้าจอ</a:t>
            </a:r>
            <a:r>
              <a:rPr 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th-TH" dirty="0" smtClean="0"/>
              <a:t>คลาส</a:t>
            </a:r>
            <a:r>
              <a:rPr lang="en-US" dirty="0" smtClean="0"/>
              <a:t>” </a:t>
            </a:r>
            <a:r>
              <a:rPr lang="en-US" dirty="0" smtClean="0"/>
              <a:t>with </a:t>
            </a:r>
            <a:r>
              <a:rPr lang="en-US" dirty="0" smtClean="0"/>
              <a:t>“</a:t>
            </a:r>
            <a:r>
              <a:rPr lang="th-TH" dirty="0" smtClean="0"/>
              <a:t>รูปแบบการติดต่อกับผู้ใช้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Design Pattern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14400" y="2105797"/>
            <a:ext cx="7772400" cy="32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</a:t>
            </a:r>
            <a:r>
              <a:rPr lang="en-US" dirty="0" smtClean="0"/>
              <a:t>Design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Context</a:t>
            </a:r>
            <a:r>
              <a:rPr lang="th-TH" dirty="0" smtClean="0"/>
              <a:t> </a:t>
            </a:r>
            <a:r>
              <a:rPr lang="th-TH" dirty="0" smtClean="0"/>
              <a:t>(บริบท)</a:t>
            </a:r>
            <a:endParaRPr lang="en-US" dirty="0" smtClean="0"/>
          </a:p>
          <a:p>
            <a:pPr lvl="1"/>
            <a:r>
              <a:rPr lang="th-TH" dirty="0" smtClean="0"/>
              <a:t>ผู้ใช้ทำการติดต่อกับคลาสนี้</a:t>
            </a:r>
            <a:endParaRPr lang="en-US" dirty="0" smtClean="0"/>
          </a:p>
          <a:p>
            <a:pPr lvl="1"/>
            <a:r>
              <a:rPr lang="th-TH" dirty="0" smtClean="0"/>
              <a:t>ภายในเก็บ </a:t>
            </a:r>
            <a:r>
              <a:rPr lang="en-US" dirty="0" smtClean="0"/>
              <a:t>instance </a:t>
            </a:r>
            <a:r>
              <a:rPr lang="th-TH" dirty="0" smtClean="0"/>
              <a:t>ของ </a:t>
            </a:r>
            <a:r>
              <a:rPr lang="en-US" dirty="0" err="1" smtClean="0"/>
              <a:t>ConcreteState</a:t>
            </a:r>
            <a:r>
              <a:rPr lang="en-US" dirty="0" smtClean="0"/>
              <a:t> </a:t>
            </a:r>
            <a:r>
              <a:rPr lang="th-TH" dirty="0" smtClean="0"/>
              <a:t>ซึ่งเป็นซับคลาสของ </a:t>
            </a:r>
            <a:r>
              <a:rPr lang="en-US" dirty="0" smtClean="0"/>
              <a:t>State </a:t>
            </a:r>
            <a:r>
              <a:rPr lang="th-TH" dirty="0" smtClean="0"/>
              <a:t>เอาไว้ เจ้าตัว </a:t>
            </a:r>
            <a:r>
              <a:rPr lang="en-US" dirty="0" smtClean="0"/>
              <a:t>instance </a:t>
            </a:r>
            <a:r>
              <a:rPr lang="th-TH" dirty="0" smtClean="0"/>
              <a:t>นี่แหละคือสถานะภายในที่สามารถเปลี่ยนแปลงไปได้</a:t>
            </a:r>
            <a:endParaRPr lang="en-US" dirty="0" smtClean="0"/>
          </a:p>
          <a:p>
            <a:r>
              <a:rPr lang="en-US" dirty="0" smtClean="0"/>
              <a:t>State</a:t>
            </a:r>
          </a:p>
          <a:p>
            <a:pPr lvl="1"/>
            <a:r>
              <a:rPr lang="th-TH" dirty="0" smtClean="0"/>
              <a:t>มี </a:t>
            </a:r>
            <a:r>
              <a:rPr lang="en-US" dirty="0" smtClean="0"/>
              <a:t>interface </a:t>
            </a:r>
            <a:r>
              <a:rPr lang="th-TH" dirty="0" smtClean="0"/>
              <a:t>ที่</a:t>
            </a:r>
            <a:r>
              <a:rPr lang="th-TH" dirty="0" smtClean="0"/>
              <a:t>ครอบคลุม</a:t>
            </a:r>
            <a:r>
              <a:rPr lang="th-TH" dirty="0" smtClean="0"/>
              <a:t>พฤติกรรมที่เปลี่ยนแปลงไปตามสถานะภายใน</a:t>
            </a:r>
          </a:p>
          <a:p>
            <a:r>
              <a:rPr lang="en-US" dirty="0" err="1" smtClean="0"/>
              <a:t>ConcreteState</a:t>
            </a:r>
            <a:endParaRPr lang="en-US" dirty="0" smtClean="0"/>
          </a:p>
          <a:p>
            <a:pPr lvl="1"/>
            <a:r>
              <a:rPr lang="th-TH" dirty="0" smtClean="0"/>
              <a:t>มีโค้ดที่ทำให้เกิดพฤติกรรมที่ตรงกับสถานะภายในหนึ่งๆ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เอามันมาใช้กับเกม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Context”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“Game”</a:t>
            </a:r>
            <a:endParaRPr lang="en-US" dirty="0" smtClean="0"/>
          </a:p>
          <a:p>
            <a:pPr lvl="1"/>
            <a:r>
              <a:rPr lang="th-TH" dirty="0" smtClean="0"/>
              <a:t>สืบเชื้อสายมาจาก </a:t>
            </a:r>
            <a:r>
              <a:rPr lang="en-US" dirty="0" err="1" smtClean="0"/>
              <a:t>Microsoft.Xna</a:t>
            </a:r>
            <a:r>
              <a:rPr lang="en-US" dirty="0" err="1" smtClean="0"/>
              <a:t>.Framework.Game</a:t>
            </a:r>
            <a:endParaRPr lang="en-US" dirty="0" smtClean="0"/>
          </a:p>
          <a:p>
            <a:r>
              <a:rPr lang="en-US" dirty="0" smtClean="0"/>
              <a:t>“State” </a:t>
            </a:r>
            <a:r>
              <a:rPr lang="en-US" dirty="0" smtClean="0">
                <a:sym typeface="Wingdings" pitchFamily="2" charset="2"/>
              </a:rPr>
              <a:t> “Screen”</a:t>
            </a:r>
          </a:p>
          <a:p>
            <a:r>
              <a:rPr lang="th-TH" dirty="0" smtClean="0">
                <a:sym typeface="Wingdings" pitchFamily="2" charset="2"/>
              </a:rPr>
              <a:t>ในคลาส </a:t>
            </a:r>
            <a:r>
              <a:rPr lang="en-US" dirty="0" smtClean="0">
                <a:sym typeface="Wingdings" pitchFamily="2" charset="2"/>
              </a:rPr>
              <a:t>Game </a:t>
            </a:r>
            <a:r>
              <a:rPr lang="th-TH" dirty="0" smtClean="0">
                <a:sym typeface="Wingdings" pitchFamily="2" charset="2"/>
              </a:rPr>
              <a:t>มีฟีลด์ </a:t>
            </a:r>
            <a:r>
              <a:rPr lang="en-US" dirty="0" smtClean="0">
                <a:sym typeface="Wingdings" pitchFamily="2" charset="2"/>
              </a:rPr>
              <a:t>“</a:t>
            </a:r>
            <a:r>
              <a:rPr lang="en-US" dirty="0" err="1" smtClean="0">
                <a:sym typeface="Wingdings" pitchFamily="2" charset="2"/>
              </a:rPr>
              <a:t>currentScreen</a:t>
            </a:r>
            <a:r>
              <a:rPr lang="en-US" dirty="0" smtClean="0">
                <a:sym typeface="Wingdings" pitchFamily="2" charset="2"/>
              </a:rPr>
              <a:t>” </a:t>
            </a:r>
            <a:r>
              <a:rPr lang="th-TH" dirty="0" smtClean="0">
                <a:sym typeface="Wingdings" pitchFamily="2" charset="2"/>
              </a:rPr>
              <a:t>สำหรับเก็บ </a:t>
            </a:r>
            <a:r>
              <a:rPr lang="en-US" dirty="0" smtClean="0">
                <a:sym typeface="Wingdings" pitchFamily="2" charset="2"/>
              </a:rPr>
              <a:t>screen </a:t>
            </a:r>
            <a:r>
              <a:rPr lang="th-TH" dirty="0" smtClean="0">
                <a:sym typeface="Wingdings" pitchFamily="2" charset="2"/>
              </a:rPr>
              <a:t>ปัจจุบันของเกม</a:t>
            </a:r>
          </a:p>
          <a:p>
            <a:r>
              <a:rPr lang="th-TH" dirty="0" smtClean="0">
                <a:sym typeface="Wingdings" pitchFamily="2" charset="2"/>
              </a:rPr>
              <a:t>ถ้าต้องการเปลี่ยน </a:t>
            </a:r>
            <a:r>
              <a:rPr lang="en-US" dirty="0" smtClean="0">
                <a:sym typeface="Wingdings" pitchFamily="2" charset="2"/>
              </a:rPr>
              <a:t>screen </a:t>
            </a:r>
            <a:r>
              <a:rPr lang="th-TH" dirty="0" smtClean="0">
                <a:sym typeface="Wingdings" pitchFamily="2" charset="2"/>
              </a:rPr>
              <a:t>ก็แค่เปลี่ยนค่าตัวแปร </a:t>
            </a:r>
            <a:r>
              <a:rPr lang="en-US" dirty="0" err="1" smtClean="0">
                <a:sym typeface="Wingdings" pitchFamily="2" charset="2"/>
              </a:rPr>
              <a:t>currentScreen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คลาส </a:t>
            </a:r>
            <a:r>
              <a:rPr lang="en-US" dirty="0" smtClean="0"/>
              <a:t>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มี </a:t>
            </a:r>
            <a:r>
              <a:rPr lang="en-US" dirty="0" smtClean="0"/>
              <a:t>method </a:t>
            </a:r>
            <a:r>
              <a:rPr lang="th-TH" dirty="0" smtClean="0"/>
              <a:t>ที่ต่างๆ ที่สำคัญของ </a:t>
            </a:r>
            <a:r>
              <a:rPr lang="en-US" dirty="0" smtClean="0"/>
              <a:t>Game</a:t>
            </a:r>
          </a:p>
          <a:p>
            <a:pPr lvl="1"/>
            <a:r>
              <a:rPr lang="en-US" dirty="0" smtClean="0"/>
              <a:t>Initialize</a:t>
            </a:r>
          </a:p>
          <a:p>
            <a:pPr lvl="1"/>
            <a:r>
              <a:rPr lang="en-US" dirty="0" smtClean="0"/>
              <a:t>Update(</a:t>
            </a:r>
            <a:r>
              <a:rPr lang="en-US" dirty="0" err="1" smtClean="0"/>
              <a:t>GameTime</a:t>
            </a:r>
            <a:r>
              <a:rPr lang="en-US" dirty="0" smtClean="0"/>
              <a:t> </a:t>
            </a:r>
            <a:r>
              <a:rPr lang="en-US" dirty="0" err="1" smtClean="0"/>
              <a:t>gameTime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LoadContent</a:t>
            </a:r>
            <a:endParaRPr lang="en-US" dirty="0" smtClean="0"/>
          </a:p>
          <a:p>
            <a:pPr lvl="1"/>
            <a:r>
              <a:rPr lang="en-US" dirty="0" err="1" smtClean="0"/>
              <a:t>UnloadContent</a:t>
            </a:r>
            <a:endParaRPr lang="en-US" dirty="0" smtClean="0"/>
          </a:p>
          <a:p>
            <a:pPr lvl="1"/>
            <a:r>
              <a:rPr lang="en-US" dirty="0" smtClean="0"/>
              <a:t>Draw(</a:t>
            </a:r>
            <a:r>
              <a:rPr lang="en-US" dirty="0" err="1" smtClean="0"/>
              <a:t>GameTime</a:t>
            </a:r>
            <a:r>
              <a:rPr lang="en-US" dirty="0" smtClean="0"/>
              <a:t> </a:t>
            </a:r>
            <a:r>
              <a:rPr lang="en-US" dirty="0" err="1" smtClean="0"/>
              <a:t>gameTime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Update(</a:t>
            </a:r>
            <a:r>
              <a:rPr lang="en-US" dirty="0" err="1" smtClean="0"/>
              <a:t>GameTime</a:t>
            </a:r>
            <a:r>
              <a:rPr lang="en-US" dirty="0" smtClean="0"/>
              <a:t> </a:t>
            </a:r>
            <a:r>
              <a:rPr lang="en-US" dirty="0" err="1" smtClean="0"/>
              <a:t>gameTime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en-US" dirty="0" smtClean="0"/>
              <a:t>Method </a:t>
            </a:r>
            <a:r>
              <a:rPr lang="th-TH" dirty="0" smtClean="0"/>
              <a:t>เหล่านี้ส่วนใหญ่เป็น </a:t>
            </a:r>
            <a:r>
              <a:rPr lang="en-US" dirty="0" smtClean="0"/>
              <a:t>abstract method </a:t>
            </a:r>
            <a:r>
              <a:rPr lang="th-TH" dirty="0" smtClean="0"/>
              <a:t>เนื่องจากเราต้องการให้ผู้ใช้ </a:t>
            </a:r>
            <a:r>
              <a:rPr lang="en-US" dirty="0" smtClean="0"/>
              <a:t>Screen </a:t>
            </a:r>
            <a:r>
              <a:rPr lang="th-TH" dirty="0" smtClean="0"/>
              <a:t>ไป </a:t>
            </a:r>
            <a:r>
              <a:rPr lang="en-US" dirty="0" smtClean="0"/>
              <a:t>subclass </a:t>
            </a:r>
            <a:r>
              <a:rPr lang="th-TH" dirty="0" smtClean="0"/>
              <a:t>มัน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ไฟล์ที่สร้างให้โดยอัตโนมัติ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/>
              <a:t>ดูช่อง </a:t>
            </a:r>
            <a:r>
              <a:rPr lang="en-US" dirty="0" smtClean="0"/>
              <a:t>Solution Explorer </a:t>
            </a:r>
            <a:r>
              <a:rPr lang="th-TH" dirty="0" smtClean="0"/>
              <a:t>ทางด้านขวา</a:t>
            </a:r>
          </a:p>
          <a:p>
            <a:r>
              <a:rPr lang="en-US" dirty="0" err="1" smtClean="0"/>
              <a:t>FirstGame</a:t>
            </a:r>
            <a:endParaRPr lang="th-TH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Properties</a:t>
            </a:r>
            <a:r>
              <a:rPr lang="th-TH" dirty="0" smtClean="0"/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th-TH" dirty="0" smtClean="0">
                <a:solidFill>
                  <a:srgbClr val="FF0000"/>
                </a:solidFill>
                <a:sym typeface="Wingdings" pitchFamily="2" charset="2"/>
              </a:rPr>
              <a:t>เก็บข้อมูลเกี่ยวกับเกมหลังคอมไพล์แล้ว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Content </a:t>
            </a:r>
            <a:r>
              <a:rPr lang="en-US" dirty="0" smtClean="0"/>
              <a:t>References</a:t>
            </a:r>
            <a:endParaRPr lang="en-US" dirty="0" smtClean="0"/>
          </a:p>
          <a:p>
            <a:pPr lvl="1"/>
            <a:r>
              <a:rPr lang="en-US" dirty="0" smtClean="0"/>
              <a:t>Game.ico</a:t>
            </a:r>
            <a:endParaRPr lang="en-US" dirty="0" smtClean="0"/>
          </a:p>
          <a:p>
            <a:pPr lvl="1"/>
            <a:r>
              <a:rPr lang="en-US" dirty="0" smtClean="0"/>
              <a:t>Game1.cs</a:t>
            </a:r>
          </a:p>
          <a:p>
            <a:pPr lvl="1"/>
            <a:r>
              <a:rPr lang="en-US" dirty="0" smtClean="0"/>
              <a:t>GameThumbnail.png</a:t>
            </a:r>
          </a:p>
          <a:p>
            <a:pPr lvl="1"/>
            <a:r>
              <a:rPr lang="en-US" dirty="0" smtClean="0"/>
              <a:t>Program1.cs</a:t>
            </a:r>
          </a:p>
          <a:p>
            <a:r>
              <a:rPr lang="en-US" dirty="0" err="1" smtClean="0"/>
              <a:t>FirstGameContent</a:t>
            </a:r>
            <a:r>
              <a:rPr lang="en-US" dirty="0" smtClean="0"/>
              <a:t> (Content)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คลาส </a:t>
            </a:r>
            <a:r>
              <a:rPr lang="en-US" dirty="0" smtClean="0"/>
              <a:t>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</a:t>
            </a:r>
            <a:r>
              <a:rPr lang="en-US" dirty="0" smtClean="0"/>
              <a:t> field </a:t>
            </a:r>
            <a:r>
              <a:rPr lang="th-TH" dirty="0" smtClean="0"/>
              <a:t>สำหรับเก็บข้อมูลที่จำเป็น</a:t>
            </a:r>
          </a:p>
          <a:p>
            <a:pPr lvl="1"/>
            <a:r>
              <a:rPr lang="en-US" dirty="0" smtClean="0"/>
              <a:t>name </a:t>
            </a:r>
            <a:r>
              <a:rPr lang="th-TH" dirty="0" smtClean="0"/>
              <a:t>สำหรับเก็บชื่อ</a:t>
            </a:r>
          </a:p>
          <a:p>
            <a:pPr lvl="1"/>
            <a:r>
              <a:rPr lang="en-US" dirty="0" smtClean="0"/>
              <a:t>game </a:t>
            </a:r>
            <a:r>
              <a:rPr lang="th-TH" dirty="0" smtClean="0"/>
              <a:t>สำหรับเก็บ </a:t>
            </a:r>
            <a:r>
              <a:rPr lang="en-US" dirty="0" smtClean="0"/>
              <a:t>instance </a:t>
            </a:r>
            <a:r>
              <a:rPr lang="th-TH" dirty="0" smtClean="0"/>
              <a:t>ของ </a:t>
            </a:r>
            <a:r>
              <a:rPr lang="en-US" dirty="0" smtClean="0"/>
              <a:t>Game </a:t>
            </a:r>
            <a:r>
              <a:rPr lang="th-TH" dirty="0" smtClean="0"/>
              <a:t>ที่ </a:t>
            </a:r>
            <a:r>
              <a:rPr lang="en-US" dirty="0" smtClean="0"/>
              <a:t>screen </a:t>
            </a:r>
            <a:r>
              <a:rPr lang="th-TH" dirty="0" smtClean="0"/>
              <a:t>นี้เป็นสมาชิก</a:t>
            </a:r>
          </a:p>
          <a:p>
            <a:r>
              <a:rPr lang="th-TH" dirty="0" smtClean="0"/>
              <a:t>มี </a:t>
            </a:r>
            <a:r>
              <a:rPr lang="en-US" dirty="0" smtClean="0"/>
              <a:t>property </a:t>
            </a:r>
            <a:r>
              <a:rPr lang="th-TH" dirty="0" smtClean="0"/>
              <a:t>สำหรับ </a:t>
            </a:r>
            <a:r>
              <a:rPr lang="en-US" dirty="0" smtClean="0"/>
              <a:t>field </a:t>
            </a:r>
            <a:r>
              <a:rPr lang="th-TH" dirty="0" smtClean="0"/>
              <a:t>ทั้งสองข้างต้น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Game</a:t>
            </a:r>
          </a:p>
          <a:p>
            <a:pPr lvl="1"/>
            <a:r>
              <a:rPr lang="th-TH" dirty="0" smtClean="0"/>
              <a:t>ทั้งสอง </a:t>
            </a:r>
            <a:r>
              <a:rPr lang="en-US" dirty="0" smtClean="0"/>
              <a:t>property </a:t>
            </a:r>
            <a:r>
              <a:rPr lang="th-TH" dirty="0" smtClean="0"/>
              <a:t>นี้เป็นแบบ </a:t>
            </a:r>
            <a:r>
              <a:rPr lang="en-US" dirty="0" smtClean="0"/>
              <a:t>read-only (</a:t>
            </a:r>
            <a:r>
              <a:rPr lang="th-TH" dirty="0" smtClean="0"/>
              <a:t>มีแต่ </a:t>
            </a:r>
            <a:r>
              <a:rPr lang="en-US" dirty="0" smtClean="0"/>
              <a:t>get)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คลาส </a:t>
            </a:r>
            <a:r>
              <a:rPr lang="en-US" dirty="0" smtClean="0"/>
              <a:t>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มี </a:t>
            </a:r>
            <a:r>
              <a:rPr lang="en-US" dirty="0" smtClean="0"/>
              <a:t>method </a:t>
            </a:r>
            <a:r>
              <a:rPr lang="th-TH" dirty="0" smtClean="0"/>
              <a:t>อำนวยความสะดวกอื่นๆ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 smtClean="0"/>
              <a:t>SwitchedIntoFrom</a:t>
            </a:r>
            <a:r>
              <a:rPr lang="en-US" dirty="0" smtClean="0"/>
              <a:t>(string </a:t>
            </a:r>
            <a:r>
              <a:rPr lang="en-US" dirty="0" err="1" smtClean="0"/>
              <a:t>sceneName</a:t>
            </a:r>
            <a:r>
              <a:rPr lang="en-US" dirty="0" smtClean="0"/>
              <a:t>)</a:t>
            </a:r>
          </a:p>
          <a:p>
            <a:pPr lvl="2"/>
            <a:r>
              <a:rPr lang="th-TH" dirty="0" smtClean="0"/>
              <a:t>ถูกเรียกเมื่อ </a:t>
            </a:r>
            <a:r>
              <a:rPr lang="en-US" dirty="0" smtClean="0"/>
              <a:t>screen </a:t>
            </a:r>
            <a:r>
              <a:rPr lang="th-TH" dirty="0" smtClean="0"/>
              <a:t>ถูกเปลี่ยนมายัง </a:t>
            </a:r>
            <a:r>
              <a:rPr lang="en-US" dirty="0" smtClean="0"/>
              <a:t>screen </a:t>
            </a:r>
            <a:r>
              <a:rPr lang="th-TH" dirty="0" smtClean="0"/>
              <a:t>นี้</a:t>
            </a:r>
          </a:p>
          <a:p>
            <a:pPr lvl="2"/>
            <a:r>
              <a:rPr lang="th-TH" dirty="0" smtClean="0"/>
              <a:t>รับชื่อของ </a:t>
            </a:r>
            <a:r>
              <a:rPr lang="en-US" dirty="0" smtClean="0"/>
              <a:t>screen </a:t>
            </a:r>
            <a:r>
              <a:rPr lang="th-TH" dirty="0" smtClean="0"/>
              <a:t>เดิมเป็น </a:t>
            </a:r>
            <a:r>
              <a:rPr lang="en-US" dirty="0" smtClean="0"/>
              <a:t>argument</a:t>
            </a:r>
          </a:p>
          <a:p>
            <a:pPr lvl="1"/>
            <a:r>
              <a:rPr lang="en-US" dirty="0" smtClean="0"/>
              <a:t>void Draw(</a:t>
            </a:r>
            <a:r>
              <a:rPr lang="en-US" dirty="0" err="1" smtClean="0"/>
              <a:t>GameTime</a:t>
            </a:r>
            <a:r>
              <a:rPr lang="en-US" dirty="0" smtClean="0"/>
              <a:t> </a:t>
            </a:r>
            <a:r>
              <a:rPr lang="en-US" dirty="0" err="1" smtClean="0"/>
              <a:t>gameTime</a:t>
            </a:r>
            <a:r>
              <a:rPr lang="en-US" dirty="0" smtClean="0"/>
              <a:t>, </a:t>
            </a:r>
            <a:r>
              <a:rPr lang="en-US" dirty="0" err="1" smtClean="0"/>
              <a:t>SpriteBatch</a:t>
            </a:r>
            <a:r>
              <a:rPr lang="en-US" dirty="0" smtClean="0"/>
              <a:t> </a:t>
            </a:r>
            <a:r>
              <a:rPr lang="en-US" dirty="0" err="1" smtClean="0"/>
              <a:t>spriteBatch</a:t>
            </a:r>
            <a:r>
              <a:rPr lang="en-US" dirty="0" smtClean="0"/>
              <a:t>)</a:t>
            </a:r>
          </a:p>
          <a:p>
            <a:pPr lvl="2"/>
            <a:r>
              <a:rPr lang="th-TH" dirty="0" smtClean="0"/>
              <a:t>วาดรูปลงบนหน้าจอด้วย </a:t>
            </a:r>
            <a:r>
              <a:rPr lang="en-US" dirty="0" err="1" smtClean="0"/>
              <a:t>SpriteBatch</a:t>
            </a:r>
            <a:r>
              <a:rPr lang="en-US" dirty="0" smtClean="0"/>
              <a:t> </a:t>
            </a:r>
            <a:r>
              <a:rPr lang="th-TH" dirty="0" smtClean="0"/>
              <a:t>ที่ได้รับ</a:t>
            </a:r>
          </a:p>
          <a:p>
            <a:pPr lvl="2"/>
            <a:r>
              <a:rPr lang="th-TH" dirty="0" smtClean="0"/>
              <a:t>เป็น </a:t>
            </a:r>
            <a:r>
              <a:rPr lang="en-US" dirty="0" smtClean="0"/>
              <a:t>abstract method </a:t>
            </a:r>
            <a:r>
              <a:rPr lang="th-TH" dirty="0" smtClean="0"/>
              <a:t>ที่ผู้ใช้ต้อง </a:t>
            </a:r>
            <a:r>
              <a:rPr lang="en-US" dirty="0" smtClean="0"/>
              <a:t>override</a:t>
            </a:r>
          </a:p>
          <a:p>
            <a:pPr lvl="2"/>
            <a:r>
              <a:rPr lang="th-TH" dirty="0" smtClean="0"/>
              <a:t>ถูกเรียกโดย </a:t>
            </a:r>
            <a:r>
              <a:rPr lang="en-US" dirty="0" smtClean="0"/>
              <a:t>Draw(</a:t>
            </a:r>
            <a:r>
              <a:rPr lang="en-US" dirty="0" err="1" smtClean="0"/>
              <a:t>GameTime</a:t>
            </a:r>
            <a:r>
              <a:rPr lang="en-US" dirty="0" smtClean="0"/>
              <a:t> </a:t>
            </a:r>
            <a:r>
              <a:rPr lang="en-US" dirty="0" err="1" smtClean="0"/>
              <a:t>gameTime</a:t>
            </a:r>
            <a:r>
              <a:rPr lang="en-US" dirty="0" smtClean="0"/>
              <a:t>) </a:t>
            </a:r>
            <a:r>
              <a:rPr lang="th-TH" dirty="0" smtClean="0"/>
              <a:t>ซึ่งจะเอา </a:t>
            </a:r>
            <a:r>
              <a:rPr lang="en-US" dirty="0" err="1" smtClean="0"/>
              <a:t>SpriteBatch</a:t>
            </a:r>
            <a:r>
              <a:rPr lang="en-US" dirty="0" smtClean="0"/>
              <a:t> </a:t>
            </a:r>
            <a:r>
              <a:rPr lang="th-TH" dirty="0" smtClean="0"/>
              <a:t>ของ </a:t>
            </a:r>
            <a:r>
              <a:rPr lang="en-US" dirty="0" smtClean="0"/>
              <a:t>Game </a:t>
            </a:r>
            <a:r>
              <a:rPr lang="th-TH" dirty="0" smtClean="0"/>
              <a:t>ที่ </a:t>
            </a:r>
            <a:r>
              <a:rPr lang="en-US" dirty="0" smtClean="0"/>
              <a:t>screen </a:t>
            </a:r>
            <a:r>
              <a:rPr lang="th-TH" dirty="0" smtClean="0"/>
              <a:t>นี้เป็นส่วนประกอบอยู่มาใช้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คลาส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สืบเชื้อสายมาจาก </a:t>
            </a:r>
            <a:r>
              <a:rPr lang="en-US" dirty="0" err="1" smtClean="0"/>
              <a:t>Microsoft.Xna.Framework.Game</a:t>
            </a:r>
            <a:endParaRPr lang="en-US" dirty="0" smtClean="0"/>
          </a:p>
          <a:p>
            <a:r>
              <a:rPr lang="th-TH" dirty="0" smtClean="0"/>
              <a:t>เวลาเขียนเกมในวิชานี้เราจะสืบเชื้อสายเกมมาจากคลาสนี้</a:t>
            </a:r>
          </a:p>
          <a:p>
            <a:pPr>
              <a:buNone/>
            </a:pPr>
            <a:r>
              <a:rPr lang="th-TH" dirty="0" smtClean="0"/>
              <a:t>	</a:t>
            </a:r>
            <a:r>
              <a:rPr lang="th-TH" dirty="0" smtClean="0"/>
              <a:t>จะไม่ใช้ </a:t>
            </a:r>
            <a:r>
              <a:rPr lang="en-US" dirty="0" err="1" smtClean="0"/>
              <a:t>Microsoft.Xna.Frame.Game</a:t>
            </a:r>
            <a:r>
              <a:rPr lang="en-US" dirty="0" smtClean="0"/>
              <a:t> </a:t>
            </a:r>
            <a:r>
              <a:rPr lang="th-TH" dirty="0" smtClean="0"/>
              <a:t>โดยตรงอีก</a:t>
            </a:r>
            <a:endParaRPr lang="en-US" dirty="0" smtClean="0"/>
          </a:p>
          <a:p>
            <a:endParaRPr lang="en-US" dirty="0" smtClean="0"/>
          </a:p>
          <a:p>
            <a:r>
              <a:rPr lang="th-TH" dirty="0" smtClean="0"/>
              <a:t>มี </a:t>
            </a:r>
            <a:r>
              <a:rPr lang="en-US" dirty="0" smtClean="0"/>
              <a:t>field </a:t>
            </a:r>
            <a:endParaRPr lang="th-TH" dirty="0" smtClean="0"/>
          </a:p>
          <a:p>
            <a:pPr lvl="1"/>
            <a:r>
              <a:rPr lang="en-US" dirty="0" err="1" smtClean="0"/>
              <a:t>currentScreen</a:t>
            </a:r>
            <a:r>
              <a:rPr lang="en-US" dirty="0" smtClean="0"/>
              <a:t> </a:t>
            </a:r>
            <a:r>
              <a:rPr lang="th-TH" dirty="0" smtClean="0"/>
              <a:t>สำหรับเก็บ </a:t>
            </a:r>
            <a:r>
              <a:rPr lang="en-US" dirty="0" smtClean="0"/>
              <a:t>screen </a:t>
            </a:r>
            <a:r>
              <a:rPr lang="th-TH" dirty="0" smtClean="0"/>
              <a:t>ปัจจุบัน</a:t>
            </a:r>
          </a:p>
          <a:p>
            <a:pPr lvl="1"/>
            <a:r>
              <a:rPr lang="en-US" dirty="0" smtClean="0"/>
              <a:t>screens </a:t>
            </a:r>
            <a:r>
              <a:rPr lang="th-TH" dirty="0" smtClean="0"/>
              <a:t>เป็น </a:t>
            </a:r>
            <a:r>
              <a:rPr lang="en-US" dirty="0" smtClean="0"/>
              <a:t>Dictionary </a:t>
            </a:r>
            <a:r>
              <a:rPr lang="th-TH" dirty="0" smtClean="0"/>
              <a:t>ที่ </a:t>
            </a:r>
            <a:r>
              <a:rPr lang="en-US" dirty="0" smtClean="0"/>
              <a:t>map </a:t>
            </a:r>
            <a:r>
              <a:rPr lang="th-TH" dirty="0" smtClean="0"/>
              <a:t>ชื่อ </a:t>
            </a:r>
            <a:r>
              <a:rPr lang="en-US" dirty="0" smtClean="0"/>
              <a:t>screen </a:t>
            </a:r>
            <a:r>
              <a:rPr lang="th-TH" dirty="0" smtClean="0"/>
              <a:t>ไปยัง </a:t>
            </a:r>
            <a:r>
              <a:rPr lang="en-US" dirty="0" smtClean="0"/>
              <a:t>screen </a:t>
            </a:r>
            <a:r>
              <a:rPr lang="th-TH" dirty="0" smtClean="0"/>
              <a:t>ต่างๆ ในเกม</a:t>
            </a:r>
          </a:p>
          <a:p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คลาส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private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Screen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currentScreen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Screen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CurrentScreen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get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{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currentScreen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endParaRPr lang="en-US" sz="2000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Dictionary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&lt;string,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Screen&gt;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screens;</a:t>
            </a:r>
            <a:endParaRPr lang="en-US" sz="20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คลาส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เวลาเพิ่ม </a:t>
            </a:r>
            <a:r>
              <a:rPr lang="en-US" dirty="0" smtClean="0"/>
              <a:t>screen </a:t>
            </a:r>
            <a:r>
              <a:rPr lang="th-TH" dirty="0" smtClean="0"/>
              <a:t>ใส่เกม ให้เรียก </a:t>
            </a:r>
            <a:r>
              <a:rPr lang="en-US" dirty="0" smtClean="0"/>
              <a:t>method</a:t>
            </a:r>
            <a:br>
              <a:rPr lang="en-US" dirty="0" smtClean="0"/>
            </a:br>
            <a:r>
              <a:rPr lang="en-US" dirty="0" smtClean="0"/>
              <a:t>void </a:t>
            </a:r>
            <a:r>
              <a:rPr lang="en-US" dirty="0" err="1" smtClean="0"/>
              <a:t>AddScreen</a:t>
            </a:r>
            <a:r>
              <a:rPr lang="en-US" dirty="0" smtClean="0"/>
              <a:t>(Screen </a:t>
            </a:r>
            <a:r>
              <a:rPr lang="en-US" dirty="0" err="1" smtClean="0"/>
              <a:t>screen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AddScreen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(Screen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screen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screens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screen.Name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]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screen;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US" sz="20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คลาส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เวลาเปลี่ยน </a:t>
            </a:r>
            <a:r>
              <a:rPr lang="en-US" dirty="0" smtClean="0"/>
              <a:t>screen </a:t>
            </a:r>
            <a:r>
              <a:rPr lang="th-TH" dirty="0" smtClean="0"/>
              <a:t>ให้เรียก </a:t>
            </a:r>
            <a:r>
              <a:rPr lang="en-US" dirty="0" smtClean="0"/>
              <a:t>method</a:t>
            </a:r>
            <a:br>
              <a:rPr lang="en-US" dirty="0" smtClean="0"/>
            </a:br>
            <a:r>
              <a:rPr lang="en-US" dirty="0" smtClean="0"/>
              <a:t>void </a:t>
            </a:r>
            <a:r>
              <a:rPr lang="en-US" dirty="0" err="1" smtClean="0"/>
              <a:t>SwitchScreen</a:t>
            </a:r>
            <a:r>
              <a:rPr lang="en-US" dirty="0" smtClean="0"/>
              <a:t>(string name)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700" b="1" dirty="0" smtClean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7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7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Verdana"/>
              </a:rPr>
              <a:t>SwitchScreen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(string</a:t>
            </a:r>
            <a:r>
              <a:rPr lang="en-US" sz="17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name)</a:t>
            </a:r>
            <a:endParaRPr lang="en-US" sz="17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-US" sz="17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700" dirty="0" err="1" smtClean="0">
                <a:solidFill>
                  <a:srgbClr val="000000"/>
                </a:solidFill>
                <a:latin typeface="Verdana"/>
              </a:rPr>
              <a:t>var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Verdana"/>
              </a:rPr>
              <a:t>newScreen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7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Verdana"/>
              </a:rPr>
              <a:t>GetScreenByName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(name);</a:t>
            </a:r>
            <a:endParaRPr lang="en-US" sz="17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700" dirty="0" err="1" smtClean="0">
                <a:solidFill>
                  <a:srgbClr val="000000"/>
                </a:solidFill>
                <a:latin typeface="Verdana"/>
              </a:rPr>
              <a:t>var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Verdana"/>
              </a:rPr>
              <a:t>oldScreen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7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Verdana"/>
              </a:rPr>
              <a:t>CurrentScreen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17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700" dirty="0" err="1" smtClean="0">
                <a:solidFill>
                  <a:srgbClr val="000000"/>
                </a:solidFill>
                <a:latin typeface="Verdana"/>
              </a:rPr>
              <a:t>currentScreen</a:t>
            </a: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7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err="1" smtClean="0">
                <a:solidFill>
                  <a:srgbClr val="000000"/>
                </a:solidFill>
                <a:latin typeface="Verdana"/>
              </a:rPr>
              <a:t>newScreen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en-US" sz="17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7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17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700" b="1" dirty="0" err="1" smtClean="0">
                <a:solidFill>
                  <a:srgbClr val="000000"/>
                </a:solidFill>
                <a:latin typeface="Verdana"/>
              </a:rPr>
              <a:t>oldScreen</a:t>
            </a:r>
            <a:r>
              <a:rPr lang="en-US" sz="17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!=</a:t>
            </a:r>
            <a:r>
              <a:rPr lang="en-US" sz="17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null)</a:t>
            </a:r>
            <a:endParaRPr lang="en-US" sz="17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sz="1700" dirty="0" err="1" smtClean="0">
                <a:solidFill>
                  <a:srgbClr val="000000"/>
                </a:solidFill>
                <a:latin typeface="Verdana"/>
              </a:rPr>
              <a:t>currentScreen</a:t>
            </a:r>
            <a:r>
              <a:rPr lang="en-US" sz="1700" b="1" dirty="0" err="1" smtClean="0">
                <a:solidFill>
                  <a:srgbClr val="000000"/>
                </a:solidFill>
                <a:latin typeface="Verdana"/>
              </a:rPr>
              <a:t>.SwitchedIntoFrom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700" b="1" dirty="0" err="1" smtClean="0">
                <a:solidFill>
                  <a:srgbClr val="000000"/>
                </a:solidFill>
                <a:latin typeface="Verdana"/>
              </a:rPr>
              <a:t>oldScreen.Name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sz="17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700" b="1" dirty="0" smtClean="0">
                <a:solidFill>
                  <a:srgbClr val="00007F"/>
                </a:solidFill>
                <a:latin typeface="Verdana"/>
              </a:rPr>
              <a:t>else</a:t>
            </a:r>
            <a:endParaRPr lang="en-US" sz="17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700" dirty="0" smtClean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sz="1700" dirty="0" err="1" smtClean="0">
                <a:solidFill>
                  <a:srgbClr val="000000"/>
                </a:solidFill>
                <a:latin typeface="Verdana"/>
              </a:rPr>
              <a:t>currentScreen</a:t>
            </a:r>
            <a:r>
              <a:rPr lang="en-US" sz="1700" b="1" dirty="0" err="1" smtClean="0">
                <a:solidFill>
                  <a:srgbClr val="000000"/>
                </a:solidFill>
                <a:latin typeface="Verdana"/>
              </a:rPr>
              <a:t>.SwitchedIntoFrom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700" b="1" dirty="0" smtClean="0">
                <a:solidFill>
                  <a:srgbClr val="7F007F"/>
                </a:solidFill>
                <a:latin typeface="Verdana"/>
              </a:rPr>
              <a:t>"null"</a:t>
            </a: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sz="17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7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US" sz="1700" dirty="0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คลาส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Screen </a:t>
            </a:r>
            <a:r>
              <a:rPr lang="en-US" dirty="0" err="1" smtClean="0"/>
              <a:t>GetScreenByName</a:t>
            </a:r>
            <a:r>
              <a:rPr lang="en-US" dirty="0" smtClean="0"/>
              <a:t>(string name)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th-TH" dirty="0" smtClean="0"/>
              <a:t>มีไว้สำหรับดึง </a:t>
            </a:r>
            <a:r>
              <a:rPr lang="en-US" dirty="0" smtClean="0"/>
              <a:t>screen </a:t>
            </a:r>
            <a:r>
              <a:rPr lang="th-TH" dirty="0" smtClean="0"/>
              <a:t>ที่มีชื่อที่กำหนดออกมา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900" b="1" dirty="0" smtClean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9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 smtClean="0">
                <a:solidFill>
                  <a:srgbClr val="000000"/>
                </a:solidFill>
                <a:latin typeface="Verdana"/>
              </a:rPr>
              <a:t>Screen</a:t>
            </a:r>
            <a:r>
              <a:rPr lang="en-US" sz="19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  <a:latin typeface="Verdana"/>
              </a:rPr>
              <a:t>GetScreenByName</a:t>
            </a:r>
            <a:r>
              <a:rPr lang="en-US" sz="1900" b="1" dirty="0" smtClean="0">
                <a:solidFill>
                  <a:srgbClr val="000000"/>
                </a:solidFill>
                <a:latin typeface="Verdana"/>
              </a:rPr>
              <a:t>(string</a:t>
            </a:r>
            <a:r>
              <a:rPr lang="en-US" sz="19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 smtClean="0">
                <a:solidFill>
                  <a:srgbClr val="000000"/>
                </a:solidFill>
                <a:latin typeface="Verdana"/>
              </a:rPr>
              <a:t>name)</a:t>
            </a:r>
            <a:endParaRPr lang="en-US" sz="19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9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-US" sz="19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9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900" b="1" dirty="0" smtClean="0">
                <a:solidFill>
                  <a:srgbClr val="00007F"/>
                </a:solidFill>
                <a:latin typeface="Verdana"/>
              </a:rPr>
              <a:t>if</a:t>
            </a:r>
            <a:r>
              <a:rPr lang="en-US" sz="19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900" b="1" dirty="0" err="1" smtClean="0">
                <a:solidFill>
                  <a:srgbClr val="000000"/>
                </a:solidFill>
                <a:latin typeface="Verdana"/>
              </a:rPr>
              <a:t>screens.ContainsKey</a:t>
            </a:r>
            <a:r>
              <a:rPr lang="en-US" sz="1900" b="1" dirty="0" smtClean="0">
                <a:solidFill>
                  <a:srgbClr val="000000"/>
                </a:solidFill>
                <a:latin typeface="Verdana"/>
              </a:rPr>
              <a:t>(name))</a:t>
            </a:r>
            <a:endParaRPr lang="en-US" sz="19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900" dirty="0" smtClean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sz="19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19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 smtClean="0">
                <a:solidFill>
                  <a:srgbClr val="000000"/>
                </a:solidFill>
                <a:latin typeface="Verdana"/>
              </a:rPr>
              <a:t>screens[name];</a:t>
            </a:r>
            <a:endParaRPr lang="en-US" sz="19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9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900" b="1" dirty="0" smtClean="0">
                <a:solidFill>
                  <a:srgbClr val="00007F"/>
                </a:solidFill>
                <a:latin typeface="Verdana"/>
              </a:rPr>
              <a:t>else</a:t>
            </a:r>
            <a:endParaRPr lang="en-US" sz="19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9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1900" b="1" dirty="0" smtClean="0">
                <a:solidFill>
                  <a:srgbClr val="00007F"/>
                </a:solidFill>
                <a:latin typeface="Verdana"/>
              </a:rPr>
              <a:t>throw</a:t>
            </a:r>
            <a:r>
              <a:rPr lang="en-US" sz="19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 smtClean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19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  <a:latin typeface="Verdana"/>
              </a:rPr>
              <a:t>InvalidOperationException</a:t>
            </a:r>
            <a:r>
              <a:rPr lang="en-US" sz="1900" b="1" dirty="0" smtClean="0">
                <a:solidFill>
                  <a:srgbClr val="000000"/>
                </a:solidFill>
                <a:latin typeface="Verdana"/>
              </a:rPr>
              <a:t>(</a:t>
            </a:r>
            <a:endParaRPr lang="en-US" sz="19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900" dirty="0" smtClean="0">
                <a:solidFill>
                  <a:srgbClr val="808080"/>
                </a:solidFill>
                <a:latin typeface="Verdana"/>
              </a:rPr>
              <a:t>                       </a:t>
            </a:r>
            <a:r>
              <a:rPr lang="en-US" sz="1900" dirty="0" smtClean="0">
                <a:solidFill>
                  <a:srgbClr val="7F007F"/>
                </a:solidFill>
                <a:latin typeface="Verdana"/>
              </a:rPr>
              <a:t>"Screen by name '"</a:t>
            </a:r>
            <a:r>
              <a:rPr lang="en-US" sz="19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 smtClean="0">
                <a:solidFill>
                  <a:srgbClr val="000000"/>
                </a:solidFill>
                <a:latin typeface="Verdana"/>
              </a:rPr>
              <a:t>+</a:t>
            </a:r>
            <a:r>
              <a:rPr lang="en-US" sz="19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 smtClean="0">
                <a:solidFill>
                  <a:srgbClr val="000000"/>
                </a:solidFill>
                <a:latin typeface="Verdana"/>
              </a:rPr>
              <a:t>name</a:t>
            </a:r>
            <a:r>
              <a:rPr lang="en-US" sz="19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 smtClean="0">
                <a:solidFill>
                  <a:srgbClr val="000000"/>
                </a:solidFill>
                <a:latin typeface="Verdana"/>
              </a:rPr>
              <a:t>+</a:t>
            </a:r>
            <a:r>
              <a:rPr lang="en-US" sz="19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900" b="1" dirty="0" smtClean="0">
                <a:solidFill>
                  <a:srgbClr val="7F007F"/>
                </a:solidFill>
                <a:latin typeface="Verdana"/>
              </a:rPr>
              <a:t>"' not found."</a:t>
            </a:r>
            <a:r>
              <a:rPr lang="en-US" sz="19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sz="19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9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คลาส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override method </a:t>
            </a:r>
            <a:r>
              <a:rPr lang="th-TH" dirty="0" smtClean="0"/>
              <a:t>ของ </a:t>
            </a:r>
            <a:r>
              <a:rPr lang="en-US" dirty="0" err="1" smtClean="0"/>
              <a:t>Xna.Framework.Game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โดยในเมธอดนั้นจะมีการเรียก </a:t>
            </a:r>
            <a:r>
              <a:rPr lang="en-US" dirty="0" smtClean="0"/>
              <a:t>method </a:t>
            </a:r>
            <a:r>
              <a:rPr lang="th-TH" dirty="0" smtClean="0"/>
              <a:t>ที่ตรงกันของ </a:t>
            </a:r>
            <a:r>
              <a:rPr lang="en-US" dirty="0" smtClean="0"/>
              <a:t>Screen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protected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override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Initialize()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foreach</a:t>
            </a: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(Screen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screen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in</a:t>
            </a:r>
            <a:r>
              <a:rPr lang="en-US" sz="20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screens.Values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screen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.Initialize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();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</a:rPr>
              <a:t>base</a:t>
            </a:r>
            <a:r>
              <a:rPr lang="en-US" sz="2000" b="1" dirty="0" err="1" smtClean="0">
                <a:solidFill>
                  <a:srgbClr val="000000"/>
                </a:solidFill>
                <a:latin typeface="Verdana"/>
              </a:rPr>
              <a:t>.Initialize</a:t>
            </a: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();</a:t>
            </a:r>
            <a:endParaRPr lang="en-US" sz="20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US" sz="24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คลาส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b="1" dirty="0" smtClean="0">
                <a:solidFill>
                  <a:srgbClr val="00007F"/>
                </a:solidFill>
                <a:latin typeface="Verdana"/>
              </a:rPr>
              <a:t>protected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override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Verdana"/>
              </a:rPr>
              <a:t>LoadContent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en-US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-US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base</a:t>
            </a:r>
            <a:r>
              <a:rPr lang="en-US" b="1" dirty="0" err="1" smtClean="0">
                <a:solidFill>
                  <a:srgbClr val="000000"/>
                </a:solidFill>
                <a:latin typeface="Verdana"/>
              </a:rPr>
              <a:t>.LoadContent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();</a:t>
            </a:r>
            <a:endParaRPr lang="en-US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spriteBatch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Verdana"/>
              </a:rPr>
              <a:t>SpriteBatch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Verdana"/>
              </a:rPr>
              <a:t>GraphicsDevice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foreach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(Screen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Verdana"/>
              </a:rPr>
              <a:t>screen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in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Verdana"/>
              </a:rPr>
              <a:t>screens.Values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screen</a:t>
            </a:r>
            <a:r>
              <a:rPr lang="en-US" b="1" dirty="0" err="1" smtClean="0">
                <a:solidFill>
                  <a:srgbClr val="000000"/>
                </a:solidFill>
                <a:latin typeface="Verdana"/>
              </a:rPr>
              <a:t>.LoadContent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           </a:t>
            </a: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US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endParaRPr lang="en-US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b="1" dirty="0" smtClean="0">
                <a:solidFill>
                  <a:srgbClr val="00007F"/>
                </a:solidFill>
                <a:latin typeface="Verdana"/>
              </a:rPr>
              <a:t>protected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override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Verdana"/>
              </a:rPr>
              <a:t>UnloadContent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en-US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-US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foreach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(Screen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Verdana"/>
              </a:rPr>
              <a:t>screen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in</a:t>
            </a:r>
            <a:r>
              <a:rPr lang="en-US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Verdana"/>
              </a:rPr>
              <a:t>screens.Values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screen</a:t>
            </a:r>
            <a:r>
              <a:rPr lang="en-US" b="1" dirty="0" err="1" smtClean="0">
                <a:solidFill>
                  <a:srgbClr val="000000"/>
                </a:solidFill>
                <a:latin typeface="Verdana"/>
              </a:rPr>
              <a:t>.UnloadContent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();</a:t>
            </a:r>
            <a:endParaRPr lang="en-US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base</a:t>
            </a:r>
            <a:r>
              <a:rPr lang="en-US" b="1" dirty="0" err="1" smtClean="0">
                <a:solidFill>
                  <a:srgbClr val="000000"/>
                </a:solidFill>
                <a:latin typeface="Verdana"/>
              </a:rPr>
              <a:t>.UnloadContent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();</a:t>
            </a:r>
            <a:endParaRPr lang="en-US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คลาส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800" b="1" dirty="0" smtClean="0">
                <a:solidFill>
                  <a:srgbClr val="00007F"/>
                </a:solidFill>
                <a:latin typeface="Verdana"/>
              </a:rPr>
              <a:t>protected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override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Update(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GameTime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gameTime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base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.Update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gameTime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currentScreen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.Update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gameTime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endParaRPr lang="en-US" sz="1800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b="1" dirty="0" smtClean="0">
                <a:solidFill>
                  <a:srgbClr val="00007F"/>
                </a:solidFill>
                <a:latin typeface="Verdana"/>
              </a:rPr>
              <a:t>protected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override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Draw(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GameTime</a:t>
            </a:r>
            <a:r>
              <a:rPr lang="en-US" sz="1800" b="1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gameTime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base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.Draw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gameTime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currentScreen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.Draw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Verdana"/>
              </a:rPr>
              <a:t>gameTime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en-US" sz="1800" b="1" dirty="0" smtClean="0">
              <a:solidFill>
                <a:srgbClr val="808080"/>
              </a:solidFill>
              <a:latin typeface="Verdana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3512</Words>
  <Application>Microsoft Office PowerPoint</Application>
  <PresentationFormat>On-screen Show (4:3)</PresentationFormat>
  <Paragraphs>912</Paragraphs>
  <Slides>102</Slides>
  <Notes>102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418383 การโปรแกรมเกม การบรรยายครั้งที่ 3</vt:lpstr>
      <vt:lpstr>XNA</vt:lpstr>
      <vt:lpstr>XNA</vt:lpstr>
      <vt:lpstr>การติดตั้ง</vt:lpstr>
      <vt:lpstr>สร้างเกมใหม่</vt:lpstr>
      <vt:lpstr>สร้างเกมใหม่</vt:lpstr>
      <vt:lpstr>ไฟล์ที่สร้างให้โดยอัตโนมัติ</vt:lpstr>
      <vt:lpstr>ไฟล์ที่สร้างให้โดยอัตโนมัติ</vt:lpstr>
      <vt:lpstr>ไฟล์ที่สร้างให้โดยอัตโนมัติ</vt:lpstr>
      <vt:lpstr>ไฟล์ที่สร้างให้โดยอัตโนมัติ</vt:lpstr>
      <vt:lpstr>ไฟล์ที่สร้างให้โดยอัตโนมัติ</vt:lpstr>
      <vt:lpstr>ไฟล์ที่สร้างให้โดยอัตโนมัติ</vt:lpstr>
      <vt:lpstr>ไฟล์ที่สร้างให้โดยอัตโนมัติ</vt:lpstr>
      <vt:lpstr>ไฟล์ที่สร้างให้โดยอัตโนมัติ</vt:lpstr>
      <vt:lpstr>ไฟล์ที่สร้างให้โดยอัตโนมัติ</vt:lpstr>
      <vt:lpstr>ไฟล์ที่สร้างให้โดยอัตโนมัติ</vt:lpstr>
      <vt:lpstr>Program.cs</vt:lpstr>
      <vt:lpstr>Program.cs</vt:lpstr>
      <vt:lpstr>Game1.cs</vt:lpstr>
      <vt:lpstr>เมธอดของ Microsoft.XNA.Framework.Game</vt:lpstr>
      <vt:lpstr>Flowchart การทำงานของคลาส Game</vt:lpstr>
      <vt:lpstr>Slide 22</vt:lpstr>
      <vt:lpstr>เมธอดต่างๆ ใน Game1.cs</vt:lpstr>
      <vt:lpstr>เมธอดต่างๆ ใน Game1.cs</vt:lpstr>
      <vt:lpstr>เมธอดต่างๆ ใน Game1.cs</vt:lpstr>
      <vt:lpstr>เมธอดต่างๆ ใน Game1.cs</vt:lpstr>
      <vt:lpstr>เมธอดต่างๆ ใน Game1.cs</vt:lpstr>
      <vt:lpstr>ผลลัพธ์</vt:lpstr>
      <vt:lpstr>โปรแกรมแรก</vt:lpstr>
      <vt:lpstr>โปรแกรมแรก</vt:lpstr>
      <vt:lpstr>เพิ่มรูปเข้า Content</vt:lpstr>
      <vt:lpstr>เพิ่มรูปเข้า Content</vt:lpstr>
      <vt:lpstr>โหลดรูปเข้าหน่วยความจำ</vt:lpstr>
      <vt:lpstr>โหลดรูปเข้าหน่วยความจำ</vt:lpstr>
      <vt:lpstr>Content.Load</vt:lpstr>
      <vt:lpstr>กำหนดขนาดของวินโดวส์</vt:lpstr>
      <vt:lpstr>ระบบ coordinate</vt:lpstr>
      <vt:lpstr>ระบบ coordinate</vt:lpstr>
      <vt:lpstr>ตำแหน่งของตัวการ์ตูน</vt:lpstr>
      <vt:lpstr>ทำให้ตัวการ์ตูนเคลื่อนตามเมาส์</vt:lpstr>
      <vt:lpstr>Mouse</vt:lpstr>
      <vt:lpstr>วาดรูป</vt:lpstr>
      <vt:lpstr>SpriteBatch</vt:lpstr>
      <vt:lpstr>SpriteBatch</vt:lpstr>
      <vt:lpstr>SpriteBatch</vt:lpstr>
      <vt:lpstr>SpriteBatch</vt:lpstr>
      <vt:lpstr>SpriteBatch</vt:lpstr>
      <vt:lpstr>สี</vt:lpstr>
      <vt:lpstr>Trichromatic Theory of Vision</vt:lpstr>
      <vt:lpstr>สีหลักๆ</vt:lpstr>
      <vt:lpstr>Color</vt:lpstr>
      <vt:lpstr>โปรแกรมเลื่อนตัวการ์ตูนด้วยคีย์บอร์ด</vt:lpstr>
      <vt:lpstr>โปรแกรมเลื่อนตัวการ์ตูนด้วย keyboard</vt:lpstr>
      <vt:lpstr>Keyboard</vt:lpstr>
      <vt:lpstr>KeyboardState</vt:lpstr>
      <vt:lpstr>Keys</vt:lpstr>
      <vt:lpstr>เช็คว่าปุ่มถูกกดหรือไม่</vt:lpstr>
      <vt:lpstr>โปรแกรมเลื่อนตัวการ์ตูนด้วยคีย์บอรด์</vt:lpstr>
      <vt:lpstr>การเลื่อนตัวการ์ตูน</vt:lpstr>
      <vt:lpstr>เช็คว่าตัวการ์ตูนตกขอบหรือไม่</vt:lpstr>
      <vt:lpstr>โปรแกรมลากตัวการ์ตูนด้วยเมาส์</vt:lpstr>
      <vt:lpstr>โปรแกรมลากตัวการ์ตูนด้วยเมาส์</vt:lpstr>
      <vt:lpstr>Mouse</vt:lpstr>
      <vt:lpstr>MouseState</vt:lpstr>
      <vt:lpstr>ButtonState</vt:lpstr>
      <vt:lpstr>ทำลูกศรเมาส์</vt:lpstr>
      <vt:lpstr>ทำลูกศรเมาส์</vt:lpstr>
      <vt:lpstr>โปรแกรมวาดข้อความ</vt:lpstr>
      <vt:lpstr>โปรแกรมวาดข้อความ</vt:lpstr>
      <vt:lpstr>การวาดข้อความใน XNA</vt:lpstr>
      <vt:lpstr>สร้าง Sprite Font ใน Content</vt:lpstr>
      <vt:lpstr>สร้าง Sprite Font ใน Content</vt:lpstr>
      <vt:lpstr>สร้าง Sprite Font</vt:lpstr>
      <vt:lpstr>Load Sprite Font ใน LoadContent()</vt:lpstr>
      <vt:lpstr>วาดข้อความด้วย SpriteBatch.DrawString</vt:lpstr>
      <vt:lpstr>โครงสร้างของเกม</vt:lpstr>
      <vt:lpstr>Slide 77</vt:lpstr>
      <vt:lpstr>แต่มันไม่ง่ายอย่างนั้น!</vt:lpstr>
      <vt:lpstr>ทำไม</vt:lpstr>
      <vt:lpstr>แล้วเราจะจัดการกับมันอย่างไร?</vt:lpstr>
      <vt:lpstr>แล้วเราจะจัดการกับมันอย่างไร?</vt:lpstr>
      <vt:lpstr>Design Patterns</vt:lpstr>
      <vt:lpstr>The Gang of Four</vt:lpstr>
      <vt:lpstr>แล้วมันเกี่ยวอะไรกันกับการเขียนเกม?</vt:lpstr>
      <vt:lpstr>State Design Pattern</vt:lpstr>
      <vt:lpstr>The State Design Pattern</vt:lpstr>
      <vt:lpstr>State Design Pattern</vt:lpstr>
      <vt:lpstr>เอามันมาใช้กับเกม</vt:lpstr>
      <vt:lpstr>คลาส Screen</vt:lpstr>
      <vt:lpstr>คลาส Screen</vt:lpstr>
      <vt:lpstr>คลาส Screen</vt:lpstr>
      <vt:lpstr>คลาส Game</vt:lpstr>
      <vt:lpstr>คลาส Game</vt:lpstr>
      <vt:lpstr>คลาส Game</vt:lpstr>
      <vt:lpstr>คลาส Game</vt:lpstr>
      <vt:lpstr>คลาส Game</vt:lpstr>
      <vt:lpstr>คลาส Game</vt:lpstr>
      <vt:lpstr>คลาส Game</vt:lpstr>
      <vt:lpstr>คลาส Game</vt:lpstr>
      <vt:lpstr>กรณีศึกษา: Tetris</vt:lpstr>
      <vt:lpstr>เกมในฐานะ State Machine</vt:lpstr>
      <vt:lpstr>Transition Diagram ของเกม Tetris</vt:lpstr>
    </vt:vector>
  </TitlesOfParts>
  <Company>Kasetsart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418383 Game Programming การบรรยายครั้งที่ 2</dc:title>
  <dc:creator>Office Of Computer Services</dc:creator>
  <cp:lastModifiedBy>Office Of Computer Services</cp:lastModifiedBy>
  <cp:revision>381</cp:revision>
  <dcterms:created xsi:type="dcterms:W3CDTF">2008-11-08T06:43:45Z</dcterms:created>
  <dcterms:modified xsi:type="dcterms:W3CDTF">2010-11-20T17:06:32Z</dcterms:modified>
</cp:coreProperties>
</file>