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1" r:id="rId54"/>
    <p:sldId id="312" r:id="rId55"/>
    <p:sldId id="313" r:id="rId56"/>
    <p:sldId id="314" r:id="rId57"/>
    <p:sldId id="308" r:id="rId58"/>
    <p:sldId id="309" r:id="rId59"/>
    <p:sldId id="310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47C4-EA9B-4EBC-917B-242852A7EA45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C70A-288B-42C6-B20C-6E346FB07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2084-CCBA-4CAD-91A4-E6F6FFFC91C3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gam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sdl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game.org/download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opengl.sourceforge.net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418512 </a:t>
            </a:r>
            <a:r>
              <a:rPr lang="th-TH" dirty="0" smtClean="0"/>
              <a:t>ภาษาโปรแกรมคอมพิวเตอร์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Pygame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</a:p>
          <a:p>
            <a:r>
              <a:rPr lang="en-US" dirty="0" smtClean="0"/>
              <a:t>pramook@gmail.com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9812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กำหนดขนาดเริ่มต้นและไตเติ้ลของหน้าต่าง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pygame.display.set_mode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สร้าง </a:t>
            </a:r>
            <a:r>
              <a:rPr lang="en-US" dirty="0" smtClean="0"/>
              <a:t>object </a:t>
            </a:r>
            <a:r>
              <a:rPr lang="th-TH" dirty="0" smtClean="0"/>
              <a:t>ชนิด </a:t>
            </a:r>
            <a:r>
              <a:rPr lang="en-US" dirty="0" smtClean="0"/>
              <a:t>Surface</a:t>
            </a:r>
            <a:r>
              <a:rPr lang="th-TH" dirty="0" smtClean="0"/>
              <a:t> ที่แทนพื้นที่ของหน้าต่างทั้งหมด</a:t>
            </a:r>
            <a:endParaRPr lang="en-US" dirty="0" smtClean="0"/>
          </a:p>
          <a:p>
            <a:pPr lvl="1"/>
            <a:r>
              <a:rPr lang="en-US" dirty="0" smtClean="0"/>
              <a:t>Surface </a:t>
            </a:r>
            <a:r>
              <a:rPr lang="th-TH" dirty="0" smtClean="0"/>
              <a:t>เป็น </a:t>
            </a:r>
            <a:r>
              <a:rPr lang="en-US" dirty="0" smtClean="0"/>
              <a:t>class </a:t>
            </a:r>
            <a:r>
              <a:rPr lang="th-TH" dirty="0" smtClean="0"/>
              <a:t>ของ </a:t>
            </a:r>
            <a:r>
              <a:rPr lang="en-US" dirty="0" smtClean="0"/>
              <a:t>object </a:t>
            </a:r>
            <a:r>
              <a:rPr lang="th-TH" dirty="0" smtClean="0"/>
              <a:t>ที่ใช้เก็บรูปต่างๆ</a:t>
            </a:r>
          </a:p>
          <a:p>
            <a:r>
              <a:rPr lang="th-TH" dirty="0" smtClean="0"/>
              <a:t>รับ </a:t>
            </a:r>
            <a:r>
              <a:rPr lang="en-US" dirty="0" smtClean="0"/>
              <a:t>argument </a:t>
            </a:r>
            <a:r>
              <a:rPr lang="th-TH" dirty="0" smtClean="0"/>
              <a:t>สามตัว</a:t>
            </a:r>
          </a:p>
          <a:p>
            <a:pPr lvl="1"/>
            <a:r>
              <a:rPr lang="th-TH" dirty="0" smtClean="0"/>
              <a:t>ตัวแรกเป็น </a:t>
            </a:r>
            <a:r>
              <a:rPr lang="en-US" dirty="0" err="1" smtClean="0"/>
              <a:t>tuple</a:t>
            </a:r>
            <a:r>
              <a:rPr lang="en-US" dirty="0" smtClean="0"/>
              <a:t> (</a:t>
            </a:r>
            <a:r>
              <a:rPr lang="en-US" dirty="0" err="1" smtClean="0"/>
              <a:t>w,h</a:t>
            </a:r>
            <a:r>
              <a:rPr lang="en-US" dirty="0" smtClean="0"/>
              <a:t>) </a:t>
            </a:r>
            <a:r>
              <a:rPr lang="th-TH" dirty="0" smtClean="0"/>
              <a:t>โดย </a:t>
            </a:r>
            <a:r>
              <a:rPr lang="en-US" dirty="0" smtClean="0"/>
              <a:t>w = </a:t>
            </a:r>
            <a:r>
              <a:rPr lang="th-TH" dirty="0" smtClean="0"/>
              <a:t>ความกว้าง</a:t>
            </a:r>
            <a:r>
              <a:rPr lang="en-US" dirty="0" smtClean="0"/>
              <a:t>, h = </a:t>
            </a:r>
            <a:r>
              <a:rPr lang="th-TH" dirty="0" smtClean="0"/>
              <a:t>ความสูง</a:t>
            </a:r>
            <a:r>
              <a:rPr lang="en-US" dirty="0" smtClean="0"/>
              <a:t> </a:t>
            </a:r>
            <a:r>
              <a:rPr lang="th-TH" dirty="0" smtClean="0"/>
              <a:t>หน่วยเป็นพิกเซล</a:t>
            </a:r>
          </a:p>
          <a:p>
            <a:pPr lvl="1"/>
            <a:r>
              <a:rPr lang="th-TH" dirty="0" smtClean="0"/>
              <a:t>ตัวที่สองเป็น </a:t>
            </a:r>
            <a:r>
              <a:rPr lang="en-US" dirty="0" smtClean="0"/>
              <a:t>flag </a:t>
            </a:r>
            <a:r>
              <a:rPr lang="th-TH" dirty="0" smtClean="0"/>
              <a:t>ที่ใช้กำหนดชนิดของหน้าต่า</a:t>
            </a:r>
            <a:r>
              <a:rPr lang="th-TH" dirty="0"/>
              <a:t>ง</a:t>
            </a:r>
            <a:endParaRPr lang="en-US" dirty="0" smtClean="0"/>
          </a:p>
          <a:p>
            <a:pPr lvl="1"/>
            <a:r>
              <a:rPr lang="th-TH" dirty="0" smtClean="0"/>
              <a:t>ตัวสุดท้ายเป็นจำนวนบิตของแต่ละพิกเซลในหน้าต่าง ปกติแล้วเราจะเซตเป็น </a:t>
            </a:r>
            <a:r>
              <a:rPr lang="en-US" dirty="0" smtClean="0"/>
              <a:t>32 </a:t>
            </a:r>
            <a:r>
              <a:rPr lang="th-TH" dirty="0" smtClean="0"/>
              <a:t>เสมอ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</a:t>
            </a:r>
            <a:r>
              <a:rPr lang="th-TH" dirty="0" smtClean="0"/>
              <a:t> ของ </a:t>
            </a:r>
            <a:r>
              <a:rPr lang="en-US" dirty="0" smtClean="0"/>
              <a:t>argument </a:t>
            </a:r>
            <a:r>
              <a:rPr lang="th-TH" dirty="0" smtClean="0"/>
              <a:t>ตัวที่สอง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ความหมาย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หน้าต่างเติมหน้าจอ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DOUBLEBUF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ทำ </a:t>
                      </a:r>
                      <a:r>
                        <a:rPr lang="en-US" dirty="0" smtClean="0"/>
                        <a:t>double buffer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HWSURFACE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ใช้หน่วยความจำในการ์ดจอเก็บ</a:t>
                      </a:r>
                      <a:r>
                        <a:rPr lang="th-TH" baseline="0" dirty="0" smtClean="0"/>
                        <a:t>สีของ </a:t>
                      </a:r>
                      <a:r>
                        <a:rPr lang="en-US" baseline="0" dirty="0" smtClean="0"/>
                        <a:t>pixel </a:t>
                      </a:r>
                      <a:r>
                        <a:rPr lang="th-TH" baseline="0" dirty="0" smtClean="0"/>
                        <a:t>ใน </a:t>
                      </a:r>
                      <a:r>
                        <a:rPr lang="en-US" baseline="0" dirty="0" smtClean="0"/>
                        <a:t>surface </a:t>
                      </a:r>
                      <a:r>
                        <a:rPr lang="th-TH" baseline="0" dirty="0" smtClean="0"/>
                        <a:t>(ต้องใช้ร่วมกับ </a:t>
                      </a:r>
                      <a:r>
                        <a:rPr lang="en-US" baseline="0" dirty="0" smtClean="0"/>
                        <a:t>FULLSCREEN</a:t>
                      </a:r>
                      <a:r>
                        <a:rPr lang="th-TH" baseline="0" dirty="0" smtClean="0"/>
                        <a:t> เท่านั้น)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ทำให้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OpenGL </a:t>
                      </a:r>
                      <a:r>
                        <a:rPr lang="th-TH" baseline="0" dirty="0" smtClean="0"/>
                        <a:t>สามารถเขียน </a:t>
                      </a:r>
                      <a:r>
                        <a:rPr lang="en-US" baseline="0" dirty="0" smtClean="0"/>
                        <a:t>pixel </a:t>
                      </a:r>
                      <a:r>
                        <a:rPr lang="th-TH" baseline="0" dirty="0" smtClean="0"/>
                        <a:t>ลงใน </a:t>
                      </a:r>
                      <a:r>
                        <a:rPr lang="en-US" baseline="0" dirty="0" smtClean="0"/>
                        <a:t>surface</a:t>
                      </a:r>
                      <a:r>
                        <a:rPr lang="th-TH" baseline="0" dirty="0" smtClean="0"/>
                        <a:t> นี้ได้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RESIZABLE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ทำให้หน้าต่างย่อขยายขนาดได้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ทำให้หน้าต่างไม่มีขอบ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จำนวนบิตของพิกเซลที่นิยมกำหนดกัน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จำนวนบิต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จำนวนสี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 </a:t>
                      </a:r>
                      <a:r>
                        <a:rPr lang="th-TH" dirty="0" smtClean="0"/>
                        <a:t>สี</a:t>
                      </a:r>
                      <a:r>
                        <a:rPr lang="th-TH" baseline="0" dirty="0" smtClean="0"/>
                        <a:t> ซึ่งสามารถเลือกมาได้จากจานสีที่ใหญ่กว่า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32,768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65,536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 </a:t>
                      </a:r>
                      <a:r>
                        <a:rPr lang="th-TH" dirty="0" smtClean="0"/>
                        <a:t>ล้านสี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 </a:t>
                      </a:r>
                      <a:r>
                        <a:rPr lang="th-TH" dirty="0" smtClean="0"/>
                        <a:t>ล้านสี มีอีก </a:t>
                      </a:r>
                      <a:r>
                        <a:rPr lang="en-US" dirty="0" smtClean="0"/>
                        <a:t>1 </a:t>
                      </a:r>
                      <a:r>
                        <a:rPr lang="th-TH" dirty="0" smtClean="0"/>
                        <a:t>ไบต์ไว้เก็บ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alpha </a:t>
                      </a:r>
                      <a:r>
                        <a:rPr lang="th-TH" baseline="0" dirty="0" smtClean="0"/>
                        <a:t>(ความโปร่งแสดง)</a:t>
                      </a:r>
                      <a:endParaRPr lang="th-TH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ตารางสี่เหลี่ยมผืนผ้า แต่ละช่องมีสีหนึ่งสี</a:t>
            </a:r>
          </a:p>
          <a:p>
            <a:r>
              <a:rPr lang="th-TH" dirty="0" smtClean="0"/>
              <a:t>แต่ละช่องเรียกว่า </a:t>
            </a:r>
            <a:r>
              <a:rPr lang="th-TH" dirty="0" err="1" smtClean="0"/>
              <a:t>พิก</a:t>
            </a:r>
            <a:r>
              <a:rPr lang="th-TH" dirty="0" smtClean="0"/>
              <a:t>เซล </a:t>
            </a:r>
            <a:r>
              <a:rPr lang="en-US" dirty="0" smtClean="0"/>
              <a:t>(pixel)</a:t>
            </a:r>
            <a:endParaRPr lang="th-TH" dirty="0" smtClean="0"/>
          </a:p>
        </p:txBody>
      </p:sp>
      <p:pic>
        <p:nvPicPr>
          <p:cNvPr id="4" name="รูปภาพ 3" descr="Pixel-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895600"/>
            <a:ext cx="680313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172200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http://en.wikipedia.org/wiki/Pixels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th-TH" dirty="0" smtClean="0"/>
              <a:t>สี </a:t>
            </a:r>
            <a:r>
              <a:rPr lang="en-US" dirty="0" smtClean="0"/>
              <a:t>=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th-TH" dirty="0" smtClean="0"/>
              <a:t>มีสมาชิกเป็นเลข </a:t>
            </a:r>
            <a:r>
              <a:rPr lang="en-US" dirty="0" smtClean="0"/>
              <a:t>3 </a:t>
            </a:r>
            <a:r>
              <a:rPr lang="th-TH" dirty="0" smtClean="0"/>
              <a:t>ตัว </a:t>
            </a:r>
            <a:r>
              <a:rPr lang="en-US" dirty="0" smtClean="0"/>
              <a:t>(R, G, B) </a:t>
            </a:r>
            <a:endParaRPr lang="th-TH" dirty="0" smtClean="0"/>
          </a:p>
          <a:p>
            <a:pPr lvl="1" fontAlgn="ctr"/>
            <a:r>
              <a:rPr lang="en-US" dirty="0" smtClean="0"/>
              <a:t>R </a:t>
            </a:r>
            <a:r>
              <a:rPr lang="th-TH" dirty="0" smtClean="0"/>
              <a:t>บอกระดับความเข้มของแสงสีแดง</a:t>
            </a:r>
          </a:p>
          <a:p>
            <a:pPr lvl="1" fontAlgn="ctr"/>
            <a:r>
              <a:rPr lang="en-US" dirty="0" smtClean="0"/>
              <a:t>G </a:t>
            </a:r>
            <a:r>
              <a:rPr lang="th-TH" dirty="0" smtClean="0"/>
              <a:t>บอกระดับความเข้มของแสงสีเขียว</a:t>
            </a:r>
          </a:p>
          <a:p>
            <a:pPr lvl="1" fontAlgn="ctr"/>
            <a:r>
              <a:rPr lang="en-US" dirty="0" smtClean="0"/>
              <a:t>B </a:t>
            </a:r>
            <a:r>
              <a:rPr lang="th-TH" dirty="0" smtClean="0"/>
              <a:t>บอกระดับความเข้มของแสงสีน้ำเงิน</a:t>
            </a:r>
          </a:p>
          <a:p>
            <a:pPr fontAlgn="ctr"/>
            <a:r>
              <a:rPr lang="th-TH" dirty="0" smtClean="0"/>
              <a:t>เลขแต่ละตัวมีค่าตั้งแต่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2</a:t>
            </a:r>
            <a:r>
              <a:rPr lang="th-TH" baseline="30000" dirty="0" smtClean="0"/>
              <a:t>จำนวนบิตที่ใช้เก็บความเข้มแต่ละสี</a:t>
            </a:r>
            <a:r>
              <a:rPr lang="en-US" dirty="0" smtClean="0"/>
              <a:t>-1</a:t>
            </a:r>
            <a:endParaRPr lang="th-TH" dirty="0" smtClean="0"/>
          </a:p>
          <a:p>
            <a:pPr lvl="1" fontAlgn="ctr"/>
            <a:r>
              <a:rPr lang="th-TH" dirty="0" smtClean="0"/>
              <a:t>ส่วนใหญ่เราจะใช้พื้นที่ </a:t>
            </a:r>
            <a:r>
              <a:rPr lang="en-US" dirty="0" smtClean="0"/>
              <a:t>32</a:t>
            </a:r>
            <a:r>
              <a:rPr lang="th-TH" dirty="0" smtClean="0"/>
              <a:t> บิตเก็บ </a:t>
            </a:r>
            <a:r>
              <a:rPr lang="en-US" dirty="0" smtClean="0"/>
              <a:t>1 </a:t>
            </a:r>
            <a:r>
              <a:rPr lang="th-TH" dirty="0" smtClean="0"/>
              <a:t>พิกเซล</a:t>
            </a:r>
          </a:p>
          <a:p>
            <a:pPr lvl="1" fontAlgn="ctr"/>
            <a:r>
              <a:rPr lang="th-TH" dirty="0" smtClean="0"/>
              <a:t>แต่ละสีได้ </a:t>
            </a:r>
            <a:r>
              <a:rPr lang="en-US" dirty="0" smtClean="0"/>
              <a:t>8 </a:t>
            </a:r>
            <a:r>
              <a:rPr lang="th-TH" dirty="0" smtClean="0"/>
              <a:t>บิต</a:t>
            </a:r>
          </a:p>
          <a:p>
            <a:pPr lvl="1" fontAlgn="ctr"/>
            <a:r>
              <a:rPr lang="th-TH" dirty="0" smtClean="0"/>
              <a:t>ดังนั้นค่าสูงสุดคือ </a:t>
            </a:r>
            <a:r>
              <a:rPr lang="en-US" dirty="0" smtClean="0"/>
              <a:t>255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Trichromatic</a:t>
            </a:r>
            <a:r>
              <a:rPr lang="en-US" dirty="0" smtClean="0"/>
              <a:t> Theory of Vision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สีที่มนุษย์มองเห็นแบ่งออกเป็นสามส่วน </a:t>
            </a:r>
          </a:p>
          <a:p>
            <a:pPr lvl="1"/>
            <a:r>
              <a:rPr lang="th-TH" dirty="0" smtClean="0"/>
              <a:t>แดง เขียว น้ำเงิน </a:t>
            </a:r>
          </a:p>
          <a:p>
            <a:pPr lvl="1"/>
            <a:r>
              <a:rPr lang="th-TH" dirty="0" smtClean="0"/>
              <a:t>ประสาทสัมผัสของมนุษย์ของแต่ละสีเป็นอิสระจากกัน </a:t>
            </a:r>
          </a:p>
          <a:p>
            <a:pPr lvl="1"/>
            <a:r>
              <a:rPr lang="th-TH" dirty="0" smtClean="0"/>
              <a:t>สีอื่นๆ เกิดจาก การนำสีทั้งสามนี้มาประกอบกัน</a:t>
            </a:r>
          </a:p>
          <a:p>
            <a:r>
              <a:rPr lang="th-TH" dirty="0" smtClean="0"/>
              <a:t>หลักฐาน</a:t>
            </a:r>
          </a:p>
          <a:p>
            <a:pPr lvl="1"/>
            <a:r>
              <a:rPr lang="th-TH" dirty="0" smtClean="0"/>
              <a:t>เซลล์โคน</a:t>
            </a:r>
            <a:r>
              <a:rPr lang="th-TH" dirty="0" err="1" smtClean="0"/>
              <a:t>ในเร</a:t>
            </a:r>
            <a:r>
              <a:rPr lang="th-TH" dirty="0" smtClean="0"/>
              <a:t>ตินามีสามชนิด</a:t>
            </a:r>
          </a:p>
          <a:p>
            <a:pPr lvl="1"/>
            <a:r>
              <a:rPr lang="th-TH" dirty="0" smtClean="0"/>
              <a:t>แต่ละชนิดไวต่อ สีแดง สีเขียว สีน้ำเงิน ตามลำดับ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สีหลักๆ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4724400" cy="46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(255,0,0)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7526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(0,255,0)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0198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(0,0,255)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908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(255,255,0)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9624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(255,0,255)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386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(0,255,255)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352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(255,255,255)</a:t>
            </a:r>
            <a:endParaRPr lang="th-TH" sz="14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91200" y="4267200"/>
            <a:ext cx="1905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172200" y="46482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(0,0,0)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pygame.display.set_caption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กำหนดไตเติ้ลของหน้าต่าง</a:t>
            </a:r>
          </a:p>
          <a:p>
            <a:r>
              <a:rPr lang="th-TH" dirty="0" smtClean="0"/>
              <a:t>ให้อาร์กิวเมนต์ตัวเดียว คือ </a:t>
            </a:r>
            <a:r>
              <a:rPr lang="en-US" dirty="0" smtClean="0"/>
              <a:t>string </a:t>
            </a:r>
            <a:r>
              <a:rPr lang="th-TH" dirty="0" smtClean="0"/>
              <a:t>ที่จะให้เป็นไตเติ้ล</a:t>
            </a:r>
          </a:p>
          <a:p>
            <a:r>
              <a:rPr lang="th-TH" dirty="0" smtClean="0"/>
              <a:t>ยกตัวอย่างเช่น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en-US" dirty="0" err="1" smtClean="0"/>
              <a:t>pygame.display_set_caption</a:t>
            </a:r>
            <a:r>
              <a:rPr lang="en-US" dirty="0" smtClean="0"/>
              <a:t>(“Hello, world!”)</a:t>
            </a:r>
            <a:endParaRPr lang="th-TH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779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ลอกมาจาก </a:t>
            </a:r>
            <a:r>
              <a:rPr lang="en-US" dirty="0" smtClean="0"/>
              <a:t>Will </a:t>
            </a:r>
            <a:r>
              <a:rPr lang="en-US" dirty="0" err="1" smtClean="0"/>
              <a:t>McGugan</a:t>
            </a:r>
            <a:r>
              <a:rPr lang="en-US" dirty="0" smtClean="0"/>
              <a:t>, </a:t>
            </a:r>
            <a:r>
              <a:rPr lang="en-US" b="1" dirty="0" err="1" smtClean="0"/>
              <a:t>Beginnning</a:t>
            </a:r>
            <a:r>
              <a:rPr lang="en-US" b="1" dirty="0" smtClean="0"/>
              <a:t> Game </a:t>
            </a:r>
            <a:r>
              <a:rPr lang="en-US" b="1" dirty="0" err="1" smtClean="0"/>
              <a:t>Developmentwith</a:t>
            </a:r>
            <a:r>
              <a:rPr lang="en-US" b="1" dirty="0" smtClean="0"/>
              <a:t> Python and </a:t>
            </a:r>
            <a:r>
              <a:rPr lang="en-US" b="1" dirty="0" err="1" smtClean="0"/>
              <a:t>Pygame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2860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โหลดรูป </a:t>
            </a:r>
            <a:r>
              <a:rPr lang="en-US" sz="3200" dirty="0" smtClean="0">
                <a:solidFill>
                  <a:srgbClr val="FF0000"/>
                </a:solidFill>
              </a:rPr>
              <a:t>background </a:t>
            </a:r>
            <a:r>
              <a:rPr lang="th-TH" sz="3200" dirty="0" smtClean="0">
                <a:solidFill>
                  <a:srgbClr val="FF0000"/>
                </a:solidFill>
              </a:rPr>
              <a:t>และรูปที่จะใช้เป็น </a:t>
            </a:r>
            <a:r>
              <a:rPr lang="en-US" sz="3200" dirty="0" smtClean="0">
                <a:solidFill>
                  <a:srgbClr val="FF0000"/>
                </a:solidFill>
              </a:rPr>
              <a:t>mouse cursor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เวบไซต์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http://www.pygame.org</a:t>
            </a:r>
            <a:endParaRPr lang="en-US" dirty="0" smtClean="0"/>
          </a:p>
          <a:p>
            <a:r>
              <a:rPr lang="th-TH" dirty="0" smtClean="0"/>
              <a:t>ไลบรารีภาษาไพทอนสำหรับเขียนเกม</a:t>
            </a:r>
          </a:p>
          <a:p>
            <a:r>
              <a:rPr lang="th-TH" dirty="0" smtClean="0"/>
              <a:t>เป็นไลบรารีที่เขียนมาหุ้มไลบรารีอีกตัวชื่อ </a:t>
            </a:r>
            <a:r>
              <a:rPr lang="en-US" dirty="0" smtClean="0">
                <a:hlinkClick r:id="rId4"/>
              </a:rPr>
              <a:t>SDL</a:t>
            </a:r>
            <a:r>
              <a:rPr lang="en-US" dirty="0" smtClean="0"/>
              <a:t> (Simple Direct Media Layer) </a:t>
            </a:r>
            <a:r>
              <a:rPr lang="th-TH" dirty="0" smtClean="0"/>
              <a:t>ซึ่งใช้ติดต่อกับ</a:t>
            </a:r>
          </a:p>
          <a:p>
            <a:pPr lvl="1"/>
            <a:r>
              <a:rPr lang="th-TH" dirty="0" smtClean="0"/>
              <a:t>การ์ดเสียง</a:t>
            </a:r>
          </a:p>
          <a:p>
            <a:pPr lvl="1"/>
            <a:r>
              <a:rPr lang="th-TH" dirty="0" smtClean="0"/>
              <a:t>การ์ดจอ</a:t>
            </a:r>
          </a:p>
          <a:p>
            <a:pPr lvl="1"/>
            <a:r>
              <a:rPr lang="th-TH" dirty="0" smtClean="0"/>
              <a:t>คียบอร์ด</a:t>
            </a:r>
            <a:r>
              <a:rPr lang="en-US" dirty="0" smtClean="0"/>
              <a:t>, </a:t>
            </a:r>
            <a:r>
              <a:rPr lang="th-TH" dirty="0" smtClean="0"/>
              <a:t>เมาส์</a:t>
            </a:r>
            <a:r>
              <a:rPr lang="en-US" dirty="0" smtClean="0"/>
              <a:t>, </a:t>
            </a:r>
            <a:r>
              <a:rPr lang="th-TH" dirty="0" smtClean="0"/>
              <a:t>จอยสติ๊ก</a:t>
            </a:r>
          </a:p>
          <a:p>
            <a:pPr lvl="1"/>
            <a:r>
              <a:rPr lang="th-TH" dirty="0" smtClean="0"/>
              <a:t>นาฬิกา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ygame.image.load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สร้าง </a:t>
            </a:r>
            <a:r>
              <a:rPr lang="en-US" dirty="0" smtClean="0"/>
              <a:t>object </a:t>
            </a:r>
            <a:r>
              <a:rPr lang="th-TH" dirty="0" smtClean="0"/>
              <a:t>ชนิด </a:t>
            </a:r>
            <a:r>
              <a:rPr lang="en-US" dirty="0" smtClean="0"/>
              <a:t>surface </a:t>
            </a:r>
            <a:r>
              <a:rPr lang="th-TH" dirty="0" smtClean="0"/>
              <a:t>โดยการโหลดรูปขึ้นมาจาก </a:t>
            </a:r>
            <a:r>
              <a:rPr lang="en-US" dirty="0" smtClean="0"/>
              <a:t>file</a:t>
            </a:r>
          </a:p>
          <a:p>
            <a:r>
              <a:rPr lang="th-TH" dirty="0" smtClean="0"/>
              <a:t>ให้ </a:t>
            </a:r>
            <a:r>
              <a:rPr lang="en-US" dirty="0" smtClean="0"/>
              <a:t>argument </a:t>
            </a:r>
            <a:r>
              <a:rPr lang="th-TH" dirty="0" smtClean="0"/>
              <a:t>เป็นชื่อไฟล์</a:t>
            </a:r>
          </a:p>
          <a:p>
            <a:r>
              <a:rPr lang="th-TH" dirty="0" smtClean="0"/>
              <a:t>ชนิดของไฟล์ที่กำหนดได้</a:t>
            </a:r>
            <a:endParaRPr lang="en-US" dirty="0"/>
          </a:p>
          <a:p>
            <a:pPr lvl="1"/>
            <a:r>
              <a:rPr lang="en-US" dirty="0" smtClean="0"/>
              <a:t>JPG</a:t>
            </a:r>
          </a:p>
          <a:p>
            <a:pPr lvl="1"/>
            <a:r>
              <a:rPr lang="en-US" dirty="0" smtClean="0"/>
              <a:t>PNG</a:t>
            </a:r>
            <a:endParaRPr lang="en-US" dirty="0"/>
          </a:p>
          <a:p>
            <a:pPr lvl="1"/>
            <a:r>
              <a:rPr lang="en-US" dirty="0" smtClean="0"/>
              <a:t>GIF (non animated)</a:t>
            </a:r>
          </a:p>
          <a:p>
            <a:pPr lvl="1"/>
            <a:r>
              <a:rPr lang="en-US" dirty="0" smtClean="0"/>
              <a:t>BMP</a:t>
            </a:r>
          </a:p>
          <a:p>
            <a:pPr lvl="1"/>
            <a:r>
              <a:rPr lang="en-US" dirty="0" smtClean="0"/>
              <a:t>PCX</a:t>
            </a:r>
          </a:p>
          <a:p>
            <a:pPr lvl="1"/>
            <a:r>
              <a:rPr lang="en-US" dirty="0" smtClean="0"/>
              <a:t>TGA (uncompressed)</a:t>
            </a:r>
          </a:p>
          <a:p>
            <a:pPr lvl="1"/>
            <a:r>
              <a:rPr lang="en-US" dirty="0" smtClean="0"/>
              <a:t>TIF</a:t>
            </a:r>
          </a:p>
          <a:p>
            <a:pPr lvl="1"/>
            <a:r>
              <a:rPr lang="en-US" dirty="0" smtClean="0"/>
              <a:t>LBM (and PBM)</a:t>
            </a:r>
          </a:p>
          <a:p>
            <a:pPr lvl="1"/>
            <a:r>
              <a:rPr lang="en-US" dirty="0" smtClean="0"/>
              <a:t>PBM (and PGM, PPM)</a:t>
            </a:r>
          </a:p>
          <a:p>
            <a:pPr lvl="1"/>
            <a:r>
              <a:rPr lang="en-US" dirty="0" smtClean="0"/>
              <a:t>XPM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pygame.Surface.convert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smtClean="0"/>
              <a:t>method </a:t>
            </a:r>
            <a:r>
              <a:rPr lang="th-TH" dirty="0" smtClean="0"/>
              <a:t>ของ </a:t>
            </a:r>
            <a:r>
              <a:rPr lang="en-US" dirty="0" smtClean="0"/>
              <a:t>object </a:t>
            </a:r>
            <a:r>
              <a:rPr lang="th-TH" dirty="0" smtClean="0"/>
              <a:t>ชนิด </a:t>
            </a:r>
            <a:r>
              <a:rPr lang="en-US" dirty="0" smtClean="0"/>
              <a:t>Surface</a:t>
            </a:r>
          </a:p>
          <a:p>
            <a:r>
              <a:rPr lang="th-TH" dirty="0" smtClean="0"/>
              <a:t>สร้าง </a:t>
            </a:r>
            <a:r>
              <a:rPr lang="en-US" dirty="0" smtClean="0"/>
              <a:t>object</a:t>
            </a:r>
            <a:r>
              <a:rPr lang="th-TH" dirty="0" smtClean="0"/>
              <a:t> ชนิด </a:t>
            </a:r>
            <a:r>
              <a:rPr lang="en-US" dirty="0" smtClean="0"/>
              <a:t>Surface </a:t>
            </a:r>
            <a:r>
              <a:rPr lang="th-TH" dirty="0" smtClean="0"/>
              <a:t>อีกอันที่มีรูปแบบการเก็บพิกเซลเหมือนกับ </a:t>
            </a:r>
            <a:r>
              <a:rPr lang="en-US" dirty="0" smtClean="0"/>
              <a:t>Surface </a:t>
            </a:r>
            <a:r>
              <a:rPr lang="th-TH" dirty="0" smtClean="0"/>
              <a:t>ของหน้าจอ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pygame.Surface.convert_alpha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ทำหน้าที่เหมือน </a:t>
            </a:r>
            <a:r>
              <a:rPr lang="en-US" dirty="0" err="1" smtClean="0"/>
              <a:t>pygame.Surface.convert</a:t>
            </a:r>
            <a:r>
              <a:rPr lang="th-TH" dirty="0"/>
              <a:t> </a:t>
            </a:r>
            <a:r>
              <a:rPr lang="th-TH" dirty="0" smtClean="0"/>
              <a:t>แต่ใช้ในกรณีที่รูปใน </a:t>
            </a:r>
            <a:r>
              <a:rPr lang="en-US" dirty="0" smtClean="0"/>
              <a:t>Surface </a:t>
            </a:r>
            <a:r>
              <a:rPr lang="th-TH" dirty="0" smtClean="0"/>
              <a:t>มีข้อมูลความโปร่งใส </a:t>
            </a:r>
            <a:r>
              <a:rPr lang="en-US" dirty="0" smtClean="0"/>
              <a:t>(alpha channel)</a:t>
            </a:r>
          </a:p>
          <a:p>
            <a:r>
              <a:rPr lang="th-TH" dirty="0" smtClean="0"/>
              <a:t>รูปแบบไฟล์ที่มีข้อมูลความโปรงใสได้คือ </a:t>
            </a:r>
            <a:r>
              <a:rPr lang="en-US" dirty="0" smtClean="0"/>
              <a:t>GIF</a:t>
            </a:r>
            <a:r>
              <a:rPr lang="th-TH" dirty="0"/>
              <a:t> </a:t>
            </a:r>
            <a:r>
              <a:rPr lang="th-TH" dirty="0" smtClean="0"/>
              <a:t>และ </a:t>
            </a:r>
            <a:r>
              <a:rPr lang="en-US" dirty="0" smtClean="0"/>
              <a:t>PNG</a:t>
            </a:r>
          </a:p>
          <a:p>
            <a:endParaRPr lang="en-US" dirty="0" smtClean="0"/>
          </a:p>
          <a:p>
            <a:r>
              <a:rPr lang="en-US" dirty="0" smtClean="0"/>
              <a:t>kagami.png </a:t>
            </a:r>
            <a:r>
              <a:rPr lang="th-TH" dirty="0" smtClean="0"/>
              <a:t>มีความโปร่งใส เราจึงใช้ </a:t>
            </a:r>
            <a:r>
              <a:rPr lang="en-US" dirty="0" err="1" smtClean="0"/>
              <a:t>convert_alpha</a:t>
            </a:r>
            <a:endParaRPr lang="en-US" dirty="0" smtClean="0"/>
          </a:p>
          <a:p>
            <a:r>
              <a:rPr lang="en-US" dirty="0" smtClean="0"/>
              <a:t>Kagami_wallpaper.jpg </a:t>
            </a:r>
            <a:r>
              <a:rPr lang="th-TH" dirty="0" smtClean="0"/>
              <a:t>ไม่มีความโปร่งใส (เพราะมันเป็นรูป </a:t>
            </a:r>
            <a:r>
              <a:rPr lang="en-US" dirty="0" smtClean="0"/>
              <a:t>JPEG</a:t>
            </a:r>
            <a:r>
              <a:rPr lang="th-TH" dirty="0" smtClean="0"/>
              <a:t>) เราจึงใช้ </a:t>
            </a:r>
            <a:r>
              <a:rPr lang="en-US" dirty="0" smtClean="0"/>
              <a:t>convert </a:t>
            </a:r>
            <a:r>
              <a:rPr lang="th-TH" dirty="0" smtClean="0"/>
              <a:t>เฉยๆ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5029200" cy="2438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2362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initialization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1000"/>
            <a:ext cx="24384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player input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2438400" cy="1295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update display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เขียน </a:t>
            </a:r>
            <a:r>
              <a:rPr lang="en-US" dirty="0" smtClean="0"/>
              <a:t>Game Loop </a:t>
            </a:r>
            <a:r>
              <a:rPr lang="th-TH" dirty="0" smtClean="0"/>
              <a:t>ใน </a:t>
            </a:r>
            <a:r>
              <a:rPr lang="en-US" dirty="0" err="1" smtClean="0"/>
              <a:t>Pygame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loop while </a:t>
            </a:r>
            <a:r>
              <a:rPr lang="th-TH" dirty="0" smtClean="0"/>
              <a:t>ที่ไม่มีวันจบ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en-US" dirty="0" smtClean="0"/>
              <a:t>while True:</a:t>
            </a:r>
          </a:p>
          <a:p>
            <a:r>
              <a:rPr lang="th-TH" dirty="0" smtClean="0"/>
              <a:t>รับ </a:t>
            </a:r>
            <a:r>
              <a:rPr lang="en-US" dirty="0" smtClean="0"/>
              <a:t>input </a:t>
            </a:r>
            <a:r>
              <a:rPr lang="th-TH" dirty="0" smtClean="0"/>
              <a:t>ด้วยการดักจับ </a:t>
            </a:r>
            <a:r>
              <a:rPr lang="en-US" dirty="0" smtClean="0"/>
              <a:t>Event</a:t>
            </a:r>
          </a:p>
          <a:p>
            <a:pPr lvl="1"/>
            <a:r>
              <a:rPr lang="th-TH" dirty="0" smtClean="0"/>
              <a:t>จะพูดถึงในหน้าต่อไป</a:t>
            </a:r>
          </a:p>
          <a:p>
            <a:r>
              <a:rPr lang="th-TH" dirty="0" smtClean="0"/>
              <a:t>ทำ </a:t>
            </a:r>
            <a:r>
              <a:rPr lang="en-US" dirty="0" smtClean="0"/>
              <a:t>Game Logic</a:t>
            </a:r>
            <a:endParaRPr lang="th-TH" dirty="0" smtClean="0"/>
          </a:p>
          <a:p>
            <a:r>
              <a:rPr lang="th-TH" dirty="0" smtClean="0"/>
              <a:t>วาดรูปหน้าจอ</a:t>
            </a:r>
          </a:p>
          <a:p>
            <a:r>
              <a:rPr lang="th-TH" dirty="0" smtClean="0"/>
              <a:t>เสร็จแล้วเรียก </a:t>
            </a:r>
            <a:r>
              <a:rPr lang="en-US" dirty="0" err="1" smtClean="0"/>
              <a:t>pygame.display.update</a:t>
            </a:r>
            <a:r>
              <a:rPr lang="en-US" dirty="0" smtClean="0"/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เหตุการณ์ต่างๆ ที่เกิดขึ้นที่โปรแกรมสามารถเลือกดักจับและตอบสนองได้</a:t>
            </a:r>
          </a:p>
          <a:p>
            <a:r>
              <a:rPr lang="th-TH" dirty="0" smtClean="0"/>
              <a:t>ตัวอย่าง</a:t>
            </a:r>
          </a:p>
          <a:p>
            <a:pPr lvl="1"/>
            <a:r>
              <a:rPr lang="th-TH" dirty="0" smtClean="0"/>
              <a:t>การกดแป้นพิมพ์</a:t>
            </a:r>
          </a:p>
          <a:p>
            <a:pPr lvl="1"/>
            <a:r>
              <a:rPr lang="th-TH" dirty="0" smtClean="0"/>
              <a:t>การคลิกเมาส์</a:t>
            </a:r>
          </a:p>
          <a:p>
            <a:pPr lvl="1"/>
            <a:r>
              <a:rPr lang="th-TH" dirty="0" smtClean="0"/>
              <a:t>การที่ผู้ใช้เลือกปิดหน้าต่างหรือกด </a:t>
            </a:r>
            <a:r>
              <a:rPr lang="en-US" dirty="0" smtClean="0"/>
              <a:t>Alt+F4</a:t>
            </a:r>
          </a:p>
          <a:p>
            <a:pPr lvl="1"/>
            <a:r>
              <a:rPr lang="th-TH" dirty="0" smtClean="0"/>
              <a:t>ฯลฯ</a:t>
            </a:r>
          </a:p>
          <a:p>
            <a:r>
              <a:rPr lang="th-TH" dirty="0" smtClean="0"/>
              <a:t>ใน </a:t>
            </a:r>
            <a:r>
              <a:rPr lang="en-US" dirty="0" err="1" smtClean="0"/>
              <a:t>pygame</a:t>
            </a:r>
            <a:r>
              <a:rPr lang="en-US" dirty="0" smtClean="0"/>
              <a:t> </a:t>
            </a:r>
            <a:r>
              <a:rPr lang="th-TH" dirty="0" smtClean="0"/>
              <a:t>จะแทน </a:t>
            </a:r>
            <a:r>
              <a:rPr lang="en-US" dirty="0" smtClean="0"/>
              <a:t>Event </a:t>
            </a:r>
            <a:r>
              <a:rPr lang="th-TH" dirty="0" smtClean="0"/>
              <a:t>ด้วย </a:t>
            </a:r>
            <a:r>
              <a:rPr lang="en-US" dirty="0" smtClean="0"/>
              <a:t>object </a:t>
            </a:r>
            <a:r>
              <a:rPr lang="th-TH" dirty="0" smtClean="0"/>
              <a:t>ประเภท </a:t>
            </a:r>
            <a:r>
              <a:rPr lang="en-US" dirty="0" err="1" smtClean="0"/>
              <a:t>pygame.event.Event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 event in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ดึง </a:t>
            </a:r>
            <a:r>
              <a:rPr lang="en-US" sz="3200" dirty="0" smtClean="0">
                <a:solidFill>
                  <a:srgbClr val="FF0000"/>
                </a:solidFill>
              </a:rPr>
              <a:t>event </a:t>
            </a:r>
            <a:r>
              <a:rPr lang="th-TH" sz="3200" dirty="0" smtClean="0">
                <a:solidFill>
                  <a:srgbClr val="FF0000"/>
                </a:solidFill>
              </a:rPr>
              <a:t>ที่เพิ่งเกิดขึ้นในลูปรอบที่ผ่านมามาประมวลผล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ช่วยทำให้การเขียนเกมง่ายขึ้น</a:t>
            </a:r>
          </a:p>
          <a:p>
            <a:r>
              <a:rPr lang="th-TH" dirty="0" smtClean="0"/>
              <a:t>แต่ก็ยังต้องเขียนมากพอสมควร</a:t>
            </a:r>
            <a:endParaRPr lang="en-US" dirty="0" smtClean="0"/>
          </a:p>
          <a:p>
            <a:pPr lvl="1"/>
            <a:r>
              <a:rPr lang="th-TH" dirty="0" smtClean="0"/>
              <a:t>ไม่มี </a:t>
            </a:r>
            <a:r>
              <a:rPr lang="en-US" dirty="0" err="1" smtClean="0"/>
              <a:t>collition</a:t>
            </a:r>
            <a:r>
              <a:rPr lang="en-US" dirty="0" smtClean="0"/>
              <a:t> detection </a:t>
            </a:r>
            <a:r>
              <a:rPr lang="th-TH" dirty="0" smtClean="0"/>
              <a:t>แบบละเอียด</a:t>
            </a:r>
          </a:p>
          <a:p>
            <a:pPr lvl="1"/>
            <a:r>
              <a:rPr lang="th-TH" dirty="0" smtClean="0"/>
              <a:t>ไม่มี </a:t>
            </a:r>
            <a:r>
              <a:rPr lang="en-US" dirty="0" smtClean="0"/>
              <a:t>physics engine</a:t>
            </a:r>
            <a:endParaRPr lang="th-TH" dirty="0" smtClean="0"/>
          </a:p>
          <a:p>
            <a:pPr lvl="1"/>
            <a:r>
              <a:rPr lang="th-TH" dirty="0" smtClean="0"/>
              <a:t>ไม่มี </a:t>
            </a:r>
            <a:r>
              <a:rPr lang="en-US" dirty="0" smtClean="0"/>
              <a:t>game engine </a:t>
            </a:r>
            <a:r>
              <a:rPr lang="th-TH" dirty="0" smtClean="0"/>
              <a:t>ระดับสูง</a:t>
            </a:r>
          </a:p>
          <a:p>
            <a:pPr lvl="1"/>
            <a:r>
              <a:rPr lang="th-TH" dirty="0" smtClean="0"/>
              <a:t>ถ้าจะทำ </a:t>
            </a:r>
            <a:r>
              <a:rPr lang="en-US" dirty="0" smtClean="0"/>
              <a:t>game 3D </a:t>
            </a:r>
            <a:r>
              <a:rPr lang="th-TH" dirty="0" smtClean="0"/>
              <a:t>ก็ต้องเขียน </a:t>
            </a:r>
            <a:r>
              <a:rPr lang="en-US" dirty="0" smtClean="0"/>
              <a:t>OpenGL </a:t>
            </a:r>
            <a:r>
              <a:rPr lang="th-TH" dirty="0" smtClean="0"/>
              <a:t>เอง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pygame.event.get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ปกติเวลามี </a:t>
            </a:r>
            <a:r>
              <a:rPr lang="en-US" dirty="0" smtClean="0"/>
              <a:t>event </a:t>
            </a:r>
            <a:r>
              <a:rPr lang="th-TH" dirty="0" smtClean="0"/>
              <a:t>ใหม่เกิดขึ้นมันจะถูกในไปเก็บไว้ใน </a:t>
            </a:r>
            <a:r>
              <a:rPr lang="en-US" dirty="0" smtClean="0"/>
              <a:t>queue </a:t>
            </a:r>
            <a:r>
              <a:rPr lang="th-TH" dirty="0" smtClean="0"/>
              <a:t>ของ </a:t>
            </a:r>
            <a:r>
              <a:rPr lang="en-US" dirty="0" err="1" smtClean="0"/>
              <a:t>pygame</a:t>
            </a:r>
            <a:r>
              <a:rPr lang="en-US" dirty="0" smtClean="0"/>
              <a:t> </a:t>
            </a:r>
            <a:r>
              <a:rPr lang="th-TH" dirty="0" smtClean="0"/>
              <a:t>เอง</a:t>
            </a:r>
          </a:p>
          <a:p>
            <a:r>
              <a:rPr lang="en-US" dirty="0" err="1" smtClean="0"/>
              <a:t>pygame.event.get</a:t>
            </a:r>
            <a:r>
              <a:rPr lang="en-US" dirty="0" smtClean="0"/>
              <a:t> </a:t>
            </a:r>
            <a:r>
              <a:rPr lang="th-TH" dirty="0" smtClean="0"/>
              <a:t>มีไว้ดึง </a:t>
            </a:r>
            <a:r>
              <a:rPr lang="en-US" dirty="0" smtClean="0"/>
              <a:t>event </a:t>
            </a:r>
            <a:r>
              <a:rPr lang="th-TH" dirty="0" smtClean="0"/>
              <a:t>ทั้งหมดที่ค้างใน </a:t>
            </a:r>
            <a:r>
              <a:rPr lang="en-US" dirty="0" smtClean="0"/>
              <a:t>queue </a:t>
            </a:r>
            <a:r>
              <a:rPr lang="th-TH" dirty="0" smtClean="0"/>
              <a:t>ออกมาแล้วคืนค่าเป็น </a:t>
            </a:r>
            <a:r>
              <a:rPr lang="en-US" dirty="0" smtClean="0"/>
              <a:t>list </a:t>
            </a:r>
            <a:r>
              <a:rPr lang="th-TH" dirty="0" smtClean="0"/>
              <a:t>ของ </a:t>
            </a:r>
            <a:r>
              <a:rPr lang="en-US" dirty="0" smtClean="0"/>
              <a:t>object </a:t>
            </a:r>
            <a:r>
              <a:rPr lang="th-TH" dirty="0" smtClean="0"/>
              <a:t>ประเภท</a:t>
            </a:r>
            <a:r>
              <a:rPr lang="en-US" dirty="0" smtClean="0"/>
              <a:t> </a:t>
            </a:r>
            <a:r>
              <a:rPr lang="en-US" dirty="0" err="1" smtClean="0"/>
              <a:t>pygame.event.Event</a:t>
            </a:r>
            <a:endParaRPr lang="en-US" dirty="0" smtClean="0"/>
          </a:p>
          <a:p>
            <a:r>
              <a:rPr lang="th-TH" dirty="0" smtClean="0"/>
              <a:t>ดังนั้นถ้าต้องการประมวลผล </a:t>
            </a:r>
            <a:r>
              <a:rPr lang="en-US" dirty="0" smtClean="0"/>
              <a:t>event </a:t>
            </a:r>
            <a:r>
              <a:rPr lang="th-TH" dirty="0" smtClean="0"/>
              <a:t>ทีละตัวจะต้องใส่ </a:t>
            </a:r>
            <a:r>
              <a:rPr lang="en-US" dirty="0" smtClean="0"/>
              <a:t>for loop </a:t>
            </a:r>
            <a:r>
              <a:rPr lang="th-TH" dirty="0" smtClean="0"/>
              <a:t>บน </a:t>
            </a:r>
            <a:r>
              <a:rPr lang="en-US" dirty="0" err="1" smtClean="0"/>
              <a:t>pygame.event.get</a:t>
            </a:r>
            <a:endParaRPr lang="en-US" dirty="0" smtClean="0"/>
          </a:p>
          <a:p>
            <a:pPr lvl="1"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Loop</a:t>
            </a:r>
            <a:r>
              <a:rPr lang="th-TH" dirty="0" smtClean="0"/>
              <a:t> ในโปรแกรมแรก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for event 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exit()</a:t>
            </a:r>
          </a:p>
          <a:p>
            <a:endParaRPr lang="th-TH" dirty="0" smtClean="0"/>
          </a:p>
          <a:p>
            <a:r>
              <a:rPr lang="en-US" dirty="0" smtClean="0"/>
              <a:t>Object </a:t>
            </a:r>
            <a:r>
              <a:rPr lang="th-TH" dirty="0" smtClean="0"/>
              <a:t>ประเภท </a:t>
            </a:r>
            <a:r>
              <a:rPr lang="en-US" dirty="0" err="1" smtClean="0"/>
              <a:t>pygame.event.Event</a:t>
            </a:r>
            <a:r>
              <a:rPr lang="en-US" dirty="0" smtClean="0"/>
              <a:t> </a:t>
            </a:r>
            <a:r>
              <a:rPr lang="th-TH" dirty="0" smtClean="0"/>
              <a:t>ทุกตัวจะมี </a:t>
            </a:r>
            <a:r>
              <a:rPr lang="en-US" dirty="0" smtClean="0"/>
              <a:t>attribute “type” </a:t>
            </a:r>
            <a:r>
              <a:rPr lang="th-TH" dirty="0" smtClean="0"/>
              <a:t>ซึ่งเป็นตัวเลขบอกว่ามันเป็น </a:t>
            </a:r>
            <a:r>
              <a:rPr lang="en-US" dirty="0" smtClean="0"/>
              <a:t>event </a:t>
            </a:r>
            <a:r>
              <a:rPr lang="th-TH" dirty="0" smtClean="0"/>
              <a:t>แบบใด</a:t>
            </a:r>
          </a:p>
          <a:p>
            <a:r>
              <a:rPr lang="th-TH" dirty="0" smtClean="0"/>
              <a:t>ใน </a:t>
            </a:r>
            <a:r>
              <a:rPr lang="en-US" dirty="0" smtClean="0"/>
              <a:t>loop </a:t>
            </a:r>
            <a:r>
              <a:rPr lang="th-TH" dirty="0" smtClean="0"/>
              <a:t>ข้างบนเราเช็คหา </a:t>
            </a:r>
            <a:r>
              <a:rPr lang="en-US" dirty="0" smtClean="0"/>
              <a:t>event </a:t>
            </a:r>
            <a:r>
              <a:rPr lang="th-TH" dirty="0" smtClean="0"/>
              <a:t>ประเภท</a:t>
            </a:r>
            <a:r>
              <a:rPr lang="en-US" dirty="0" smtClean="0"/>
              <a:t> QUIT </a:t>
            </a:r>
            <a:r>
              <a:rPr lang="th-TH" dirty="0" smtClean="0"/>
              <a:t>ซึ่งจะปรากฏเมื่อผู้ใช้ปิดหน้าต่างหรือกด </a:t>
            </a:r>
            <a:r>
              <a:rPr lang="en-US" dirty="0" smtClean="0"/>
              <a:t>Alt+F4</a:t>
            </a:r>
          </a:p>
          <a:p>
            <a:r>
              <a:rPr lang="th-TH" dirty="0" smtClean="0"/>
              <a:t>ถ้า </a:t>
            </a:r>
            <a:r>
              <a:rPr lang="en-US" dirty="0" smtClean="0"/>
              <a:t>event </a:t>
            </a:r>
            <a:r>
              <a:rPr lang="th-TH" dirty="0" smtClean="0"/>
              <a:t>ประเภทนี้ปรากฏขึ้นเราก็จะให้โปรแกรมเลิกการทำงานโดยการเรียก </a:t>
            </a:r>
            <a:r>
              <a:rPr lang="en-US" dirty="0" smtClean="0"/>
              <a:t>exit()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</a:t>
            </a:r>
            <a:endParaRPr lang="en-US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343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วาดรูป </a:t>
            </a:r>
            <a:r>
              <a:rPr lang="en-US" sz="3200" dirty="0" smtClean="0">
                <a:solidFill>
                  <a:srgbClr val="FF0000"/>
                </a:solidFill>
              </a:rPr>
              <a:t>background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pygame.Surface.blit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blit</a:t>
            </a:r>
            <a:r>
              <a:rPr lang="en-US" dirty="0" smtClean="0"/>
              <a:t> = </a:t>
            </a:r>
            <a:r>
              <a:rPr lang="en-US" b="1" dirty="0" smtClean="0"/>
              <a:t>bl</a:t>
            </a:r>
            <a:r>
              <a:rPr lang="en-US" dirty="0" smtClean="0"/>
              <a:t>ock </a:t>
            </a:r>
            <a:r>
              <a:rPr lang="en-US" b="1" dirty="0" smtClean="0"/>
              <a:t>i</a:t>
            </a:r>
            <a:r>
              <a:rPr lang="en-US" dirty="0" smtClean="0"/>
              <a:t>mage </a:t>
            </a:r>
            <a:r>
              <a:rPr lang="en-US" b="1" dirty="0" err="1" smtClean="0"/>
              <a:t>t</a:t>
            </a:r>
            <a:r>
              <a:rPr lang="en-US" dirty="0" err="1" smtClean="0"/>
              <a:t>ransfrer</a:t>
            </a:r>
            <a:endParaRPr lang="en-US" dirty="0" smtClean="0"/>
          </a:p>
          <a:p>
            <a:pPr lvl="1"/>
            <a:r>
              <a:rPr lang="th-TH" dirty="0" smtClean="0"/>
              <a:t>หมายความถึงการก็อปปี้ภาพหนึ่งไปยังอีกภาพหนึ่ง</a:t>
            </a:r>
          </a:p>
          <a:p>
            <a:pPr lvl="1"/>
            <a:r>
              <a:rPr lang="en-US" dirty="0" err="1" smtClean="0"/>
              <a:t>blit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operation </a:t>
            </a:r>
            <a:r>
              <a:rPr lang="th-TH" dirty="0" smtClean="0"/>
              <a:t>ที่มีความสำคัญที่สุด </a:t>
            </a:r>
          </a:p>
          <a:p>
            <a:pPr lvl="1"/>
            <a:r>
              <a:rPr lang="th-TH" dirty="0" smtClean="0"/>
              <a:t>แค่ใช้ </a:t>
            </a:r>
            <a:r>
              <a:rPr lang="en-US" dirty="0" err="1" smtClean="0"/>
              <a:t>blit</a:t>
            </a:r>
            <a:r>
              <a:rPr lang="en-US" dirty="0" smtClean="0"/>
              <a:t> </a:t>
            </a:r>
            <a:r>
              <a:rPr lang="th-TH" dirty="0" smtClean="0"/>
              <a:t>อย่างเดียวคุณก็สามารถวาดภาพได้เกือบทุกอย่างแล้ว</a:t>
            </a:r>
          </a:p>
          <a:p>
            <a:r>
              <a:rPr lang="th-TH" dirty="0" smtClean="0"/>
              <a:t>รูปแบบ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dest.blit</a:t>
            </a:r>
            <a:r>
              <a:rPr lang="en-US" dirty="0" smtClean="0"/>
              <a:t>(source, (</a:t>
            </a:r>
            <a:r>
              <a:rPr lang="en-US" dirty="0" err="1" smtClean="0"/>
              <a:t>x,y</a:t>
            </a:r>
            <a:r>
              <a:rPr lang="en-US" dirty="0" smtClean="0"/>
              <a:t>))</a:t>
            </a:r>
          </a:p>
          <a:p>
            <a:pPr>
              <a:buNone/>
            </a:pPr>
            <a:r>
              <a:rPr lang="th-TH" dirty="0" smtClean="0"/>
              <a:t>	เมื่อ</a:t>
            </a:r>
          </a:p>
          <a:p>
            <a:pPr lvl="1"/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th-TH" dirty="0" smtClean="0"/>
              <a:t>คือ </a:t>
            </a:r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ที่ทำหน้าที่เป็นกระดาษ</a:t>
            </a:r>
          </a:p>
          <a:p>
            <a:pPr lvl="1"/>
            <a:r>
              <a:rPr lang="en-US" dirty="0" smtClean="0"/>
              <a:t>source </a:t>
            </a:r>
            <a:r>
              <a:rPr lang="th-TH" dirty="0" smtClean="0"/>
              <a:t>คือ</a:t>
            </a:r>
            <a:r>
              <a:rPr lang="en-US" dirty="0" smtClean="0"/>
              <a:t> </a:t>
            </a:r>
            <a:r>
              <a:rPr lang="en-US" dirty="0" err="1" smtClean="0"/>
              <a:t>pygame.Surface</a:t>
            </a:r>
            <a:r>
              <a:rPr lang="th-TH" dirty="0" smtClean="0"/>
              <a:t> ที่เก็บภาพที่ต้องการวาด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th-TH" dirty="0" smtClean="0"/>
              <a:t>เป็น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th-TH" dirty="0" smtClean="0"/>
              <a:t>ของตำแหน่งบนภาพ </a:t>
            </a:r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th-TH" dirty="0" smtClean="0"/>
              <a:t>ที่ต้องการให้มุมบนขวาของภาพ </a:t>
            </a:r>
            <a:r>
              <a:rPr lang="en-US" dirty="0" smtClean="0"/>
              <a:t>source </a:t>
            </a:r>
            <a:r>
              <a:rPr lang="th-TH" dirty="0" smtClean="0"/>
              <a:t>ไปปรากฎ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 </a:t>
            </a:r>
            <a:r>
              <a:rPr lang="en-US" dirty="0" smtClean="0"/>
              <a:t>coordinate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เป็นพื้นที่เก็บรูปที่เป็นสี่เหลี่ยมผืนผ้า</a:t>
            </a:r>
          </a:p>
          <a:p>
            <a:r>
              <a:rPr lang="th-TH" dirty="0" smtClean="0"/>
              <a:t>เราวัดตำแหน่งด้วยหน่วยพิกเซล</a:t>
            </a:r>
          </a:p>
          <a:p>
            <a:r>
              <a:rPr lang="en-US" dirty="0" smtClean="0"/>
              <a:t>(0,0) </a:t>
            </a:r>
            <a:r>
              <a:rPr lang="th-TH" dirty="0" smtClean="0"/>
              <a:t>คือตำแหน่งมุมบนซ้ายของรูป</a:t>
            </a:r>
          </a:p>
          <a:p>
            <a:r>
              <a:rPr lang="en-US" dirty="0" smtClean="0"/>
              <a:t>(w, h) </a:t>
            </a:r>
            <a:r>
              <a:rPr lang="th-TH" dirty="0" smtClean="0"/>
              <a:t>คือตำแหน่งที่อยู่ที่มุมล่างขวาของรูป เมื่อ </a:t>
            </a:r>
            <a:r>
              <a:rPr lang="en-US" dirty="0" smtClean="0"/>
              <a:t>w = </a:t>
            </a:r>
            <a:r>
              <a:rPr lang="th-TH" dirty="0" smtClean="0"/>
              <a:t>ความกว้าง และ </a:t>
            </a:r>
            <a:r>
              <a:rPr lang="en-US" dirty="0" smtClean="0"/>
              <a:t>h = </a:t>
            </a:r>
            <a:r>
              <a:rPr lang="th-TH" dirty="0" smtClean="0"/>
              <a:t>ความสูง ของรูป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 </a:t>
            </a:r>
            <a:r>
              <a:rPr lang="en-US" dirty="0" smtClean="0"/>
              <a:t>coordinate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71381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ลูกศรเชื่อมต่อแบบตรง 13"/>
          <p:cNvCxnSpPr/>
          <p:nvPr/>
        </p:nvCxnSpPr>
        <p:spPr>
          <a:xfrm rot="10800000">
            <a:off x="6934200" y="5486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23"/>
          <p:cNvCxnSpPr/>
          <p:nvPr/>
        </p:nvCxnSpPr>
        <p:spPr>
          <a:xfrm rot="16200000" flipH="1">
            <a:off x="1828800" y="16002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06680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(0,0)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79120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w,h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คำนวณตำแหน่งและวาด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mouse cursor</a:t>
            </a:r>
            <a:endParaRPr lang="th-TH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pygame.moust.get_pos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คืน </a:t>
            </a:r>
            <a:r>
              <a:rPr lang="en-US" dirty="0" err="1" smtClean="0"/>
              <a:t>tuple</a:t>
            </a:r>
            <a:r>
              <a:rPr lang="en-US" dirty="0" smtClean="0"/>
              <a:t>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r>
              <a:rPr lang="th-TH" dirty="0" smtClean="0"/>
              <a:t> ซึ่งเป็นตำแหน่งของเมาส์บนหน้าต่าง</a:t>
            </a:r>
          </a:p>
          <a:p>
            <a:r>
              <a:rPr lang="th-TH" dirty="0" smtClean="0"/>
              <a:t>ใช้ระบบ </a:t>
            </a:r>
            <a:r>
              <a:rPr lang="en-US" dirty="0" smtClean="0"/>
              <a:t>coordinate </a:t>
            </a:r>
            <a:r>
              <a:rPr lang="th-TH" dirty="0" smtClean="0"/>
              <a:t>ที่กล่าวถึงเมื่อตะกี้นี้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pygame.Surface.get</a:t>
            </a:r>
            <a:r>
              <a:rPr lang="en-US" dirty="0" smtClean="0"/>
              <a:t>_???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pygame.Surface.get_size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คืนคู่ลำดับ </a:t>
            </a:r>
            <a:r>
              <a:rPr lang="en-US" dirty="0" smtClean="0"/>
              <a:t>(</a:t>
            </a:r>
            <a:r>
              <a:rPr lang="en-US" dirty="0" err="1" smtClean="0"/>
              <a:t>w,h</a:t>
            </a:r>
            <a:r>
              <a:rPr lang="en-US" dirty="0" smtClean="0"/>
              <a:t>) </a:t>
            </a:r>
            <a:r>
              <a:rPr lang="th-TH" dirty="0" smtClean="0"/>
              <a:t>โดย </a:t>
            </a:r>
            <a:r>
              <a:rPr lang="en-US" dirty="0" smtClean="0"/>
              <a:t>w = </a:t>
            </a:r>
            <a:r>
              <a:rPr lang="th-TH" dirty="0" smtClean="0"/>
              <a:t>ความกว้าง และ </a:t>
            </a:r>
            <a:r>
              <a:rPr lang="en-US" dirty="0" smtClean="0"/>
              <a:t>h = </a:t>
            </a:r>
            <a:r>
              <a:rPr lang="th-TH" dirty="0" smtClean="0"/>
              <a:t>ความสูง ของ </a:t>
            </a:r>
            <a:r>
              <a:rPr lang="en-US" dirty="0" smtClean="0"/>
              <a:t>surface</a:t>
            </a:r>
          </a:p>
          <a:p>
            <a:r>
              <a:rPr lang="en-US" dirty="0" err="1" smtClean="0"/>
              <a:t>pygame.Surface.get_width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คืนความกว้างของ</a:t>
            </a:r>
            <a:r>
              <a:rPr lang="en-US" dirty="0" smtClean="0"/>
              <a:t> surface</a:t>
            </a:r>
          </a:p>
          <a:p>
            <a:r>
              <a:rPr lang="en-US" dirty="0" err="1" smtClean="0"/>
              <a:t>pygame.Surface.get_height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คืนความสูงของ </a:t>
            </a:r>
            <a:r>
              <a:rPr lang="en-US" dirty="0" smtClean="0"/>
              <a:t>surface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การประมวลผล</a:t>
            </a:r>
            <a:r>
              <a:rPr lang="en-US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มีคำสั่งในการดึง </a:t>
            </a:r>
            <a:r>
              <a:rPr lang="en-US" dirty="0" smtClean="0"/>
              <a:t>event </a:t>
            </a:r>
            <a:r>
              <a:rPr lang="th-TH" dirty="0" smtClean="0"/>
              <a:t>ออกจาก </a:t>
            </a:r>
            <a:r>
              <a:rPr lang="en-US" dirty="0" smtClean="0"/>
              <a:t>queue </a:t>
            </a:r>
            <a:r>
              <a:rPr lang="th-TH" dirty="0" smtClean="0"/>
              <a:t>นอกจาก </a:t>
            </a:r>
            <a:r>
              <a:rPr lang="en-US" dirty="0" err="1" smtClean="0"/>
              <a:t>pygame.event.get</a:t>
            </a:r>
            <a:r>
              <a:rPr lang="en-US" dirty="0" smtClean="0"/>
              <a:t> </a:t>
            </a:r>
            <a:r>
              <a:rPr lang="th-TH" dirty="0" smtClean="0"/>
              <a:t>อีกสองสามคำสั่ง</a:t>
            </a:r>
          </a:p>
          <a:p>
            <a:r>
              <a:rPr lang="en-US" dirty="0" err="1" smtClean="0"/>
              <a:t>pygame.event.poll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ดึง </a:t>
            </a:r>
            <a:r>
              <a:rPr lang="en-US" dirty="0" smtClean="0"/>
              <a:t>event </a:t>
            </a:r>
            <a:r>
              <a:rPr lang="th-TH" dirty="0" smtClean="0"/>
              <a:t>ออกมาจาก </a:t>
            </a:r>
            <a:r>
              <a:rPr lang="en-US" dirty="0" smtClean="0"/>
              <a:t>queue </a:t>
            </a:r>
            <a:r>
              <a:rPr lang="th-TH" dirty="0" smtClean="0"/>
              <a:t>แค่ </a:t>
            </a:r>
            <a:r>
              <a:rPr lang="en-US" dirty="0" smtClean="0"/>
              <a:t>event </a:t>
            </a:r>
            <a:r>
              <a:rPr lang="th-TH" dirty="0" smtClean="0"/>
              <a:t>เดียว</a:t>
            </a:r>
            <a:endParaRPr lang="en-US" dirty="0" smtClean="0"/>
          </a:p>
          <a:p>
            <a:pPr lvl="1"/>
            <a:r>
              <a:rPr lang="th-TH" dirty="0" smtClean="0"/>
              <a:t>ถ้าไม่มีจะได้ </a:t>
            </a:r>
            <a:r>
              <a:rPr lang="en-US" dirty="0" err="1" smtClean="0"/>
              <a:t>pygame.NOEVENT</a:t>
            </a:r>
            <a:r>
              <a:rPr lang="en-US" dirty="0" smtClean="0"/>
              <a:t> </a:t>
            </a:r>
            <a:r>
              <a:rPr lang="th-TH" dirty="0" smtClean="0"/>
              <a:t>ออกมา</a:t>
            </a:r>
          </a:p>
          <a:p>
            <a:r>
              <a:rPr lang="en-US" dirty="0" err="1" smtClean="0"/>
              <a:t>pygame.event.wait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ดึง </a:t>
            </a:r>
            <a:r>
              <a:rPr lang="en-US" dirty="0" smtClean="0"/>
              <a:t>event </a:t>
            </a:r>
            <a:r>
              <a:rPr lang="th-TH" dirty="0" smtClean="0"/>
              <a:t>ออกมาจาก </a:t>
            </a:r>
            <a:r>
              <a:rPr lang="en-US" dirty="0" smtClean="0"/>
              <a:t>queue </a:t>
            </a:r>
            <a:r>
              <a:rPr lang="th-TH" dirty="0" smtClean="0"/>
              <a:t>แค่ </a:t>
            </a:r>
            <a:r>
              <a:rPr lang="en-US" dirty="0" smtClean="0"/>
              <a:t>event </a:t>
            </a:r>
            <a:r>
              <a:rPr lang="th-TH" dirty="0" smtClean="0"/>
              <a:t>เดียว</a:t>
            </a:r>
          </a:p>
          <a:p>
            <a:pPr lvl="1"/>
            <a:r>
              <a:rPr lang="th-TH" dirty="0" smtClean="0"/>
              <a:t>ถ้าไม่มีจะรอจนกระทั่งมี </a:t>
            </a:r>
            <a:r>
              <a:rPr lang="en-US" dirty="0" smtClean="0"/>
              <a:t>event </a:t>
            </a:r>
            <a:r>
              <a:rPr lang="th-TH" dirty="0" smtClean="0"/>
              <a:t>มา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ดาวน์โหลดไฟล์ติดตั้งจาก </a:t>
            </a:r>
            <a:r>
              <a:rPr lang="en-US" dirty="0" smtClean="0">
                <a:hlinkClick r:id="rId3"/>
              </a:rPr>
              <a:t>http://www.pygame.org/download.shtml</a:t>
            </a:r>
            <a:endParaRPr lang="th-TH" dirty="0" smtClean="0"/>
          </a:p>
          <a:p>
            <a:r>
              <a:rPr lang="th-TH" dirty="0" smtClean="0"/>
              <a:t>ระวังดู </a:t>
            </a:r>
            <a:r>
              <a:rPr lang="en-US" dirty="0" smtClean="0"/>
              <a:t>version </a:t>
            </a:r>
            <a:r>
              <a:rPr lang="th-TH" dirty="0" smtClean="0"/>
              <a:t>ของ </a:t>
            </a:r>
            <a:r>
              <a:rPr lang="en-US" dirty="0"/>
              <a:t>P</a:t>
            </a:r>
            <a:r>
              <a:rPr lang="en-US" dirty="0" smtClean="0"/>
              <a:t>ython </a:t>
            </a:r>
            <a:r>
              <a:rPr lang="th-TH" dirty="0" smtClean="0"/>
              <a:t>ที่คุณใช้ให้ถูกกับไฟล์ที่ดาวน์โหลดมาด้วย</a:t>
            </a:r>
          </a:p>
          <a:p>
            <a:r>
              <a:rPr lang="th-TH" dirty="0" smtClean="0"/>
              <a:t>คนที่อยากเขียนโปรแกรมเกม </a:t>
            </a:r>
            <a:r>
              <a:rPr lang="en-US" dirty="0" smtClean="0"/>
              <a:t>3D </a:t>
            </a:r>
            <a:r>
              <a:rPr lang="th-TH" dirty="0" smtClean="0"/>
              <a:t>ให้ไปดาวน์โหลด </a:t>
            </a:r>
            <a:r>
              <a:rPr lang="en-US" dirty="0" err="1" smtClean="0"/>
              <a:t>PyOpenGL</a:t>
            </a:r>
            <a:r>
              <a:rPr lang="en-US" dirty="0" smtClean="0"/>
              <a:t> </a:t>
            </a:r>
            <a:r>
              <a:rPr lang="th-TH" dirty="0" smtClean="0"/>
              <a:t>จาก </a:t>
            </a:r>
            <a:r>
              <a:rPr lang="en-US" dirty="0" smtClean="0">
                <a:hlinkClick r:id="rId4"/>
              </a:rPr>
              <a:t>http://pyopengl.sourceforge.net</a:t>
            </a:r>
            <a:r>
              <a:rPr lang="en-US" dirty="0" smtClean="0"/>
              <a:t> </a:t>
            </a:r>
            <a:r>
              <a:rPr lang="th-TH" dirty="0" smtClean="0"/>
              <a:t>มาด้วย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โปรแกรมพิมพ์ </a:t>
            </a:r>
            <a:r>
              <a:rPr lang="en-US" dirty="0" smtClean="0"/>
              <a:t>event</a:t>
            </a:r>
            <a:r>
              <a:rPr lang="th-TH" dirty="0" smtClean="0"/>
              <a:t> ต่างๆ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SCREEN_SIZE = (800,600)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(SCREEN_SIZE, 0, 32)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font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pygame.font.SysFont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i="1" u="sng" dirty="0" err="1" smtClean="0">
                <a:latin typeface="Courier New" pitchFamily="49" charset="0"/>
                <a:cs typeface="Courier New" pitchFamily="49" charset="0"/>
              </a:rPr>
              <a:t>arial</a:t>
            </a:r>
            <a:r>
              <a:rPr lang="en-US" i="1" u="sng" dirty="0" smtClean="0">
                <a:latin typeface="Courier New" pitchFamily="49" charset="0"/>
                <a:cs typeface="Courier New" pitchFamily="49" charset="0"/>
              </a:rPr>
              <a:t>", 16)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font.get_linesize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event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pygame.event.wait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event_text.append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(event))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[-SCREEN_SIZE[1]/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exit()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screen.fill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((255,255,255))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y = SCREEN_SIZE[1] 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 text in reversed(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font.render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(text, True, (0,0,0)), (0,y))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y -=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779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ลอกมาจาก </a:t>
            </a:r>
            <a:r>
              <a:rPr lang="en-US" dirty="0" smtClean="0"/>
              <a:t>Will </a:t>
            </a:r>
            <a:r>
              <a:rPr lang="en-US" dirty="0" err="1" smtClean="0"/>
              <a:t>McGugan</a:t>
            </a:r>
            <a:r>
              <a:rPr lang="en-US" dirty="0" smtClean="0"/>
              <a:t>, </a:t>
            </a:r>
            <a:r>
              <a:rPr lang="en-US" b="1" dirty="0" err="1" smtClean="0"/>
              <a:t>Beginnning</a:t>
            </a:r>
            <a:r>
              <a:rPr lang="en-US" b="1" dirty="0" smtClean="0"/>
              <a:t> Game Development</a:t>
            </a:r>
            <a:r>
              <a:rPr lang="th-TH" b="1" dirty="0" smtClean="0"/>
              <a:t> </a:t>
            </a:r>
            <a:r>
              <a:rPr lang="en-US" b="1" dirty="0" smtClean="0"/>
              <a:t>with Python and </a:t>
            </a:r>
            <a:r>
              <a:rPr lang="en-US" b="1" dirty="0" err="1" smtClean="0"/>
              <a:t>Pygame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โปรแกรมพิมพ์ </a:t>
            </a:r>
            <a:r>
              <a:rPr lang="en-US" dirty="0" smtClean="0"/>
              <a:t>event</a:t>
            </a:r>
            <a:r>
              <a:rPr lang="th-TH" dirty="0" smtClean="0"/>
              <a:t> ต่างๆ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SCREEN_SIZE = (800,600)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(SCREEN_SIZE, 0, 32)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font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pygame.font.SysFont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i="1" u="sng" dirty="0" err="1" smtClean="0">
                <a:latin typeface="Courier New" pitchFamily="49" charset="0"/>
                <a:cs typeface="Courier New" pitchFamily="49" charset="0"/>
              </a:rPr>
              <a:t>arial</a:t>
            </a:r>
            <a:r>
              <a:rPr lang="en-US" i="1" u="sng" dirty="0" smtClean="0">
                <a:latin typeface="Courier New" pitchFamily="49" charset="0"/>
                <a:cs typeface="Courier New" pitchFamily="49" charset="0"/>
              </a:rPr>
              <a:t>", 16)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font.get_linesize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6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 = </a:t>
            </a:r>
            <a:r>
              <a:rPr lang="en-US" sz="6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pygame.event.wait</a:t>
            </a:r>
            <a:r>
              <a:rPr lang="en-US" sz="6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event_text.append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(event))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[-SCREEN_SIZE[1]/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exit()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screen.fill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((255,255,255))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y = SCREEN_SIZE[1] 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 text in reversed(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font.render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(text, True, (0,0,0)), (0,y))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y -=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font_height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779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ลอกมาจาก </a:t>
            </a:r>
            <a:r>
              <a:rPr lang="en-US" dirty="0" smtClean="0"/>
              <a:t>Will </a:t>
            </a:r>
            <a:r>
              <a:rPr lang="en-US" dirty="0" err="1" smtClean="0"/>
              <a:t>McGugan</a:t>
            </a:r>
            <a:r>
              <a:rPr lang="en-US" dirty="0" smtClean="0"/>
              <a:t>, </a:t>
            </a:r>
            <a:r>
              <a:rPr lang="en-US" b="1" dirty="0" err="1" smtClean="0"/>
              <a:t>Beginnning</a:t>
            </a:r>
            <a:r>
              <a:rPr lang="en-US" b="1" dirty="0" smtClean="0"/>
              <a:t> Game Development</a:t>
            </a:r>
            <a:r>
              <a:rPr lang="th-TH" b="1" dirty="0" smtClean="0"/>
              <a:t> </a:t>
            </a:r>
            <a:r>
              <a:rPr lang="en-US" b="1" dirty="0" smtClean="0"/>
              <a:t>with Python and </a:t>
            </a:r>
            <a:r>
              <a:rPr lang="en-US" b="1" dirty="0" err="1" smtClean="0"/>
              <a:t>Pygame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352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รอจนกระทั่งมี </a:t>
            </a:r>
            <a:r>
              <a:rPr lang="en-US" sz="3200" dirty="0" smtClean="0">
                <a:solidFill>
                  <a:srgbClr val="FF0000"/>
                </a:solidFill>
              </a:rPr>
              <a:t>event </a:t>
            </a:r>
            <a:r>
              <a:rPr lang="th-TH" sz="3200" dirty="0" smtClean="0">
                <a:solidFill>
                  <a:srgbClr val="FF0000"/>
                </a:solidFill>
              </a:rPr>
              <a:t>หนึ่ง </a:t>
            </a:r>
            <a:r>
              <a:rPr lang="en-US" sz="3200" dirty="0" smtClean="0">
                <a:solidFill>
                  <a:srgbClr val="FF0000"/>
                </a:solidFill>
              </a:rPr>
              <a:t>event</a:t>
            </a:r>
            <a:r>
              <a:rPr lang="th-TH" sz="3200" dirty="0" smtClean="0">
                <a:solidFill>
                  <a:srgbClr val="FF0000"/>
                </a:solidFill>
              </a:rPr>
              <a:t> แล้วดึง </a:t>
            </a:r>
            <a:r>
              <a:rPr lang="en-US" sz="3200" dirty="0" smtClean="0">
                <a:solidFill>
                  <a:srgbClr val="FF0000"/>
                </a:solidFill>
              </a:rPr>
              <a:t>event </a:t>
            </a:r>
            <a:r>
              <a:rPr lang="th-TH" sz="3200" dirty="0" smtClean="0">
                <a:solidFill>
                  <a:srgbClr val="FF0000"/>
                </a:solidFill>
              </a:rPr>
              <a:t>นั้นออกจาก </a:t>
            </a:r>
            <a:r>
              <a:rPr lang="en-US" sz="3200" dirty="0" smtClean="0">
                <a:solidFill>
                  <a:srgbClr val="FF0000"/>
                </a:solidFill>
              </a:rPr>
              <a:t>queue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โปรแกรมพิมพ์ </a:t>
            </a:r>
            <a:r>
              <a:rPr lang="en-US" dirty="0" smtClean="0"/>
              <a:t>event</a:t>
            </a:r>
            <a:r>
              <a:rPr lang="th-TH" dirty="0" smtClean="0"/>
              <a:t> ต่างๆ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977" y="1600200"/>
            <a:ext cx="5706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โครงสร้างของ </a:t>
            </a:r>
            <a:r>
              <a:rPr lang="en-US" dirty="0" err="1" smtClean="0"/>
              <a:t>pygame.event.Event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 </a:t>
            </a:r>
            <a:r>
              <a:rPr lang="en-US" dirty="0" smtClean="0"/>
              <a:t>attribute “type” </a:t>
            </a:r>
            <a:r>
              <a:rPr lang="th-TH" dirty="0" smtClean="0"/>
              <a:t>เก็บชนิดของ </a:t>
            </a:r>
            <a:r>
              <a:rPr lang="en-US" dirty="0" smtClean="0"/>
              <a:t>event </a:t>
            </a:r>
            <a:r>
              <a:rPr lang="th-TH" dirty="0" smtClean="0"/>
              <a:t>ไว้</a:t>
            </a:r>
          </a:p>
          <a:p>
            <a:r>
              <a:rPr lang="th-TH" dirty="0" smtClean="0"/>
              <a:t>นอกจากนั้นอาจมี</a:t>
            </a:r>
            <a:r>
              <a:rPr lang="en-US" dirty="0" smtClean="0"/>
              <a:t> attribute </a:t>
            </a:r>
            <a:r>
              <a:rPr lang="th-TH" dirty="0" smtClean="0"/>
              <a:t>อื่นๆ ตามแต่ชนิดของ </a:t>
            </a:r>
            <a:r>
              <a:rPr lang="en-US" dirty="0" smtClean="0"/>
              <a:t>event</a:t>
            </a:r>
          </a:p>
          <a:p>
            <a:pPr lvl="1"/>
            <a:r>
              <a:rPr lang="th-TH" dirty="0" smtClean="0"/>
              <a:t>เช่น ถ้า </a:t>
            </a:r>
            <a:r>
              <a:rPr lang="en-US" dirty="0" smtClean="0"/>
              <a:t>type </a:t>
            </a:r>
            <a:r>
              <a:rPr lang="th-TH" dirty="0" smtClean="0"/>
              <a:t>มีค่าเท่ากับ </a:t>
            </a:r>
            <a:r>
              <a:rPr lang="en-US" dirty="0" smtClean="0"/>
              <a:t>KEYDOWN</a:t>
            </a:r>
          </a:p>
          <a:p>
            <a:pPr lvl="1"/>
            <a:r>
              <a:rPr lang="th-TH" dirty="0" smtClean="0"/>
              <a:t>จะมี </a:t>
            </a:r>
            <a:r>
              <a:rPr lang="en-US" dirty="0" smtClean="0"/>
              <a:t>attribute</a:t>
            </a:r>
            <a:endParaRPr lang="th-TH" dirty="0" smtClean="0"/>
          </a:p>
          <a:p>
            <a:pPr lvl="2"/>
            <a:r>
              <a:rPr lang="en-US" dirty="0" err="1" smtClean="0"/>
              <a:t>unicode</a:t>
            </a:r>
            <a:r>
              <a:rPr lang="en-US" dirty="0" smtClean="0"/>
              <a:t> </a:t>
            </a:r>
            <a:r>
              <a:rPr lang="th-TH" dirty="0" smtClean="0"/>
              <a:t>เก็บรหัส </a:t>
            </a:r>
            <a:r>
              <a:rPr lang="en-US" dirty="0" err="1" smtClean="0"/>
              <a:t>unicode</a:t>
            </a:r>
            <a:r>
              <a:rPr lang="en-US" dirty="0" smtClean="0"/>
              <a:t> </a:t>
            </a:r>
            <a:r>
              <a:rPr lang="th-TH" dirty="0" smtClean="0"/>
              <a:t>ของปุ่มที่กด</a:t>
            </a:r>
          </a:p>
          <a:p>
            <a:pPr lvl="2"/>
            <a:r>
              <a:rPr lang="en-US" dirty="0" smtClean="0"/>
              <a:t>key </a:t>
            </a:r>
            <a:r>
              <a:rPr lang="th-TH" dirty="0" smtClean="0"/>
              <a:t>เก็บรหัสของปุ่มที่กด</a:t>
            </a:r>
          </a:p>
          <a:p>
            <a:pPr lvl="2"/>
            <a:r>
              <a:rPr lang="en-US" dirty="0" smtClean="0"/>
              <a:t>mod </a:t>
            </a:r>
            <a:r>
              <a:rPr lang="th-TH" dirty="0" smtClean="0"/>
              <a:t>เก็บปุ่มอื่นที่กดด้วย เช่น </a:t>
            </a:r>
            <a:r>
              <a:rPr lang="en-US" dirty="0" smtClean="0"/>
              <a:t>shift, ctrl, </a:t>
            </a:r>
            <a:r>
              <a:rPr lang="th-TH" dirty="0" smtClean="0"/>
              <a:t>หรือ</a:t>
            </a:r>
            <a:r>
              <a:rPr lang="en-US" dirty="0" smtClean="0"/>
              <a:t> alt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th-TH" dirty="0" smtClean="0"/>
              <a:t>ต่างๆ ใน </a:t>
            </a:r>
            <a:r>
              <a:rPr lang="en-US" dirty="0" err="1" smtClean="0"/>
              <a:t>Pygame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ชนิดของ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ความหมาย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อื่นๆ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ผู้ใช้กดปุ่มปิดหน้าต่าง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ไม่มี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หน้าต่าง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err="1" smtClean="0"/>
                        <a:t>pygame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ถูกซ่อนหรือถูกเปิด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gain, state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ผู้ใช้กดปุ่ม </a:t>
                      </a:r>
                      <a:r>
                        <a:rPr lang="en-US" dirty="0" smtClean="0"/>
                        <a:t>keyboard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unicode</a:t>
                      </a:r>
                      <a:r>
                        <a:rPr lang="en-US" baseline="0" dirty="0" smtClean="0"/>
                        <a:t>, key, mod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ผู้ใช้ปล่อยปุ่ม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keyboard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key, mod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ผู้ใช้เลื่อน </a:t>
                      </a:r>
                      <a:r>
                        <a:rPr lang="en-US" dirty="0" smtClean="0"/>
                        <a:t>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rel</a:t>
                      </a:r>
                      <a:r>
                        <a:rPr lang="en-US" baseline="0" dirty="0" smtClean="0"/>
                        <a:t>, button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MOUSEBUTTONDOWN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ผู้ใช้กดปุ่ม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pos,</a:t>
                      </a:r>
                      <a:r>
                        <a:rPr lang="en-US" baseline="0" dirty="0" smtClean="0"/>
                        <a:t> button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MOUSEBUTTONUP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ผู้ใช้ปล่อยปุ่ม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pos,</a:t>
                      </a:r>
                      <a:r>
                        <a:rPr lang="en-US" baseline="0" dirty="0" smtClean="0"/>
                        <a:t> button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VIDEORESIZE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หน้าต่างถูกเปลี่ยนขนาด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size, w, h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VIDEOEXPOSE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หน้าต่างหรือบางส่วนของหน้าต่างไม่ถูกบัง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ไม่มี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ที่ผู้ใช้กำหนดเอง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th-TH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KEYDOWN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attribute 3 </a:t>
            </a:r>
            <a:r>
              <a:rPr lang="th-TH" dirty="0" smtClean="0"/>
              <a:t>ตัว</a:t>
            </a:r>
            <a:r>
              <a:rPr lang="en-US" dirty="0" smtClean="0"/>
              <a:t>: </a:t>
            </a:r>
            <a:r>
              <a:rPr lang="en-US" dirty="0" err="1" smtClean="0"/>
              <a:t>unicode</a:t>
            </a:r>
            <a:r>
              <a:rPr lang="en-US" dirty="0" smtClean="0"/>
              <a:t>, key, </a:t>
            </a:r>
            <a:r>
              <a:rPr lang="th-TH" dirty="0" smtClean="0"/>
              <a:t>และ </a:t>
            </a:r>
            <a:r>
              <a:rPr lang="en-US" dirty="0" smtClean="0"/>
              <a:t>mod</a:t>
            </a:r>
          </a:p>
          <a:p>
            <a:pPr lvl="1"/>
            <a:r>
              <a:rPr lang="en-US" dirty="0" smtClean="0"/>
              <a:t>key </a:t>
            </a:r>
            <a:r>
              <a:rPr lang="th-TH" dirty="0" smtClean="0"/>
              <a:t>เป็นเลขค่าคงที่ซึ่งแทนปุ่มที่ผู้ใช้กด</a:t>
            </a:r>
          </a:p>
          <a:p>
            <a:pPr lvl="2"/>
            <a:r>
              <a:rPr lang="th-TH" dirty="0" smtClean="0"/>
              <a:t>ค่านี้ </a:t>
            </a:r>
            <a:r>
              <a:rPr lang="en-US" dirty="0" smtClean="0"/>
              <a:t>import </a:t>
            </a:r>
            <a:r>
              <a:rPr lang="th-TH" dirty="0" smtClean="0"/>
              <a:t>มาจาก </a:t>
            </a:r>
            <a:r>
              <a:rPr lang="en-US" dirty="0" err="1" smtClean="0"/>
              <a:t>pygame.locals</a:t>
            </a:r>
            <a:endParaRPr lang="th-TH" dirty="0" smtClean="0"/>
          </a:p>
          <a:p>
            <a:pPr lvl="1"/>
            <a:r>
              <a:rPr lang="en-US" dirty="0" smtClean="0"/>
              <a:t>mod </a:t>
            </a:r>
            <a:r>
              <a:rPr lang="th-TH" dirty="0" smtClean="0"/>
              <a:t>เป็น </a:t>
            </a:r>
            <a:r>
              <a:rPr lang="en-US" dirty="0" smtClean="0"/>
              <a:t>flag </a:t>
            </a:r>
            <a:r>
              <a:rPr lang="th-TH" dirty="0" smtClean="0"/>
              <a:t>ซึ่งแสดงว่าผู้ใช้กดปุ่ม </a:t>
            </a:r>
            <a:r>
              <a:rPr lang="en-US" dirty="0" smtClean="0"/>
              <a:t>Ctrl, Alt, </a:t>
            </a:r>
            <a:r>
              <a:rPr lang="th-TH" dirty="0" smtClean="0"/>
              <a:t>หรือ </a:t>
            </a:r>
            <a:r>
              <a:rPr lang="en-US" dirty="0" smtClean="0"/>
              <a:t>Shift </a:t>
            </a:r>
            <a:r>
              <a:rPr lang="th-TH" dirty="0" smtClean="0"/>
              <a:t>หรือไม่</a:t>
            </a:r>
          </a:p>
          <a:p>
            <a:pPr lvl="2"/>
            <a:r>
              <a:rPr lang="en-US" dirty="0" smtClean="0"/>
              <a:t>Flag </a:t>
            </a:r>
            <a:r>
              <a:rPr lang="th-TH" dirty="0" smtClean="0"/>
              <a:t>ทั้งสามคือ </a:t>
            </a:r>
            <a:r>
              <a:rPr lang="en-US" dirty="0" smtClean="0"/>
              <a:t>KMOD_SHIFT, KMOD_ALT, KMOD_CTRL</a:t>
            </a:r>
          </a:p>
          <a:p>
            <a:pPr lvl="2"/>
            <a:r>
              <a:rPr lang="th-TH" dirty="0" smtClean="0"/>
              <a:t>เวลาเช็คใช้ </a:t>
            </a:r>
            <a:r>
              <a:rPr lang="en-US" dirty="0" smtClean="0"/>
              <a:t>bitwise-AND (&amp;)</a:t>
            </a:r>
          </a:p>
          <a:p>
            <a:pPr lvl="1"/>
            <a:r>
              <a:rPr lang="en-US" dirty="0" err="1" smtClean="0"/>
              <a:t>unicode</a:t>
            </a:r>
            <a:r>
              <a:rPr lang="en-US" dirty="0" smtClean="0"/>
              <a:t> </a:t>
            </a:r>
            <a:r>
              <a:rPr lang="th-TH" dirty="0" smtClean="0"/>
              <a:t>เป็นรหัส </a:t>
            </a:r>
            <a:r>
              <a:rPr lang="en-US" dirty="0" err="1" smtClean="0"/>
              <a:t>unicode</a:t>
            </a:r>
            <a:r>
              <a:rPr lang="en-US" dirty="0" smtClean="0"/>
              <a:t> </a:t>
            </a:r>
            <a:r>
              <a:rPr lang="th-TH" dirty="0" smtClean="0"/>
              <a:t>ของปุ่มที่กด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KEYUP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attribute 2 </a:t>
            </a:r>
            <a:r>
              <a:rPr lang="th-TH" dirty="0" smtClean="0"/>
              <a:t>ตัวคือ</a:t>
            </a:r>
            <a:r>
              <a:rPr lang="en-US" dirty="0" smtClean="0"/>
              <a:t>: key, mod</a:t>
            </a:r>
          </a:p>
          <a:p>
            <a:pPr lvl="1"/>
            <a:r>
              <a:rPr lang="en-US" dirty="0" smtClean="0"/>
              <a:t>key </a:t>
            </a:r>
            <a:r>
              <a:rPr lang="th-TH" dirty="0" smtClean="0"/>
              <a:t>และ </a:t>
            </a:r>
            <a:r>
              <a:rPr lang="en-US" dirty="0" smtClean="0"/>
              <a:t>mod </a:t>
            </a:r>
            <a:r>
              <a:rPr lang="th-TH" dirty="0" smtClean="0"/>
              <a:t>เหมือน </a:t>
            </a:r>
            <a:r>
              <a:rPr lang="en-US" dirty="0" smtClean="0"/>
              <a:t>KEYDOWN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โปรแกรมเลื่อนตัวการ์ตูนด้วย </a:t>
            </a:r>
            <a:r>
              <a:rPr lang="en-US" dirty="0" smtClean="0"/>
              <a:t>keyboard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608" y="1600200"/>
            <a:ext cx="64667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โปรแกรมเลื่อนตัวการ์ตูนด้วย </a:t>
            </a:r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i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800" i="1" u="sng" dirty="0" smtClean="0">
                <a:latin typeface="Courier New" pitchFamily="49" charset="0"/>
                <a:cs typeface="Courier New" pitchFamily="49" charset="0"/>
              </a:rPr>
              <a:t>yuuno-background.jpg'</a:t>
            </a: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i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800" i="1" u="sng" dirty="0" smtClean="0">
                <a:latin typeface="Courier New" pitchFamily="49" charset="0"/>
                <a:cs typeface="Courier New" pitchFamily="49" charset="0"/>
              </a:rPr>
              <a:t>yuuno.png'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(800, 524)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0, 32)</a:t>
            </a: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i="1" dirty="0" smtClean="0">
                <a:latin typeface="Courier New" pitchFamily="49" charset="0"/>
                <a:cs typeface="Courier New" pitchFamily="49" charset="0"/>
              </a:rPr>
              <a:t>"Hello, </a:t>
            </a:r>
            <a:r>
              <a:rPr lang="en-US" sz="800" i="1" u="sng" dirty="0" err="1" smtClean="0">
                <a:latin typeface="Courier New" pitchFamily="49" charset="0"/>
                <a:cs typeface="Courier New" pitchFamily="49" charset="0"/>
              </a:rPr>
              <a:t>Yuuno</a:t>
            </a:r>
            <a:r>
              <a:rPr lang="en-US" sz="800" i="1" u="sng" dirty="0" smtClean="0">
                <a:latin typeface="Courier New" pitchFamily="49" charset="0"/>
                <a:cs typeface="Courier New" pitchFamily="49" charset="0"/>
              </a:rPr>
              <a:t>!")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cursor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[0]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cursor.get_width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()) / 2</a:t>
            </a:r>
          </a:p>
          <a:p>
            <a:pPr>
              <a:buNone/>
            </a:pP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[1]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cursor.get_height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()) / 2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hold = {K_LEFT: False, K_RIGHT: False, K_UP: False, K_DOWN: False}</a:t>
            </a:r>
          </a:p>
          <a:p>
            <a:pPr>
              <a:buNone/>
            </a:pP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== KEYDOWN: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if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in [K_LEFT, K_RIGHT, K_UP, K_DOWN]: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   hold[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] = True               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== KEYUP: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in [K_LEFT, K_RIGHT, K_UP, K_DOWN]: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    hold[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] = False</a:t>
            </a:r>
          </a:p>
          <a:p>
            <a:pPr>
              <a:buNone/>
            </a:pP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0, 0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hold[K_LEFT]: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-1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hold[K_RIGHT]: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hold[K_UP]: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-1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hold[K_DOWN]: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>
              <a:buNone/>
            </a:pPr>
            <a:endParaRPr lang="th-TH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endParaRPr lang="th-TH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0: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[0]-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cursor.get_width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[0]-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cursor.get_width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0: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[1]-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cursor.get_height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[1]-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cursor.get_height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(background, (0,0))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(cursor,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u="sng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u="sng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ส่วนจัดการ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hold = {K_LEFT: False, K_RIGHT: False,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K_UP: False, K_DOWN: False}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while True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event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KEYDOWN: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[K_LEFT, K_RIGHT, K_UP, K_DOWN]: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hold[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KEYUP: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[K_LEFT, K_RIGHT, K_UP, K_DOWN]: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hold[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779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ลอกมาจาก </a:t>
            </a:r>
            <a:r>
              <a:rPr lang="en-US" dirty="0" smtClean="0"/>
              <a:t>Will </a:t>
            </a:r>
            <a:r>
              <a:rPr lang="en-US" dirty="0" err="1" smtClean="0"/>
              <a:t>McGugan</a:t>
            </a:r>
            <a:r>
              <a:rPr lang="en-US" dirty="0" smtClean="0"/>
              <a:t>, </a:t>
            </a:r>
            <a:r>
              <a:rPr lang="en-US" b="1" dirty="0" err="1" smtClean="0"/>
              <a:t>Beginnning</a:t>
            </a:r>
            <a:r>
              <a:rPr lang="en-US" b="1" dirty="0" smtClean="0"/>
              <a:t> Game Development</a:t>
            </a:r>
            <a:r>
              <a:rPr lang="th-TH" b="1" dirty="0" smtClean="0"/>
              <a:t> </a:t>
            </a:r>
            <a:r>
              <a:rPr lang="en-US" b="1" dirty="0" smtClean="0"/>
              <a:t>with Python and </a:t>
            </a:r>
            <a:r>
              <a:rPr lang="en-US" b="1" dirty="0" err="1" smtClean="0"/>
              <a:t>Pygame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ส่วนจัดการ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เราสร้าง </a:t>
            </a:r>
            <a:r>
              <a:rPr lang="en-US" dirty="0" smtClean="0"/>
              <a:t>dictionary </a:t>
            </a:r>
            <a:r>
              <a:rPr lang="th-TH" dirty="0" smtClean="0"/>
              <a:t>อันหนึ่งชื่อ </a:t>
            </a:r>
            <a:r>
              <a:rPr lang="en-US" dirty="0" smtClean="0"/>
              <a:t>hold</a:t>
            </a:r>
            <a:endParaRPr lang="th-TH" dirty="0" smtClean="0"/>
          </a:p>
          <a:p>
            <a:r>
              <a:rPr lang="th-TH" dirty="0" smtClean="0"/>
              <a:t>ใช้ </a:t>
            </a:r>
            <a:r>
              <a:rPr lang="en-US" dirty="0" smtClean="0"/>
              <a:t>map </a:t>
            </a:r>
            <a:r>
              <a:rPr lang="th-TH" dirty="0" smtClean="0"/>
              <a:t>รหัสของปุ่มกดไปยัง </a:t>
            </a:r>
            <a:r>
              <a:rPr lang="en-US" dirty="0" smtClean="0"/>
              <a:t>True/False</a:t>
            </a:r>
          </a:p>
          <a:p>
            <a:r>
              <a:rPr lang="en-US" dirty="0" smtClean="0"/>
              <a:t>hold[key] = True </a:t>
            </a:r>
            <a:r>
              <a:rPr lang="th-TH" dirty="0" smtClean="0"/>
              <a:t>ถ้าผู้ใช้กดปุ่ม </a:t>
            </a:r>
            <a:r>
              <a:rPr lang="en-US" dirty="0" smtClean="0"/>
              <a:t>key </a:t>
            </a:r>
            <a:r>
              <a:rPr lang="th-TH" dirty="0" smtClean="0"/>
              <a:t>อยู่</a:t>
            </a:r>
          </a:p>
          <a:p>
            <a:r>
              <a:rPr lang="en-US" dirty="0" smtClean="0"/>
              <a:t>hold[key] = False </a:t>
            </a:r>
            <a:r>
              <a:rPr lang="th-TH" dirty="0" smtClean="0"/>
              <a:t>ถ้าผู้ใช้ไม่ได้กดปุ่ม </a:t>
            </a:r>
            <a:r>
              <a:rPr lang="en-US" dirty="0" smtClean="0"/>
              <a:t>key </a:t>
            </a:r>
            <a:r>
              <a:rPr lang="th-TH" dirty="0" smtClean="0"/>
              <a:t>อยู่</a:t>
            </a:r>
          </a:p>
          <a:p>
            <a:endParaRPr lang="th-TH" dirty="0" smtClean="0"/>
          </a:p>
          <a:p>
            <a:r>
              <a:rPr lang="th-TH" dirty="0" smtClean="0"/>
              <a:t>ดักจับ </a:t>
            </a:r>
            <a:r>
              <a:rPr lang="en-US" dirty="0" smtClean="0"/>
              <a:t>KEYDOWN </a:t>
            </a:r>
            <a:r>
              <a:rPr lang="th-TH" dirty="0" smtClean="0"/>
              <a:t>ถ้ากด </a:t>
            </a:r>
            <a:r>
              <a:rPr lang="en-US" dirty="0" smtClean="0"/>
              <a:t>key </a:t>
            </a:r>
            <a:r>
              <a:rPr lang="th-TH" dirty="0" smtClean="0"/>
              <a:t>ก็เซต </a:t>
            </a:r>
            <a:r>
              <a:rPr lang="en-US" dirty="0" smtClean="0"/>
              <a:t>hold[key] = True</a:t>
            </a:r>
          </a:p>
          <a:p>
            <a:r>
              <a:rPr lang="th-TH" dirty="0" smtClean="0"/>
              <a:t>ดักจับ </a:t>
            </a:r>
            <a:r>
              <a:rPr lang="en-US" dirty="0" smtClean="0"/>
              <a:t>KEYUP </a:t>
            </a:r>
            <a:r>
              <a:rPr lang="th-TH" dirty="0" smtClean="0"/>
              <a:t>ถ้ากด </a:t>
            </a:r>
            <a:r>
              <a:rPr lang="en-US" dirty="0" smtClean="0"/>
              <a:t>key </a:t>
            </a:r>
            <a:r>
              <a:rPr lang="th-TH" dirty="0" smtClean="0"/>
              <a:t>ก็เซต </a:t>
            </a:r>
            <a:r>
              <a:rPr lang="en-US" dirty="0" smtClean="0"/>
              <a:t>hold[key] = False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ส่วนจัดการการเปลี่ยนตำแหน่งของตัวการ์ตูน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0, 0 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hold[K_LEFT]: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-1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hold[K_RIGHT]: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hold[K_UP]: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-1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hold[K_DOWN]: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th-TH" dirty="0" smtClean="0"/>
              <a:t>เก็บความเปลี่ยนแปลงด้านแกน </a:t>
            </a:r>
            <a:r>
              <a:rPr lang="en-US" dirty="0" smtClean="0"/>
              <a:t>x </a:t>
            </a:r>
            <a:r>
              <a:rPr lang="th-TH" dirty="0" smtClean="0"/>
              <a:t>และแกน </a:t>
            </a:r>
            <a:r>
              <a:rPr lang="en-US" dirty="0" smtClean="0"/>
              <a:t>y</a:t>
            </a:r>
          </a:p>
          <a:p>
            <a:r>
              <a:rPr lang="th-TH" dirty="0" smtClean="0"/>
              <a:t>เราเซตค่าของมันตามปุ่มที่ผู้ใช้กด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ส่วนจัดการการเปลี่ยนตำแหน่งของตัวการ์ตูน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th-TH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0:</a:t>
            </a:r>
          </a:p>
          <a:p>
            <a:pPr>
              <a:buNone/>
            </a:pPr>
            <a:r>
              <a:rPr lang="th-TH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[0]-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cursor.get_width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[0]-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cursor.get_width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0: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[1]-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cursor.get_height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cursor_y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screen_size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[1]-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cursor.get_height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th-TH" dirty="0" smtClean="0"/>
              <a:t>เปลี่ยนตำแหน่งของตัวการ์ตูน </a:t>
            </a:r>
            <a:r>
              <a:rPr lang="en-US" dirty="0" smtClean="0"/>
              <a:t>(</a:t>
            </a:r>
            <a:r>
              <a:rPr lang="en-US" dirty="0" err="1" smtClean="0"/>
              <a:t>cursor_x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cursor_y</a:t>
            </a:r>
            <a:r>
              <a:rPr lang="en-US" dirty="0" smtClean="0"/>
              <a:t>) </a:t>
            </a:r>
            <a:r>
              <a:rPr lang="th-TH" dirty="0" smtClean="0"/>
              <a:t>ด้วยการบวกด้วย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dy</a:t>
            </a:r>
            <a:endParaRPr lang="en-US" dirty="0" smtClean="0"/>
          </a:p>
          <a:p>
            <a:r>
              <a:rPr lang="th-TH" dirty="0" smtClean="0"/>
              <a:t>แล้วจัดให้มันอยู่ในกรอบของหน้าต่าง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MOUSEBUTTONDOWN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attribute 2 </a:t>
            </a:r>
            <a:r>
              <a:rPr lang="th-TH" dirty="0" smtClean="0"/>
              <a:t>ตัวคือ</a:t>
            </a:r>
            <a:r>
              <a:rPr lang="en-US" dirty="0" smtClean="0"/>
              <a:t>: button </a:t>
            </a:r>
            <a:r>
              <a:rPr lang="th-TH" dirty="0" smtClean="0"/>
              <a:t>และ </a:t>
            </a:r>
            <a:r>
              <a:rPr lang="en-US" dirty="0" smtClean="0"/>
              <a:t>pos</a:t>
            </a:r>
          </a:p>
          <a:p>
            <a:pPr lvl="1"/>
            <a:r>
              <a:rPr lang="en-US" dirty="0" smtClean="0"/>
              <a:t>button </a:t>
            </a:r>
            <a:r>
              <a:rPr lang="th-TH" dirty="0" smtClean="0"/>
              <a:t>เป็นเลข </a:t>
            </a:r>
            <a:r>
              <a:rPr lang="en-US" dirty="0" smtClean="0"/>
              <a:t>integer </a:t>
            </a:r>
            <a:r>
              <a:rPr lang="th-TH" dirty="0" smtClean="0"/>
              <a:t>ซึ่งมีค่า</a:t>
            </a:r>
          </a:p>
          <a:p>
            <a:pPr lvl="2"/>
            <a:r>
              <a:rPr lang="en-US" dirty="0" smtClean="0"/>
              <a:t>1 </a:t>
            </a:r>
            <a:r>
              <a:rPr lang="th-TH" dirty="0" smtClean="0"/>
              <a:t>เมื่อเป็น </a:t>
            </a:r>
            <a:r>
              <a:rPr lang="en-US" dirty="0" smtClean="0"/>
              <a:t>mouse </a:t>
            </a:r>
            <a:r>
              <a:rPr lang="th-TH" dirty="0" smtClean="0"/>
              <a:t>ปุ่มซ้าย</a:t>
            </a:r>
          </a:p>
          <a:p>
            <a:pPr lvl="2"/>
            <a:r>
              <a:rPr lang="en-US" dirty="0" smtClean="0"/>
              <a:t>2 </a:t>
            </a:r>
            <a:r>
              <a:rPr lang="th-TH" dirty="0" smtClean="0"/>
              <a:t>เมื่อเป็น </a:t>
            </a:r>
            <a:r>
              <a:rPr lang="en-US" dirty="0" smtClean="0"/>
              <a:t>mouse </a:t>
            </a:r>
            <a:r>
              <a:rPr lang="th-TH" dirty="0" smtClean="0"/>
              <a:t>ปุ่มกลาง</a:t>
            </a:r>
          </a:p>
          <a:p>
            <a:pPr lvl="2"/>
            <a:r>
              <a:rPr lang="en-US" dirty="0" smtClean="0"/>
              <a:t>3 </a:t>
            </a:r>
            <a:r>
              <a:rPr lang="th-TH" dirty="0" smtClean="0"/>
              <a:t>เมื่อเป็น </a:t>
            </a:r>
            <a:r>
              <a:rPr lang="en-US" dirty="0" smtClean="0"/>
              <a:t>mouse </a:t>
            </a:r>
            <a:r>
              <a:rPr lang="th-TH" dirty="0" smtClean="0"/>
              <a:t>ปุ่มขวา</a:t>
            </a:r>
          </a:p>
          <a:p>
            <a:pPr lvl="1"/>
            <a:r>
              <a:rPr lang="en-US" dirty="0" smtClean="0"/>
              <a:t>pos </a:t>
            </a:r>
            <a:r>
              <a:rPr lang="th-TH" dirty="0" smtClean="0"/>
              <a:t>เป็นคู่ลำดับ 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th-TH" dirty="0" smtClean="0"/>
              <a:t>แทนตำแหน่งที่ผู้ใช้กดปุ่มเมาส์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MOUSEBUTTONUP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attribute 2 </a:t>
            </a:r>
            <a:r>
              <a:rPr lang="th-TH" dirty="0" smtClean="0"/>
              <a:t>ตัวคือ</a:t>
            </a:r>
            <a:r>
              <a:rPr lang="en-US" dirty="0" smtClean="0"/>
              <a:t>: button </a:t>
            </a:r>
            <a:r>
              <a:rPr lang="th-TH" dirty="0" smtClean="0"/>
              <a:t>และ </a:t>
            </a:r>
            <a:r>
              <a:rPr lang="en-US" dirty="0" smtClean="0"/>
              <a:t>pos</a:t>
            </a:r>
          </a:p>
          <a:p>
            <a:pPr lvl="1"/>
            <a:r>
              <a:rPr lang="en-US" dirty="0" smtClean="0"/>
              <a:t>Attribute </a:t>
            </a:r>
            <a:r>
              <a:rPr lang="th-TH" dirty="0" smtClean="0"/>
              <a:t>ทั้งสองตัวเหมือนกับ </a:t>
            </a:r>
            <a:r>
              <a:rPr lang="en-US" dirty="0" smtClean="0"/>
              <a:t>MOUSEBUTTONDOWN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MOUSEMOTION</a:t>
            </a:r>
            <a:endParaRPr lang="th-TH" dirty="0" smtClean="0"/>
          </a:p>
          <a:p>
            <a:pPr lvl="1"/>
            <a:r>
              <a:rPr lang="th-TH" dirty="0" smtClean="0"/>
              <a:t>ปรากฎขึ้นเมื่อผู้ใช้เลื่อน </a:t>
            </a:r>
            <a:r>
              <a:rPr lang="en-US" dirty="0" smtClean="0"/>
              <a:t>mouse pointer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argument 3 </a:t>
            </a:r>
            <a:r>
              <a:rPr lang="th-TH" dirty="0" smtClean="0"/>
              <a:t>ตัว</a:t>
            </a:r>
            <a:r>
              <a:rPr lang="en-US" dirty="0" smtClean="0"/>
              <a:t>: buttons, pos, </a:t>
            </a:r>
            <a:r>
              <a:rPr lang="en-US" dirty="0" err="1" smtClean="0"/>
              <a:t>rel</a:t>
            </a:r>
            <a:endParaRPr lang="en-US" dirty="0" smtClean="0"/>
          </a:p>
          <a:p>
            <a:pPr lvl="1"/>
            <a:r>
              <a:rPr lang="en-US" dirty="0" smtClean="0"/>
              <a:t>buttons </a:t>
            </a:r>
            <a:r>
              <a:rPr lang="th-TH" dirty="0" smtClean="0"/>
              <a:t>เป็น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th-TH" dirty="0" smtClean="0"/>
              <a:t>มี </a:t>
            </a:r>
            <a:r>
              <a:rPr lang="en-US" dirty="0" smtClean="0"/>
              <a:t>3</a:t>
            </a:r>
            <a:r>
              <a:rPr lang="th-TH" dirty="0" smtClean="0"/>
              <a:t> </a:t>
            </a:r>
            <a:r>
              <a:rPr lang="en-US" dirty="0" smtClean="0"/>
              <a:t>component</a:t>
            </a:r>
          </a:p>
          <a:p>
            <a:pPr lvl="2"/>
            <a:r>
              <a:rPr lang="en-US" dirty="0" smtClean="0"/>
              <a:t>buttons[0] </a:t>
            </a:r>
            <a:r>
              <a:rPr lang="th-TH" dirty="0" smtClean="0"/>
              <a:t>หมายถึง</a:t>
            </a:r>
            <a:r>
              <a:rPr lang="en-US" dirty="0" smtClean="0"/>
              <a:t> </a:t>
            </a:r>
            <a:r>
              <a:rPr lang="th-TH" dirty="0" smtClean="0"/>
              <a:t>เมาส์ปุ่มซ้าย</a:t>
            </a:r>
          </a:p>
          <a:p>
            <a:pPr lvl="2"/>
            <a:r>
              <a:rPr lang="en-US" dirty="0" smtClean="0"/>
              <a:t>buttons[1] </a:t>
            </a:r>
            <a:r>
              <a:rPr lang="th-TH" dirty="0" smtClean="0"/>
              <a:t>หมายถึง</a:t>
            </a:r>
            <a:r>
              <a:rPr lang="en-US" dirty="0" smtClean="0"/>
              <a:t> </a:t>
            </a:r>
            <a:r>
              <a:rPr lang="th-TH" dirty="0" smtClean="0"/>
              <a:t>เมาส์ปุ่มกลาง</a:t>
            </a:r>
            <a:endParaRPr lang="en-US" dirty="0" smtClean="0"/>
          </a:p>
          <a:p>
            <a:pPr lvl="2"/>
            <a:r>
              <a:rPr lang="en-US" dirty="0" smtClean="0"/>
              <a:t>buttons[2] </a:t>
            </a:r>
            <a:r>
              <a:rPr lang="th-TH" dirty="0" smtClean="0"/>
              <a:t>หมายถึง เมาส์ปุ่มขวา</a:t>
            </a:r>
          </a:p>
          <a:p>
            <a:pPr lvl="2"/>
            <a:r>
              <a:rPr lang="th-TH" dirty="0" smtClean="0"/>
              <a:t>แต่ละ </a:t>
            </a:r>
            <a:r>
              <a:rPr lang="en-US" dirty="0" smtClean="0"/>
              <a:t>component </a:t>
            </a:r>
            <a:r>
              <a:rPr lang="th-TH" dirty="0" smtClean="0"/>
              <a:t>ถ้าเป็น </a:t>
            </a:r>
            <a:r>
              <a:rPr lang="en-US" dirty="0" smtClean="0"/>
              <a:t>0 </a:t>
            </a:r>
            <a:r>
              <a:rPr lang="th-TH" dirty="0" smtClean="0"/>
              <a:t>หมายถึงผู้ใช้ไม่ได้กดปุ่ม ถ้าเป็น </a:t>
            </a:r>
            <a:r>
              <a:rPr lang="en-US" dirty="0" smtClean="0"/>
              <a:t>1 </a:t>
            </a:r>
            <a:r>
              <a:rPr lang="th-TH" dirty="0" smtClean="0"/>
              <a:t>หมายความว่าผู้ใช้กดปุ่มขณะเลื่อนเมาส์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MOUSEMOTION </a:t>
            </a:r>
            <a:r>
              <a:rPr lang="th-TH" dirty="0" smtClean="0"/>
              <a:t>(ต่อ)</a:t>
            </a:r>
          </a:p>
          <a:p>
            <a:pPr lvl="1"/>
            <a:r>
              <a:rPr lang="en-US" dirty="0" smtClean="0"/>
              <a:t>pos </a:t>
            </a:r>
            <a:r>
              <a:rPr lang="th-TH" dirty="0" smtClean="0"/>
              <a:t>คือ</a:t>
            </a:r>
            <a:r>
              <a:rPr lang="en-US" dirty="0" smtClean="0"/>
              <a:t> </a:t>
            </a:r>
            <a:r>
              <a:rPr lang="th-TH" dirty="0" smtClean="0"/>
              <a:t>คู่ลำดับ 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th-TH" dirty="0" smtClean="0"/>
              <a:t>แทนตำแหน่งของ </a:t>
            </a:r>
            <a:r>
              <a:rPr lang="en-US" dirty="0" smtClean="0"/>
              <a:t>mouse pointer</a:t>
            </a:r>
          </a:p>
          <a:p>
            <a:pPr lvl="1"/>
            <a:r>
              <a:rPr lang="en-US" dirty="0" err="1" smtClean="0"/>
              <a:t>rel</a:t>
            </a:r>
            <a:r>
              <a:rPr lang="th-TH" dirty="0" smtClean="0"/>
              <a:t> คือ คู่ลำดับ 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th-TH" dirty="0" smtClean="0"/>
              <a:t>แทนการขจัดของ </a:t>
            </a:r>
            <a:r>
              <a:rPr lang="en-US" dirty="0" smtClean="0"/>
              <a:t>mouse pointer </a:t>
            </a:r>
            <a:r>
              <a:rPr lang="th-TH" dirty="0" smtClean="0"/>
              <a:t>จากตำแหน่งของ </a:t>
            </a:r>
            <a:r>
              <a:rPr lang="en-US" dirty="0" smtClean="0"/>
              <a:t>mouse pointer </a:t>
            </a:r>
            <a:r>
              <a:rPr lang="th-TH" dirty="0" smtClean="0"/>
              <a:t>ตอนที่ </a:t>
            </a:r>
            <a:r>
              <a:rPr lang="en-US" dirty="0" smtClean="0"/>
              <a:t>MOUSEMOTION </a:t>
            </a:r>
            <a:r>
              <a:rPr lang="th-TH" dirty="0" smtClean="0"/>
              <a:t>ปรากฎขึ้นครั้งที่แล้ว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โปรแกรมลากตัวการ์ตูนด้วย </a:t>
            </a:r>
            <a:r>
              <a:rPr lang="en-US" dirty="0" smtClean="0"/>
              <a:t>mouse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ตัวแปรต่างๆ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cartoon_x</a:t>
            </a:r>
            <a:r>
              <a:rPr lang="en-US" dirty="0" smtClean="0"/>
              <a:t>, </a:t>
            </a:r>
            <a:r>
              <a:rPr lang="en-US" dirty="0" err="1" smtClean="0"/>
              <a:t>cartoon_y</a:t>
            </a:r>
            <a:r>
              <a:rPr lang="en-US" dirty="0" smtClean="0"/>
              <a:t>: </a:t>
            </a:r>
            <a:r>
              <a:rPr lang="th-TH" dirty="0" smtClean="0"/>
              <a:t>ตำแหน่ง</a:t>
            </a:r>
            <a:r>
              <a:rPr lang="th-TH" smtClean="0"/>
              <a:t>มุมบนซ้ายของ</a:t>
            </a:r>
            <a:r>
              <a:rPr lang="th-TH" dirty="0" smtClean="0"/>
              <a:t>รูปการ์ตูน</a:t>
            </a:r>
          </a:p>
          <a:p>
            <a:r>
              <a:rPr lang="en-US" dirty="0" err="1" smtClean="0"/>
              <a:t>start_x</a:t>
            </a:r>
            <a:r>
              <a:rPr lang="en-US" dirty="0" smtClean="0"/>
              <a:t>, </a:t>
            </a:r>
            <a:r>
              <a:rPr lang="en-US" dirty="0" err="1" smtClean="0"/>
              <a:t>start_y</a:t>
            </a:r>
            <a:r>
              <a:rPr lang="en-US" dirty="0" smtClean="0"/>
              <a:t>: </a:t>
            </a:r>
            <a:r>
              <a:rPr lang="th-TH" dirty="0" smtClean="0"/>
              <a:t>ตำแหน่งที่ผู้ใช้กดปุ่ม</a:t>
            </a:r>
            <a:r>
              <a:rPr lang="en-US" dirty="0" smtClean="0"/>
              <a:t> mouse</a:t>
            </a:r>
          </a:p>
          <a:p>
            <a:r>
              <a:rPr lang="en-US" dirty="0" err="1" smtClean="0"/>
              <a:t>cartoon_start_x</a:t>
            </a:r>
            <a:r>
              <a:rPr lang="en-US" dirty="0" smtClean="0"/>
              <a:t>, </a:t>
            </a:r>
            <a:r>
              <a:rPr lang="en-US" dirty="0" err="1" smtClean="0"/>
              <a:t>cartoon_start_y</a:t>
            </a:r>
            <a:r>
              <a:rPr lang="en-US" dirty="0" smtClean="0"/>
              <a:t>: </a:t>
            </a:r>
            <a:r>
              <a:rPr lang="th-TH" dirty="0" smtClean="0"/>
              <a:t>ค่าของ </a:t>
            </a:r>
            <a:r>
              <a:rPr lang="en-US" dirty="0" err="1" smtClean="0"/>
              <a:t>cartoon_x</a:t>
            </a:r>
            <a:r>
              <a:rPr lang="en-US" dirty="0" smtClean="0"/>
              <a:t>, </a:t>
            </a:r>
            <a:r>
              <a:rPr lang="en-US" dirty="0" err="1" smtClean="0"/>
              <a:t>cartoon_y</a:t>
            </a:r>
            <a:r>
              <a:rPr lang="en-US" dirty="0" smtClean="0"/>
              <a:t> </a:t>
            </a:r>
            <a:r>
              <a:rPr lang="th-TH" dirty="0" smtClean="0"/>
              <a:t>เมื่อผู้ใช้กดปุ่ม</a:t>
            </a:r>
            <a:r>
              <a:rPr lang="en-US" dirty="0" smtClean="0"/>
              <a:t> mouse</a:t>
            </a:r>
            <a:endParaRPr lang="th-TH" dirty="0" smtClean="0"/>
          </a:p>
          <a:p>
            <a:r>
              <a:rPr lang="en-US" dirty="0" smtClean="0"/>
              <a:t>drag </a:t>
            </a:r>
            <a:r>
              <a:rPr lang="th-TH" dirty="0" smtClean="0"/>
              <a:t>เป็นตัวแปรแบบ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th-TH" dirty="0" smtClean="0"/>
              <a:t>ซึ่งเป็น </a:t>
            </a:r>
            <a:r>
              <a:rPr lang="en-US" dirty="0" smtClean="0"/>
              <a:t>True </a:t>
            </a:r>
            <a:r>
              <a:rPr lang="th-TH" dirty="0" smtClean="0"/>
              <a:t>ถ้าผู้ใช้กำลังลากตัวการ์ตูนอยู่ มิเช่นนั้นจะเป็น </a:t>
            </a:r>
            <a:r>
              <a:rPr lang="en-US" dirty="0" smtClean="0"/>
              <a:t>False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การจัดการกับการกดปุ่ม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MOUSEBUTTONDOWN: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event.button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1: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inside(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cartoon.get_width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cartoon.get_height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event.pos[0], event.pos[1]):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x = event.pos[0] 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y = event.pos[1] 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color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cartoon.get_at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))                   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color[3] &gt; 0: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start_x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event.pos[0]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start_y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event.pos[1]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start_cartoon_x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start_cartoon_y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drag = True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789" y="1600200"/>
            <a:ext cx="5732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การจัดการกับการกดปุ่ม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เราเช็คว่า </a:t>
            </a:r>
            <a:r>
              <a:rPr lang="en-US" dirty="0" err="1" smtClean="0"/>
              <a:t>event.button</a:t>
            </a:r>
            <a:r>
              <a:rPr lang="en-US" dirty="0" smtClean="0"/>
              <a:t> == 1 </a:t>
            </a:r>
            <a:r>
              <a:rPr lang="th-TH" dirty="0" smtClean="0"/>
              <a:t>เพื่อเช็คว่าผู้ใช้กดปุ่มขวาหรือไม่</a:t>
            </a:r>
          </a:p>
          <a:p>
            <a:r>
              <a:rPr lang="th-TH" dirty="0" smtClean="0"/>
              <a:t>หลังจากนั้นใช้ฟังก์ชัน </a:t>
            </a:r>
            <a:r>
              <a:rPr lang="en-US" dirty="0" smtClean="0"/>
              <a:t>inside </a:t>
            </a:r>
            <a:r>
              <a:rPr lang="th-TH" dirty="0" smtClean="0"/>
              <a:t>เพื่อเช็คว่า </a:t>
            </a:r>
            <a:r>
              <a:rPr lang="en-US" dirty="0" smtClean="0"/>
              <a:t>mouse pointer </a:t>
            </a:r>
            <a:r>
              <a:rPr lang="th-TH" dirty="0" smtClean="0"/>
              <a:t>อยู่ใน </a:t>
            </a:r>
            <a:r>
              <a:rPr lang="en-US" dirty="0" smtClean="0"/>
              <a:t>surface </a:t>
            </a:r>
            <a:r>
              <a:rPr lang="th-TH" dirty="0" smtClean="0"/>
              <a:t>ของรูปการ์ตูนหรือไม่</a:t>
            </a:r>
          </a:p>
          <a:p>
            <a:endParaRPr lang="th-TH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inside(left, top, width, height, x, y):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(left &lt;= x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x &lt; left + width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and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top &lt;= 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y &lt; top + height)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การจัดการกับการกดปุ่ม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หลังจากนั้นคำนวณตำแหน่ง </a:t>
            </a:r>
            <a:r>
              <a:rPr lang="en-US" dirty="0" smtClean="0"/>
              <a:t>x, y </a:t>
            </a:r>
            <a:r>
              <a:rPr lang="th-TH" dirty="0" smtClean="0"/>
              <a:t>โดยยึดมุมบนซ้ายของรูปการ์ตูนเป็นจุด </a:t>
            </a:r>
            <a:r>
              <a:rPr lang="en-US" dirty="0" smtClean="0"/>
              <a:t>origin</a:t>
            </a:r>
            <a:endParaRPr lang="th-TH" dirty="0" smtClean="0"/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 = event.pos[0] -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y = event.pos[1] -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endParaRPr lang="th-TH" dirty="0" smtClean="0"/>
          </a:p>
          <a:p>
            <a:r>
              <a:rPr lang="th-TH" dirty="0" smtClean="0"/>
              <a:t>หลังจากนั้นเราดึง </a:t>
            </a:r>
            <a:r>
              <a:rPr lang="en-US" dirty="0" smtClean="0"/>
              <a:t>pixel </a:t>
            </a:r>
            <a:r>
              <a:rPr lang="th-TH" dirty="0" smtClean="0"/>
              <a:t>ออกจากรูปการ์ตูนที่ตำแหน่ง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th-TH" dirty="0" smtClean="0"/>
              <a:t>มาด้วยฟังก์ชัน </a:t>
            </a:r>
            <a:r>
              <a:rPr lang="en-US" dirty="0" err="1" smtClean="0"/>
              <a:t>pygame.Surface.get_at</a:t>
            </a:r>
            <a:endParaRPr lang="th-TH" dirty="0" smtClean="0"/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color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cartoon.get_at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th-TH" sz="2400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การจัดการกับการกดปุ่ม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เนื่องจาก </a:t>
            </a:r>
            <a:r>
              <a:rPr lang="en-US" dirty="0" smtClean="0"/>
              <a:t>surface </a:t>
            </a:r>
            <a:r>
              <a:rPr lang="th-TH" dirty="0" smtClean="0"/>
              <a:t>ของรูปการ์ตูนมีขนาด </a:t>
            </a:r>
            <a:r>
              <a:rPr lang="en-US" dirty="0" smtClean="0"/>
              <a:t>32 </a:t>
            </a:r>
            <a:r>
              <a:rPr lang="th-TH" dirty="0" smtClean="0"/>
              <a:t>บิต (ตามหน้าจอ) เราจึงได้ </a:t>
            </a:r>
            <a:r>
              <a:rPr lang="en-US" dirty="0" smtClean="0"/>
              <a:t>color </a:t>
            </a:r>
            <a:r>
              <a:rPr lang="th-TH" dirty="0" smtClean="0"/>
              <a:t>เป็น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th-TH" dirty="0" smtClean="0"/>
              <a:t>ที่มี </a:t>
            </a:r>
            <a:r>
              <a:rPr lang="en-US" dirty="0" smtClean="0"/>
              <a:t>4 component (</a:t>
            </a:r>
            <a:r>
              <a:rPr lang="en-US" dirty="0" err="1" smtClean="0"/>
              <a:t>r,g,b,a</a:t>
            </a:r>
            <a:r>
              <a:rPr lang="en-US" dirty="0" smtClean="0"/>
              <a:t>)</a:t>
            </a:r>
          </a:p>
          <a:p>
            <a:r>
              <a:rPr lang="th-TH" dirty="0" smtClean="0"/>
              <a:t>เราจึงสามารถเช็คได้ว่าพิกเซลที่คลิกโปร่งใสหรือไม่โดยเช็คว่า </a:t>
            </a:r>
            <a:r>
              <a:rPr lang="en-US" dirty="0" smtClean="0"/>
              <a:t>color[3] </a:t>
            </a:r>
            <a:r>
              <a:rPr lang="th-TH" dirty="0" smtClean="0"/>
              <a:t>มีค่าเท่ากับ </a:t>
            </a:r>
            <a:r>
              <a:rPr lang="en-US" dirty="0" smtClean="0"/>
              <a:t>0 </a:t>
            </a:r>
            <a:r>
              <a:rPr lang="th-TH" dirty="0" smtClean="0"/>
              <a:t>หรือไม่ </a:t>
            </a:r>
          </a:p>
          <a:p>
            <a:r>
              <a:rPr lang="th-TH" dirty="0" smtClean="0"/>
              <a:t>ถ้าไม่ แสดงว่าผู้ใช้คลิกถูกภาพแล้ว เราจึงเก็บข้อมูลที่จำเป็นต่อการลากรูปการ์ตูนต่อไป</a:t>
            </a:r>
          </a:p>
          <a:p>
            <a:pPr>
              <a:buNone/>
            </a:pPr>
            <a:r>
              <a:rPr lang="th-TH" sz="2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color[3] &gt; 0:</a:t>
            </a:r>
          </a:p>
          <a:p>
            <a:pPr>
              <a:buNone/>
            </a:pP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event.pos[0]</a:t>
            </a:r>
          </a:p>
          <a:p>
            <a:pPr>
              <a:buNone/>
            </a:pP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event.pos[1]</a:t>
            </a:r>
          </a:p>
          <a:p>
            <a:pPr>
              <a:buNone/>
            </a:pP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start_cartoon_x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start_cartoon_y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drag =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การจัดการกับการปล่อยปุ่ม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เซตค่า </a:t>
            </a:r>
            <a:r>
              <a:rPr lang="en-US" dirty="0" smtClean="0"/>
              <a:t>drag </a:t>
            </a:r>
            <a:r>
              <a:rPr lang="th-TH" dirty="0" smtClean="0"/>
              <a:t>เป็น </a:t>
            </a:r>
            <a:r>
              <a:rPr lang="en-US" dirty="0" smtClean="0"/>
              <a:t>False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== MOUSEBUTTONUP: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event.button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== 1: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drag =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การจัดการกับการเลื่อน </a:t>
            </a:r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th-TH" dirty="0" smtClean="0"/>
              <a:t>เซตค่า </a:t>
            </a:r>
            <a:r>
              <a:rPr lang="en-US" dirty="0" err="1" smtClean="0"/>
              <a:t>cartoon_x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cartoon_y</a:t>
            </a:r>
            <a:r>
              <a:rPr lang="en-US" dirty="0" smtClean="0"/>
              <a:t> </a:t>
            </a:r>
            <a:r>
              <a:rPr lang="th-TH" dirty="0" smtClean="0"/>
              <a:t>ให้เป็นค่าใหม่</a:t>
            </a:r>
          </a:p>
          <a:p>
            <a:endParaRPr lang="th-TH" dirty="0" smtClean="0"/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== MOUSEMOTION: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drag: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start_cartoon_x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	 event.pos[0] -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cartoon_y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start_cartoon_y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	 event.pos[1] -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start_y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การวาดข้อความ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ขั้นแรกต้องสร้าง</a:t>
            </a:r>
            <a:r>
              <a:rPr lang="en-US" dirty="0" smtClean="0"/>
              <a:t> object </a:t>
            </a:r>
            <a:r>
              <a:rPr lang="th-TH" dirty="0" smtClean="0"/>
              <a:t>ประเภท </a:t>
            </a:r>
            <a:r>
              <a:rPr lang="en-US" dirty="0" err="1" smtClean="0"/>
              <a:t>pygame.font.Font</a:t>
            </a:r>
            <a:r>
              <a:rPr lang="en-US" dirty="0" smtClean="0"/>
              <a:t> </a:t>
            </a:r>
            <a:r>
              <a:rPr lang="th-TH" dirty="0" smtClean="0"/>
              <a:t>ขึ้นมา</a:t>
            </a:r>
          </a:p>
          <a:p>
            <a:r>
              <a:rPr lang="th-TH" dirty="0" smtClean="0"/>
              <a:t>เราสามารถใช้ฟังก์ชัน </a:t>
            </a:r>
            <a:r>
              <a:rPr lang="en-US" dirty="0" err="1" smtClean="0"/>
              <a:t>pygame.font.SysFont</a:t>
            </a:r>
            <a:r>
              <a:rPr lang="en-US" dirty="0" smtClean="0"/>
              <a:t> </a:t>
            </a:r>
            <a:r>
              <a:rPr lang="th-TH" dirty="0" smtClean="0"/>
              <a:t>ทำการโหลด</a:t>
            </a:r>
            <a:r>
              <a:rPr lang="en-US" dirty="0" smtClean="0"/>
              <a:t> font </a:t>
            </a:r>
            <a:r>
              <a:rPr lang="th-TH" dirty="0" smtClean="0"/>
              <a:t>ที่มีอยู่แล้วในระบบ</a:t>
            </a:r>
            <a:endParaRPr lang="en-US" dirty="0" smtClean="0"/>
          </a:p>
          <a:p>
            <a:r>
              <a:rPr lang="en-US" dirty="0" err="1" smtClean="0"/>
              <a:t>pygame.font.SysFont</a:t>
            </a:r>
            <a:endParaRPr lang="th-TH" dirty="0" smtClean="0"/>
          </a:p>
          <a:p>
            <a:pPr lvl="1"/>
            <a:r>
              <a:rPr lang="th-TH" dirty="0" smtClean="0"/>
              <a:t>อาร์กิวเมนต์ตัวแรกคือชื่อฟอนต์</a:t>
            </a:r>
          </a:p>
          <a:p>
            <a:pPr lvl="1"/>
            <a:r>
              <a:rPr lang="th-TH" dirty="0" smtClean="0"/>
              <a:t>อาร์กิวเมนต์ตัวที่สองคือขนาดของฟอนต์</a:t>
            </a:r>
          </a:p>
          <a:p>
            <a:pPr lvl="1"/>
            <a:r>
              <a:rPr lang="th-TH" dirty="0" smtClean="0"/>
              <a:t>ตัวอย่าง</a:t>
            </a:r>
          </a:p>
          <a:p>
            <a:pPr lvl="1">
              <a:buNone/>
            </a:pPr>
            <a:r>
              <a:rPr lang="th-TH" dirty="0" smtClean="0"/>
              <a:t>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font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pygame.font.SysFont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(“Times New Roman”, 16)</a:t>
            </a:r>
            <a:endParaRPr lang="th-TH" dirty="0" smtClean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การวาดข้อความ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หลังจากนั้นจึงเรียก </a:t>
            </a:r>
            <a:r>
              <a:rPr lang="en-US" dirty="0" smtClean="0"/>
              <a:t>method </a:t>
            </a:r>
            <a:r>
              <a:rPr lang="en-US" dirty="0" err="1" smtClean="0"/>
              <a:t>pygame.font.Font.render</a:t>
            </a:r>
            <a:r>
              <a:rPr lang="en-US" dirty="0" smtClean="0"/>
              <a:t> </a:t>
            </a:r>
            <a:r>
              <a:rPr lang="th-TH" dirty="0" smtClean="0"/>
              <a:t>เพื่อสร้าง </a:t>
            </a:r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ที่บรรจุรูปของข้อความเอาไว้</a:t>
            </a:r>
          </a:p>
          <a:p>
            <a:r>
              <a:rPr lang="en-US" dirty="0" err="1" smtClean="0"/>
              <a:t>pygame.font.Font.render</a:t>
            </a:r>
            <a:endParaRPr lang="en-US" dirty="0" smtClean="0"/>
          </a:p>
          <a:p>
            <a:pPr lvl="1"/>
            <a:r>
              <a:rPr lang="th-TH" dirty="0" smtClean="0"/>
              <a:t>มีอาร์กิวเมนต์สี่ตัว</a:t>
            </a:r>
          </a:p>
          <a:p>
            <a:pPr lvl="1"/>
            <a:r>
              <a:rPr lang="th-TH" dirty="0" smtClean="0"/>
              <a:t>ตัวที่หนึ่งคือข้อความที่อยากเขียน</a:t>
            </a:r>
          </a:p>
          <a:p>
            <a:pPr lvl="1"/>
            <a:r>
              <a:rPr lang="th-TH" dirty="0" smtClean="0"/>
              <a:t>ตัวที่สองเป็นตัวแปรประเภท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th-TH" dirty="0" smtClean="0"/>
              <a:t>ซึ่งมีค่าเป็น </a:t>
            </a:r>
            <a:r>
              <a:rPr lang="en-US" dirty="0" smtClean="0"/>
              <a:t>True </a:t>
            </a:r>
            <a:r>
              <a:rPr lang="th-TH" dirty="0" smtClean="0"/>
              <a:t>ถ้าเราต้องการให้ระบบทำ </a:t>
            </a:r>
            <a:r>
              <a:rPr lang="en-US" dirty="0" err="1" smtClean="0"/>
              <a:t>antialiasing</a:t>
            </a:r>
            <a:r>
              <a:rPr lang="en-US" dirty="0" smtClean="0"/>
              <a:t> </a:t>
            </a:r>
            <a:r>
              <a:rPr lang="th-TH" dirty="0" smtClean="0"/>
              <a:t>ให้กับข้อความที่สั่งให้วาด</a:t>
            </a:r>
          </a:p>
          <a:p>
            <a:pPr lvl="1"/>
            <a:r>
              <a:rPr lang="th-TH" dirty="0" smtClean="0"/>
              <a:t>ตัวที่สามเป็นสีของข้อความ</a:t>
            </a:r>
          </a:p>
          <a:p>
            <a:pPr lvl="1"/>
            <a:r>
              <a:rPr lang="th-TH" dirty="0" smtClean="0"/>
              <a:t>ตัวที่สี่เป็นสีของพื้นหลัง ถ้าไม่ใส่มาพื้นหลังจะโปร่งแสง</a:t>
            </a:r>
          </a:p>
          <a:p>
            <a:pPr lvl="1"/>
            <a:r>
              <a:rPr lang="th-TH" dirty="0" smtClean="0"/>
              <a:t>ตัวอย่าง</a:t>
            </a:r>
          </a:p>
          <a:p>
            <a:pPr lvl="1">
              <a:buNone/>
            </a:pPr>
            <a:r>
              <a:rPr lang="th-TH" sz="1700" dirty="0" smtClean="0">
                <a:latin typeface="Courier New" pitchFamily="49" charset="0"/>
              </a:rPr>
              <a:t>	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text1 =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font.render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(“Hello”, True, (0,0,0), (255,255,255))</a:t>
            </a:r>
          </a:p>
          <a:p>
            <a:pPr lvl="1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text2 =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font.redner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(“ABC”, True, (255,128,128))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การวาดข้อความ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หลังจากนั้นจึง </a:t>
            </a:r>
            <a:r>
              <a:rPr lang="en-US" dirty="0" err="1" smtClean="0"/>
              <a:t>blit</a:t>
            </a:r>
            <a:r>
              <a:rPr lang="en-US" dirty="0" smtClean="0"/>
              <a:t> surface </a:t>
            </a:r>
            <a:r>
              <a:rPr lang="th-TH" dirty="0" smtClean="0"/>
              <a:t>นั้นเข้าสู่ </a:t>
            </a:r>
            <a:r>
              <a:rPr lang="en-US" dirty="0" smtClean="0"/>
              <a:t>surface </a:t>
            </a:r>
            <a:r>
              <a:rPr lang="th-TH" dirty="0" smtClean="0"/>
              <a:t>อื่น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โปรแกรมวาดตัวอักษรแบบสุ่มๆ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622" y="1600200"/>
            <a:ext cx="57527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ขึ้นมาเอง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Constructor </a:t>
            </a:r>
            <a:r>
              <a:rPr lang="th-TH" dirty="0" smtClean="0"/>
              <a:t>ของ </a:t>
            </a:r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มีอาร์กิวเมนต์เหมือน </a:t>
            </a:r>
            <a:r>
              <a:rPr lang="en-US" dirty="0" err="1" smtClean="0"/>
              <a:t>pygame.display.set_mode</a:t>
            </a:r>
            <a:endParaRPr lang="en-US" dirty="0" smtClean="0"/>
          </a:p>
          <a:p>
            <a:r>
              <a:rPr lang="th-TH" dirty="0" smtClean="0"/>
              <a:t>ในโปรแกรมนี้เราสร้าง </a:t>
            </a:r>
            <a:r>
              <a:rPr lang="en-US" dirty="0" err="1" smtClean="0"/>
              <a:t>pygame.Surface</a:t>
            </a:r>
            <a:r>
              <a:rPr lang="en-US" dirty="0" smtClean="0"/>
              <a:t> </a:t>
            </a:r>
            <a:r>
              <a:rPr lang="th-TH" dirty="0" smtClean="0"/>
              <a:t>ตัวหนึ่งชื่อ </a:t>
            </a:r>
            <a:r>
              <a:rPr lang="en-US" dirty="0" smtClean="0"/>
              <a:t>paper </a:t>
            </a:r>
            <a:r>
              <a:rPr lang="th-TH" dirty="0" smtClean="0"/>
              <a:t>ทำหน้าที่เป็น “กระดาษ” สำหรับวาดตัวอักษรออกไป</a:t>
            </a:r>
          </a:p>
          <a:p>
            <a:endParaRPr lang="th-TH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paper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pygame.Surface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paper.fill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((255,255,255))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981200"/>
            <a:ext cx="28194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ทำการ </a:t>
            </a:r>
            <a:r>
              <a:rPr lang="en-US" sz="3200" dirty="0" smtClean="0">
                <a:solidFill>
                  <a:srgbClr val="FF0000"/>
                </a:solidFill>
              </a:rPr>
              <a:t>import </a:t>
            </a:r>
            <a:r>
              <a:rPr lang="th-TH" sz="3200" dirty="0" smtClean="0">
                <a:solidFill>
                  <a:srgbClr val="FF0000"/>
                </a:solidFill>
              </a:rPr>
              <a:t>โมดูลต่างๆ ที่เราจะใช้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pygame.Surface.fill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ถม </a:t>
            </a:r>
            <a:r>
              <a:rPr lang="en-US" dirty="0" smtClean="0"/>
              <a:t>surface </a:t>
            </a:r>
            <a:r>
              <a:rPr lang="th-TH" dirty="0" smtClean="0"/>
              <a:t>ด้วยสีที่กำหนดให้</a:t>
            </a:r>
          </a:p>
          <a:p>
            <a:r>
              <a:rPr lang="th-TH" dirty="0" smtClean="0"/>
              <a:t>ให้อาร์กิวเมนต์หนึ่งตัวคือสีที่ต้องการถม</a:t>
            </a:r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err="1" smtClean="0"/>
              <a:t>pygame.font.Font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เราสร้าง </a:t>
            </a:r>
            <a:r>
              <a:rPr lang="en-US" dirty="0" err="1" smtClean="0"/>
              <a:t>pygame.font.Font</a:t>
            </a:r>
            <a:r>
              <a:rPr lang="en-US" dirty="0" smtClean="0"/>
              <a:t> </a:t>
            </a:r>
            <a:r>
              <a:rPr lang="th-TH" dirty="0" smtClean="0"/>
              <a:t>ไว้หลาย </a:t>
            </a:r>
            <a:r>
              <a:rPr lang="en-US" dirty="0" smtClean="0"/>
              <a:t>object </a:t>
            </a:r>
            <a:r>
              <a:rPr lang="th-TH" dirty="0" smtClean="0"/>
              <a:t>โดยที่แต่ละ </a:t>
            </a:r>
            <a:r>
              <a:rPr lang="en-US" dirty="0" smtClean="0"/>
              <a:t>object </a:t>
            </a:r>
            <a:r>
              <a:rPr lang="th-TH" dirty="0" smtClean="0"/>
              <a:t>แทนฟอนต์หนึ่งขนาด</a:t>
            </a:r>
          </a:p>
          <a:p>
            <a:r>
              <a:rPr lang="th-TH" dirty="0" smtClean="0"/>
              <a:t>เก็บ </a:t>
            </a:r>
            <a:r>
              <a:rPr lang="en-US" dirty="0" err="1" smtClean="0"/>
              <a:t>pygame.font.Font</a:t>
            </a:r>
            <a:r>
              <a:rPr lang="en-US" dirty="0" smtClean="0"/>
              <a:t> </a:t>
            </a:r>
            <a:r>
              <a:rPr lang="th-TH" dirty="0" smtClean="0"/>
              <a:t>ไว้ใน </a:t>
            </a:r>
            <a:r>
              <a:rPr lang="en-US" dirty="0" smtClean="0"/>
              <a:t>dictionary </a:t>
            </a:r>
            <a:r>
              <a:rPr lang="th-TH" dirty="0" smtClean="0"/>
              <a:t>โดยใช้ขนาดของฟอนต์เป็น </a:t>
            </a:r>
            <a:r>
              <a:rPr lang="en-US" dirty="0" smtClean="0"/>
              <a:t>key</a:t>
            </a:r>
            <a:endParaRPr lang="th-TH" dirty="0" smtClean="0"/>
          </a:p>
          <a:p>
            <a:endParaRPr lang="th-TH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fonts = {}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size in range(10,120):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fonts[size]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pygame.font.SysFont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endParaRPr lang="th-TH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sz="2400" i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"Times New Roman", size)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วาดตัวอักษรใหม่เมื่อผู้ใช้คลิก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MOUSEBUTTONDOWN: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event.button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1: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color = 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(0,255),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(0,255),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(0,255))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character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(65,90))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char_surface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fonts[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(10,119)].render(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character, True, color)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x = event.pos[0] -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char_surface.get_width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()/2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y = event.pos[1] -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char_surface.get_height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()/2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paper.blit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char_surface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 </a:t>
            </a:r>
            <a:r>
              <a:rPr lang="en-US" dirty="0" err="1" smtClean="0"/>
              <a:t>pygame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 err="1" smtClean="0"/>
              <a:t>pygame.locals</a:t>
            </a:r>
            <a:r>
              <a:rPr lang="en-US" dirty="0" smtClean="0"/>
              <a:t> import *</a:t>
            </a:r>
          </a:p>
          <a:p>
            <a:pPr lvl="1"/>
            <a:r>
              <a:rPr lang="th-TH" dirty="0" smtClean="0"/>
              <a:t>สองบรรทัดนี้ </a:t>
            </a:r>
            <a:r>
              <a:rPr lang="en-US" dirty="0" smtClean="0"/>
              <a:t>import </a:t>
            </a:r>
            <a:r>
              <a:rPr lang="th-TH" dirty="0" smtClean="0"/>
              <a:t>ฟังก์ชันและค่าคงที่ต่างๆ ของ </a:t>
            </a:r>
            <a:r>
              <a:rPr lang="en-US" dirty="0" err="1" smtClean="0"/>
              <a:t>pygame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sys import exit</a:t>
            </a:r>
          </a:p>
          <a:p>
            <a:pPr lvl="1"/>
            <a:r>
              <a:rPr lang="th-TH" dirty="0" smtClean="0"/>
              <a:t>ฟังก์ชัน </a:t>
            </a:r>
            <a:r>
              <a:rPr lang="en-US" dirty="0" smtClean="0"/>
              <a:t>exit</a:t>
            </a:r>
            <a:r>
              <a:rPr lang="th-TH" dirty="0" smtClean="0"/>
              <a:t> เมื่อเรียกแล้วโปรแกรมจะเลิกทำงาน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kagami-wallpaper.jpg'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i="1" u="sng" dirty="0">
                <a:latin typeface="Courier New" pitchFamily="49" charset="0"/>
                <a:cs typeface="Courier New" pitchFamily="49" charset="0"/>
              </a:rPr>
              <a:t>kagami.png'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pygame.locals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from sys import exit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((800,600), 0, 32)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i="1" dirty="0">
                <a:latin typeface="Courier New" pitchFamily="49" charset="0"/>
                <a:cs typeface="Courier New" pitchFamily="49" charset="0"/>
              </a:rPr>
              <a:t>"Hello, world!")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background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background_image_filename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).convert()</a:t>
            </a:r>
          </a:p>
          <a:p>
            <a:pPr>
              <a:buNone/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mouse_image_filename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convert_alpha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for event in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 exit()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(background, (0,0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pygame.mouse.get_pos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x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mouse_cursor.get_width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y -=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mouse_cursor.get_height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 / 2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mouse_cursor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0574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เรียกเพื่อให้ </a:t>
            </a:r>
            <a:r>
              <a:rPr lang="en-US" sz="3200" dirty="0" err="1" smtClean="0">
                <a:solidFill>
                  <a:srgbClr val="FF0000"/>
                </a:solidFill>
              </a:rPr>
              <a:t>pygame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th-TH" sz="3200" dirty="0" smtClean="0">
                <a:solidFill>
                  <a:srgbClr val="FF0000"/>
                </a:solidFill>
              </a:rPr>
              <a:t>กำหนดค่าเริ่มต้นต่างๆ ของตัวเอง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4338</Words>
  <Application>Microsoft Office PowerPoint</Application>
  <PresentationFormat>On-screen Show (4:3)</PresentationFormat>
  <Paragraphs>943</Paragraphs>
  <Slides>72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418512 ภาษาโปรแกรมคอมพิวเตอร์ Pygame</vt:lpstr>
      <vt:lpstr>Pygame</vt:lpstr>
      <vt:lpstr>Pygame</vt:lpstr>
      <vt:lpstr>การติดตั้ง</vt:lpstr>
      <vt:lpstr>โปรแกรมแรก</vt:lpstr>
      <vt:lpstr>โปรแกรมแรก</vt:lpstr>
      <vt:lpstr>โปรแกรมแรก</vt:lpstr>
      <vt:lpstr>โปรแกรมแรก</vt:lpstr>
      <vt:lpstr>โปรแกรมแรก</vt:lpstr>
      <vt:lpstr>โปรแกรมแรก</vt:lpstr>
      <vt:lpstr>pygame.display.set_mode</vt:lpstr>
      <vt:lpstr>Flag ของ argument ตัวที่สอง</vt:lpstr>
      <vt:lpstr>จำนวนบิตของพิกเซลที่นิยมกำหนดกัน</vt:lpstr>
      <vt:lpstr>ภาพ</vt:lpstr>
      <vt:lpstr>สี</vt:lpstr>
      <vt:lpstr>Trichromatic Theory of Vision</vt:lpstr>
      <vt:lpstr>สีหลักๆ</vt:lpstr>
      <vt:lpstr>pygame.display.set_caption</vt:lpstr>
      <vt:lpstr>โปรแกรมแรก</vt:lpstr>
      <vt:lpstr>pygame.image.load</vt:lpstr>
      <vt:lpstr>pygame.Surface.convert</vt:lpstr>
      <vt:lpstr>pygame.Surface.convert_alpha</vt:lpstr>
      <vt:lpstr>Slide 23</vt:lpstr>
      <vt:lpstr>โปรแกรมแรก</vt:lpstr>
      <vt:lpstr>โปรแกรมแรก</vt:lpstr>
      <vt:lpstr>โปรแกรมแรก</vt:lpstr>
      <vt:lpstr>เขียน Game Loop ใน Pygame</vt:lpstr>
      <vt:lpstr>Event</vt:lpstr>
      <vt:lpstr>Event Loop</vt:lpstr>
      <vt:lpstr>pygame.event.get</vt:lpstr>
      <vt:lpstr>Event Loop ในโปรแกรมแรก</vt:lpstr>
      <vt:lpstr>โปรแกรมแรก</vt:lpstr>
      <vt:lpstr>pygame.Surface.blit</vt:lpstr>
      <vt:lpstr>ระบบ coordinate</vt:lpstr>
      <vt:lpstr>ระบบ coordinate</vt:lpstr>
      <vt:lpstr>โปรแกรมแรก</vt:lpstr>
      <vt:lpstr>pygame.moust.get_pos</vt:lpstr>
      <vt:lpstr>pygame.Surface.get_???</vt:lpstr>
      <vt:lpstr>การประมวลผล Event</vt:lpstr>
      <vt:lpstr>โปรแกรมพิมพ์ event ต่างๆ</vt:lpstr>
      <vt:lpstr>โปรแกรมพิมพ์ event ต่างๆ</vt:lpstr>
      <vt:lpstr>โปรแกรมพิมพ์ event ต่างๆ</vt:lpstr>
      <vt:lpstr>โครงสร้างของ pygame.event.Event</vt:lpstr>
      <vt:lpstr>Event ต่างๆ ใน Pygame</vt:lpstr>
      <vt:lpstr>Keyboard Events</vt:lpstr>
      <vt:lpstr>Keyboard Events</vt:lpstr>
      <vt:lpstr>โปรแกรมเลื่อนตัวการ์ตูนด้วย keyboard</vt:lpstr>
      <vt:lpstr>โปรแกรมเลื่อนตัวการ์ตูนด้วย keyboard</vt:lpstr>
      <vt:lpstr>ส่วนจัดการ input</vt:lpstr>
      <vt:lpstr>ส่วนจัดการ input</vt:lpstr>
      <vt:lpstr>ส่วนจัดการการเปลี่ยนตำแหน่งของตัวการ์ตูน</vt:lpstr>
      <vt:lpstr>ส่วนจัดการการเปลี่ยนตำแหน่งของตัวการ์ตูน</vt:lpstr>
      <vt:lpstr>Mouse Events</vt:lpstr>
      <vt:lpstr>Mouse Events</vt:lpstr>
      <vt:lpstr>Mouse Events</vt:lpstr>
      <vt:lpstr>Mouse Events</vt:lpstr>
      <vt:lpstr>โปรแกรมลากตัวการ์ตูนด้วย mouse</vt:lpstr>
      <vt:lpstr>ตัวแปรต่างๆ</vt:lpstr>
      <vt:lpstr>การจัดการกับการกดปุ่ม mouse</vt:lpstr>
      <vt:lpstr>การจัดการกับการกดปุ่ม mouse</vt:lpstr>
      <vt:lpstr>การจัดการกับการกดปุ่ม mouse</vt:lpstr>
      <vt:lpstr>การจัดการกับการกดปุ่ม mouse</vt:lpstr>
      <vt:lpstr>การจัดการกับการปล่อยปุ่ม mouse</vt:lpstr>
      <vt:lpstr>การจัดการกับการเลื่อน mouse</vt:lpstr>
      <vt:lpstr>การวาดข้อความ</vt:lpstr>
      <vt:lpstr>การวาดข้อความ</vt:lpstr>
      <vt:lpstr>การวาดข้อความ</vt:lpstr>
      <vt:lpstr>โปรแกรมวาดตัวอักษรแบบสุ่มๆ</vt:lpstr>
      <vt:lpstr>สร้าง pygame.Surface ขึ้นมาเอง</vt:lpstr>
      <vt:lpstr>pygame.Surface.fill</vt:lpstr>
      <vt:lpstr>สร้าง pygame.font.Font</vt:lpstr>
      <vt:lpstr>วาดตัวอักษรใหม่เมื่อผู้ใช้คลิก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418383 Game Programming การบรรยายครั้งที่ 2</dc:title>
  <dc:creator>Office Of Computer Services</dc:creator>
  <cp:lastModifiedBy>Office Of Computer Services</cp:lastModifiedBy>
  <cp:revision>203</cp:revision>
  <dcterms:created xsi:type="dcterms:W3CDTF">2008-11-08T06:43:45Z</dcterms:created>
  <dcterms:modified xsi:type="dcterms:W3CDTF">2011-07-11T05:39:17Z</dcterms:modified>
</cp:coreProperties>
</file>