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7"/>
  </p:notes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23" r:id="rId40"/>
    <p:sldId id="324" r:id="rId41"/>
    <p:sldId id="325" r:id="rId42"/>
    <p:sldId id="318" r:id="rId43"/>
    <p:sldId id="319" r:id="rId44"/>
    <p:sldId id="320" r:id="rId45"/>
    <p:sldId id="321" r:id="rId46"/>
    <p:sldId id="322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56" r:id="rId63"/>
    <p:sldId id="358" r:id="rId64"/>
    <p:sldId id="357" r:id="rId65"/>
    <p:sldId id="315" r:id="rId66"/>
    <p:sldId id="316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9" r:id="rId117"/>
    <p:sldId id="378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11" d="100"/>
          <a:sy n="111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B7179-B7D7-4C64-A8F0-A6290BDD37A5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84B9-66D1-456D-BAE2-83305A6F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51BC19-A38E-45A1-A071-2829A8146F73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4F9FDB-2A78-436F-9044-3B6BDA569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ประมุข ขันเงิน</a:t>
            </a:r>
            <a:endParaRPr lang="en-US" dirty="0" smtClean="0"/>
          </a:p>
          <a:p>
            <a:r>
              <a:rPr lang="en-US" dirty="0" smtClean="0"/>
              <a:t>pramook@gmail.com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418512: </a:t>
            </a:r>
            <a:r>
              <a:rPr lang="th-TH" dirty="0" smtClean="0"/>
              <a:t>ภาษาโปรแกรมคอมพิวเตอร์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Tetris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screens has its own ways of:</a:t>
            </a:r>
          </a:p>
          <a:p>
            <a:pPr lvl="1"/>
            <a:r>
              <a:rPr lang="en-US" dirty="0" smtClean="0"/>
              <a:t>Drawing what’s going to show on the monitor.</a:t>
            </a:r>
          </a:p>
          <a:p>
            <a:pPr lvl="1"/>
            <a:r>
              <a:rPr lang="en-US" dirty="0" smtClean="0"/>
              <a:t>Dealing with the game data.</a:t>
            </a:r>
          </a:p>
          <a:p>
            <a:pPr lvl="1"/>
            <a:r>
              <a:rPr lang="en-US" dirty="0" smtClean="0"/>
              <a:t>Dealing with user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the </a:t>
            </a:r>
            <a:r>
              <a:rPr lang="en-US" dirty="0" err="1" smtClean="0"/>
              <a:t>Tetrominoes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Tetromino</a:t>
            </a:r>
            <a:r>
              <a:rPr lang="en-US" dirty="0" smtClean="0"/>
              <a:t> has a “pivot.” The pivot is the block around with the </a:t>
            </a:r>
            <a:r>
              <a:rPr lang="en-US" dirty="0" err="1" smtClean="0"/>
              <a:t>tetromino</a:t>
            </a:r>
            <a:r>
              <a:rPr lang="en-US" dirty="0" smtClean="0"/>
              <a:t> is rotated.</a:t>
            </a:r>
          </a:p>
          <a:p>
            <a:r>
              <a:rPr lang="en-US" dirty="0" smtClean="0"/>
              <a:t>For example, the L </a:t>
            </a:r>
            <a:r>
              <a:rPr lang="en-US" dirty="0" err="1" smtClean="0"/>
              <a:t>tetromino</a:t>
            </a:r>
            <a:r>
              <a:rPr lang="en-US" dirty="0" smtClean="0"/>
              <a:t> has the middle block of the three-block row as the pivot.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14678" y="385762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14678" y="4357694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14678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14744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929190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429256" y="4357694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929190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929322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572396" y="385762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572396" y="4357694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572396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072330" y="385762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928794" y="385762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428728" y="4357694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928662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928794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the </a:t>
            </a:r>
            <a:r>
              <a:rPr lang="en-US" dirty="0" err="1" smtClean="0"/>
              <a:t>Tetrominoes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So, for each </a:t>
            </a:r>
            <a:r>
              <a:rPr lang="en-US" dirty="0" err="1" smtClean="0"/>
              <a:t>tetromino</a:t>
            </a:r>
            <a:r>
              <a:rPr lang="en-US" dirty="0" smtClean="0"/>
              <a:t>, we assign its “local coordinate system.”</a:t>
            </a:r>
          </a:p>
          <a:p>
            <a:r>
              <a:rPr lang="en-US" dirty="0" smtClean="0"/>
              <a:t>We say the pivot block is at position (0,0).</a:t>
            </a:r>
          </a:p>
          <a:p>
            <a:r>
              <a:rPr lang="en-US" dirty="0" smtClean="0"/>
              <a:t>Other blocks’ positions are defined relative to the pivot.</a:t>
            </a:r>
          </a:p>
          <a:p>
            <a:r>
              <a:rPr lang="en-US" dirty="0" smtClean="0"/>
              <a:t>For example:</a:t>
            </a:r>
          </a:p>
          <a:p>
            <a:endParaRPr lang="en-US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43372" y="400050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43372" y="4643446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143372" y="528638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86314" y="528638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143372" y="471488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40719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(0,-1)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5357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5357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the </a:t>
            </a:r>
            <a:r>
              <a:rPr lang="en-US" dirty="0" err="1" smtClean="0"/>
              <a:t>Tetrominoes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the </a:t>
            </a:r>
            <a:r>
              <a:rPr lang="en-US" dirty="0" err="1" smtClean="0"/>
              <a:t>Tetromino</a:t>
            </a:r>
            <a:r>
              <a:rPr lang="en-US" dirty="0" smtClean="0"/>
              <a:t> L and its four rotations can be represented by four lists of coordinates:</a:t>
            </a:r>
          </a:p>
          <a:p>
            <a:endParaRPr lang="en-US" dirty="0" smtClean="0"/>
          </a:p>
          <a:p>
            <a:pPr>
              <a:buNone/>
            </a:pPr>
            <a:r>
              <a:rPr lang="th-TH" dirty="0" smtClean="0"/>
              <a:t>[(0,0),(-1,0),(1,0),(-1,1)]</a:t>
            </a:r>
          </a:p>
          <a:p>
            <a:pPr>
              <a:buNone/>
            </a:pPr>
            <a:r>
              <a:rPr lang="th-TH" dirty="0" smtClean="0"/>
              <a:t> </a:t>
            </a:r>
          </a:p>
          <a:p>
            <a:pPr>
              <a:buNone/>
            </a:pPr>
            <a:r>
              <a:rPr lang="th-TH" dirty="0" smtClean="0"/>
              <a:t>[(0,0),(0,-1),(0,1),(1,1)]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dirty="0" smtClean="0"/>
              <a:t>[(0,0),(-1,0),(1,0),(1,-1)] 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dirty="0" smtClean="0"/>
              <a:t>[(0,0),(0,-1),(0,1),(-1,-1)]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14942" y="285749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5008" y="2357430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214942" y="235743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15074" y="235743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143768" y="285749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43768" y="3357562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143768" y="385762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643834" y="385762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143636" y="414338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643570" y="4643446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143504" y="464344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143636" y="464344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500958" y="514351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500958" y="5643578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500958" y="614364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000892" y="514351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" name="Straight Arrow Connector 8"/>
          <p:cNvCxnSpPr/>
          <p:nvPr/>
        </p:nvCxnSpPr>
        <p:spPr>
          <a:xfrm>
            <a:off x="3929058" y="2857496"/>
            <a:ext cx="121444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8"/>
          <p:cNvCxnSpPr/>
          <p:nvPr/>
        </p:nvCxnSpPr>
        <p:spPr>
          <a:xfrm>
            <a:off x="3786182" y="3714752"/>
            <a:ext cx="321471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8"/>
          <p:cNvCxnSpPr/>
          <p:nvPr/>
        </p:nvCxnSpPr>
        <p:spPr>
          <a:xfrm>
            <a:off x="3857620" y="4643446"/>
            <a:ext cx="121444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8"/>
          <p:cNvCxnSpPr/>
          <p:nvPr/>
        </p:nvCxnSpPr>
        <p:spPr>
          <a:xfrm>
            <a:off x="4071934" y="5500702"/>
            <a:ext cx="285752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the </a:t>
            </a:r>
            <a:r>
              <a:rPr lang="en-US" dirty="0" err="1" smtClean="0"/>
              <a:t>Tetrominoes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</a:t>
            </a:r>
            <a:r>
              <a:rPr lang="en-US" dirty="0" err="1" smtClean="0"/>
              <a:t>tetromino</a:t>
            </a:r>
            <a:r>
              <a:rPr lang="en-US" dirty="0" smtClean="0"/>
              <a:t> rotation easy, for each </a:t>
            </a:r>
            <a:r>
              <a:rPr lang="en-US" dirty="0" err="1" smtClean="0"/>
              <a:t>tetromino</a:t>
            </a:r>
            <a:r>
              <a:rPr lang="en-US" dirty="0" smtClean="0"/>
              <a:t> type, we make a list of its rotations so that the next list element is the previous element rotated counter-clockwise:</a:t>
            </a:r>
            <a:endParaRPr lang="th-TH" dirty="0" smtClean="0"/>
          </a:p>
          <a:p>
            <a:endParaRPr lang="th-TH" dirty="0" smtClean="0"/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th-TH" sz="1600" dirty="0" smtClean="0"/>
              <a:t>[(0,0),(-1,0),(1,0),(-1,1)]</a:t>
            </a:r>
            <a:r>
              <a:rPr lang="en-US" sz="1600" dirty="0" smtClean="0"/>
              <a:t>,</a:t>
            </a:r>
            <a:r>
              <a:rPr lang="th-TH" sz="1600" dirty="0" smtClean="0"/>
              <a:t> [(0,0),(0,-1),(0,1),(1,1)]</a:t>
            </a:r>
            <a:r>
              <a:rPr lang="en-US" sz="1600" dirty="0" smtClean="0"/>
              <a:t>,</a:t>
            </a:r>
            <a:r>
              <a:rPr lang="th-TH" sz="1600" dirty="0" smtClean="0"/>
              <a:t> [(0,0),(-1,0),(1,0),(1,-1)] </a:t>
            </a:r>
            <a:r>
              <a:rPr lang="en-US" sz="1600" dirty="0" smtClean="0"/>
              <a:t>,</a:t>
            </a:r>
            <a:r>
              <a:rPr lang="th-TH" sz="1600" dirty="0" smtClean="0"/>
              <a:t>[(0,0),(0,-1),(0,1),(-1,-1)]</a:t>
            </a:r>
            <a:r>
              <a:rPr lang="en-US" sz="1600" dirty="0" smtClean="0"/>
              <a:t>]</a:t>
            </a:r>
            <a:endParaRPr lang="th-TH" sz="1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14678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14678" y="4857760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14678" y="535782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14744" y="535782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929322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429256" y="4857760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929190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929322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572396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572396" y="4857760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572396" y="535782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072330" y="435769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28662" y="535782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428728" y="4857760"/>
            <a:ext cx="42862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928662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928794" y="485776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" name="Straight Arrow Connector 8"/>
          <p:cNvCxnSpPr/>
          <p:nvPr/>
        </p:nvCxnSpPr>
        <p:spPr>
          <a:xfrm rot="5400000">
            <a:off x="1071538" y="4071942"/>
            <a:ext cx="114300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8"/>
          <p:cNvCxnSpPr/>
          <p:nvPr/>
        </p:nvCxnSpPr>
        <p:spPr>
          <a:xfrm rot="5400000">
            <a:off x="3144034" y="3857628"/>
            <a:ext cx="71358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8"/>
          <p:cNvCxnSpPr/>
          <p:nvPr/>
        </p:nvCxnSpPr>
        <p:spPr>
          <a:xfrm rot="5400000">
            <a:off x="5036744" y="4107264"/>
            <a:ext cx="121444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"/>
          <p:cNvCxnSpPr/>
          <p:nvPr/>
        </p:nvCxnSpPr>
        <p:spPr>
          <a:xfrm rot="5400000">
            <a:off x="7144562" y="3856834"/>
            <a:ext cx="71358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the </a:t>
            </a:r>
            <a:r>
              <a:rPr lang="en-US" dirty="0" err="1" smtClean="0"/>
              <a:t>Tetrominoes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We do this for every type of </a:t>
            </a:r>
            <a:r>
              <a:rPr lang="en-US" sz="4400" dirty="0" err="1" smtClean="0"/>
              <a:t>tetrominoes</a:t>
            </a:r>
            <a:r>
              <a:rPr lang="en-US" sz="4400" dirty="0" smtClean="0"/>
              <a:t>, and we store the lists in a global dictionary called </a:t>
            </a:r>
            <a:r>
              <a:rPr lang="en-US" sz="4400" dirty="0" err="1" smtClean="0"/>
              <a:t>fixed_tetrominoes</a:t>
            </a:r>
            <a:r>
              <a:rPr lang="en-US" sz="4400" dirty="0" smtClean="0"/>
              <a:t>. (Again, sorry for my bad naming sense.)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fixed_tetrominoes</a:t>
            </a: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nl-NL" sz="28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nl-NL" sz="2800" dirty="0" smtClean="0">
                <a:solidFill>
                  <a:srgbClr val="7F007F"/>
                </a:solidFill>
                <a:latin typeface="Courier New"/>
              </a:rPr>
              <a:t>'o'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nl-NL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)]],</a:t>
            </a:r>
            <a:endParaRPr lang="nl-NL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2800" dirty="0" smtClean="0">
                <a:solidFill>
                  <a:srgbClr val="7F007F"/>
                </a:solidFill>
                <a:latin typeface="Courier New"/>
              </a:rPr>
              <a:t>'</a:t>
            </a:r>
            <a:r>
              <a:rPr lang="en-US" sz="2800" dirty="0" err="1" smtClean="0">
                <a:solidFill>
                  <a:srgbClr val="7F007F"/>
                </a:solidFill>
                <a:latin typeface="Courier New"/>
              </a:rPr>
              <a:t>i</a:t>
            </a:r>
            <a:r>
              <a:rPr lang="en-US" sz="2800" dirty="0" smtClean="0">
                <a:solidFill>
                  <a:srgbClr val="7F007F"/>
                </a:solidFill>
                <a:latin typeface="Courier New"/>
              </a:rPr>
              <a:t>'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)]],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2800" dirty="0" smtClean="0">
                <a:solidFill>
                  <a:srgbClr val="7F007F"/>
                </a:solidFill>
                <a:latin typeface="Courier New"/>
              </a:rPr>
              <a:t>'s'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)]],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nl-NL" sz="28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nl-NL" sz="2800" dirty="0" smtClean="0">
                <a:solidFill>
                  <a:srgbClr val="7F007F"/>
                </a:solidFill>
                <a:latin typeface="Courier New"/>
              </a:rPr>
              <a:t>'z'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nl-NL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nl-NL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nl-NL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nl-NL" sz="2800" b="1" dirty="0" smtClean="0">
                <a:solidFill>
                  <a:srgbClr val="000000"/>
                </a:solidFill>
                <a:latin typeface="Verdana"/>
              </a:rPr>
              <a:t>)]],</a:t>
            </a:r>
            <a:endParaRPr lang="nl-NL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fr-FR" sz="2800" dirty="0" smtClean="0">
                <a:solidFill>
                  <a:srgbClr val="7F007F"/>
                </a:solidFill>
                <a:latin typeface="Courier New"/>
              </a:rPr>
              <a:t>'j'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fr-FR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fr-FR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)], </a:t>
            </a:r>
            <a:endParaRPr lang="th-TH" sz="2800" b="1" dirty="0" smtClean="0">
              <a:solidFill>
                <a:srgbClr val="000000"/>
              </a:solidFill>
              <a:latin typeface="Verdana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	         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 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fr-FR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endParaRPr lang="th-TH" sz="2800" b="1" dirty="0" smtClean="0">
              <a:solidFill>
                <a:srgbClr val="000000"/>
              </a:solidFill>
              <a:latin typeface="Verdana"/>
            </a:endParaRPr>
          </a:p>
          <a:p>
            <a:pPr>
              <a:buNone/>
            </a:pPr>
            <a:r>
              <a:rPr lang="it-IT" sz="28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it-IT" sz="2800" dirty="0" smtClean="0">
                <a:solidFill>
                  <a:srgbClr val="7F007F"/>
                </a:solidFill>
                <a:latin typeface="Courier New"/>
              </a:rPr>
              <a:t>'l'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it-IT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it-IT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)],</a:t>
            </a:r>
            <a:endParaRPr lang="th-TH" sz="2800" b="1" dirty="0" smtClean="0">
              <a:solidFill>
                <a:srgbClr val="000000"/>
              </a:solidFill>
              <a:latin typeface="Verdana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                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 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it-IT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, -</a:t>
            </a:r>
            <a:r>
              <a:rPr lang="it-IT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)]],</a:t>
            </a:r>
            <a:endParaRPr lang="it-IT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7F007F"/>
                </a:solidFill>
                <a:latin typeface="Courier New"/>
              </a:rPr>
              <a:t>   </a:t>
            </a:r>
            <a:r>
              <a:rPr lang="fr-FR" sz="2800" dirty="0" smtClean="0">
                <a:solidFill>
                  <a:srgbClr val="7F007F"/>
                </a:solidFill>
                <a:latin typeface="Courier New"/>
              </a:rPr>
              <a:t>'t'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fr-FR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fr-FR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)],</a:t>
            </a:r>
            <a:endParaRPr lang="th-TH" sz="2800" b="1" dirty="0" smtClean="0">
              <a:solidFill>
                <a:srgbClr val="000000"/>
              </a:solidFill>
              <a:latin typeface="Verdana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               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)],</a:t>
            </a:r>
            <a:r>
              <a:rPr lang="fr-FR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[(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),(</a:t>
            </a:r>
            <a:r>
              <a:rPr lang="it-IT" sz="2800" b="1" dirty="0" smtClean="0">
                <a:solidFill>
                  <a:srgbClr val="000000"/>
                </a:solidFill>
                <a:latin typeface="Verdana"/>
              </a:rPr>
              <a:t>-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fr-FR" sz="2800" b="1" dirty="0" smtClean="0">
                <a:solidFill>
                  <a:srgbClr val="000000"/>
                </a:solidFill>
                <a:latin typeface="Verdana"/>
              </a:rPr>
              <a:t>)]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Tetromino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Represents a full piece of  </a:t>
            </a:r>
            <a:r>
              <a:rPr lang="en-US" dirty="0" err="1" smtClean="0"/>
              <a:t>Tetromino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three attributes:</a:t>
            </a:r>
          </a:p>
          <a:p>
            <a:pPr lvl="1"/>
            <a:r>
              <a:rPr lang="en-US" dirty="0" smtClean="0"/>
              <a:t>shape: a character representing the </a:t>
            </a:r>
            <a:r>
              <a:rPr lang="en-US" dirty="0" err="1" smtClean="0"/>
              <a:t>tetromino’s</a:t>
            </a:r>
            <a:r>
              <a:rPr lang="en-US" dirty="0" smtClean="0"/>
              <a:t> shape. It is either ‘o’, ‘</a:t>
            </a:r>
            <a:r>
              <a:rPr lang="en-US" dirty="0" err="1" smtClean="0"/>
              <a:t>i</a:t>
            </a:r>
            <a:r>
              <a:rPr lang="en-US" dirty="0" smtClean="0"/>
              <a:t>’, ‘s’, ‘z’, ‘l’, ‘j’, or ‘t’.</a:t>
            </a:r>
          </a:p>
          <a:p>
            <a:pPr lvl="1"/>
            <a:r>
              <a:rPr lang="en-US" dirty="0" smtClean="0"/>
              <a:t>rotation: an integer representing the </a:t>
            </a:r>
            <a:r>
              <a:rPr lang="en-US" dirty="0" err="1" smtClean="0"/>
              <a:t>tetromino’s</a:t>
            </a:r>
            <a:r>
              <a:rPr lang="en-US" dirty="0" smtClean="0"/>
              <a:t> rotation (orientation, rather). The positions of the </a:t>
            </a:r>
            <a:r>
              <a:rPr lang="en-US" dirty="0" err="1" smtClean="0"/>
              <a:t>tetromino’s</a:t>
            </a:r>
            <a:r>
              <a:rPr lang="en-US" dirty="0" smtClean="0"/>
              <a:t> blocks in its local coordinate system can be obtained by </a:t>
            </a:r>
            <a:r>
              <a:rPr lang="en-US" dirty="0" err="1" smtClean="0"/>
              <a:t>fixed_tetrominoes</a:t>
            </a:r>
            <a:r>
              <a:rPr lang="en-US" dirty="0" smtClean="0"/>
              <a:t>[shape][rotation]</a:t>
            </a:r>
          </a:p>
          <a:p>
            <a:pPr lvl="1"/>
            <a:r>
              <a:rPr lang="en-US" dirty="0" smtClean="0"/>
              <a:t>position: an ordered pair containing the position of the </a:t>
            </a:r>
            <a:r>
              <a:rPr lang="en-US" dirty="0" err="1" smtClean="0"/>
              <a:t>tetromino’s</a:t>
            </a:r>
            <a:r>
              <a:rPr lang="en-US" dirty="0" smtClean="0"/>
              <a:t> pivot on the board.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Tetromino’s</a:t>
            </a:r>
            <a:r>
              <a:rPr lang="en-US" dirty="0" smtClean="0"/>
              <a:t> Method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Tetromino.rotate_clockwise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Tetromino.rotate_counterclockwise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These methods change the instance’s rotation accordingly.</a:t>
            </a:r>
          </a:p>
          <a:p>
            <a:endParaRPr lang="en-US" dirty="0" smtClean="0"/>
          </a:p>
          <a:p>
            <a:r>
              <a:rPr lang="en-US" dirty="0" err="1" smtClean="0"/>
              <a:t>Tetromino.block_positions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 a list containing positions of the four blocks, based on the position of the pivot.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Tetromino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Verdana"/>
              </a:rPr>
              <a:t>Tetromino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shape,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position,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rotation=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.shape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shape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.rotation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rotation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.position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position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rotate_counterclockwise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.rotation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self.rotation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%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len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fixed_tetrominoes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self.shape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rotate_clockwise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.rotation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self.rotation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-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%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len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fixed_tetrominoes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self.shape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block_positions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displace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(point):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(point[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self.position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point[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self.position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])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	   return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map(displace,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fixed_tetrominoes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self.shape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][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self.rotation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Block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Represent a block of a </a:t>
            </a:r>
            <a:r>
              <a:rPr lang="en-US" dirty="0" err="1" smtClean="0"/>
              <a:t>tetromino</a:t>
            </a:r>
            <a:r>
              <a:rPr lang="en-US" dirty="0" smtClean="0"/>
              <a:t> that has already fallen to the board.</a:t>
            </a:r>
          </a:p>
          <a:p>
            <a:r>
              <a:rPr lang="en-US" dirty="0" smtClean="0"/>
              <a:t>Has two attributes:</a:t>
            </a:r>
          </a:p>
          <a:p>
            <a:pPr lvl="1"/>
            <a:r>
              <a:rPr lang="en-US" dirty="0" smtClean="0"/>
              <a:t>position: the block’s position in the board.</a:t>
            </a:r>
          </a:p>
          <a:p>
            <a:pPr lvl="1"/>
            <a:r>
              <a:rPr lang="en-US" dirty="0" smtClean="0"/>
              <a:t>shape: the shape of the </a:t>
            </a:r>
            <a:r>
              <a:rPr lang="en-US" dirty="0" err="1" smtClean="0"/>
              <a:t>tetromino</a:t>
            </a:r>
            <a:r>
              <a:rPr lang="en-US" dirty="0" smtClean="0"/>
              <a:t> it comes from. Again, this is just a character.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Block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Verdana"/>
              </a:rPr>
              <a:t>Block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position,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shape):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.position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position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.shape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shape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we going to deal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Bad Idea</a:t>
            </a:r>
          </a:p>
          <a:p>
            <a:pPr lvl="1"/>
            <a:r>
              <a:rPr lang="en-US" dirty="0" smtClean="0"/>
              <a:t>We can have a variable that keeps track of which “screen” the game is currently in.</a:t>
            </a:r>
          </a:p>
          <a:p>
            <a:pPr lvl="1"/>
            <a:r>
              <a:rPr lang="en-US" dirty="0" smtClean="0"/>
              <a:t>Based on the value of this variable, we handle user input/update display/update internal data accordingly.</a:t>
            </a:r>
          </a:p>
          <a:p>
            <a:pPr lvl="1"/>
            <a:r>
              <a:rPr lang="en-US" dirty="0" smtClean="0"/>
              <a:t>So, each stage in the game loop contains a big “if” statement.</a:t>
            </a:r>
          </a:p>
          <a:p>
            <a:pPr lvl="2"/>
            <a:r>
              <a:rPr lang="en-US" dirty="0" smtClean="0"/>
              <a:t>Three “if” statements at least.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TetrisBoard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Represents the </a:t>
            </a:r>
            <a:r>
              <a:rPr lang="en-US" dirty="0" err="1" smtClean="0"/>
              <a:t>TetrisBoard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three attributes:</a:t>
            </a:r>
          </a:p>
          <a:p>
            <a:pPr lvl="1"/>
            <a:r>
              <a:rPr lang="en-US" dirty="0" smtClean="0"/>
              <a:t>blocks: the list of instances of Blocks in the board.</a:t>
            </a:r>
          </a:p>
          <a:p>
            <a:pPr lvl="1"/>
            <a:r>
              <a:rPr lang="en-US" smtClean="0"/>
              <a:t>width</a:t>
            </a:r>
            <a:r>
              <a:rPr lang="en-US" dirty="0" smtClean="0"/>
              <a:t>: the width of the board</a:t>
            </a:r>
          </a:p>
          <a:p>
            <a:pPr lvl="1"/>
            <a:r>
              <a:rPr lang="en-US" dirty="0" smtClean="0"/>
              <a:t>height: the height of the board.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TetrisBoard’s</a:t>
            </a:r>
            <a:r>
              <a:rPr lang="en-US" dirty="0" smtClean="0"/>
              <a:t> Constructor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Verdana"/>
              </a:rPr>
              <a:t>TetrisBoard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width,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height):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.width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width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.height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height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.blocks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[]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Collisions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three methods that checks whether a given piece of </a:t>
            </a:r>
            <a:r>
              <a:rPr lang="en-US" dirty="0" err="1" smtClean="0"/>
              <a:t>tetrominos</a:t>
            </a:r>
            <a:r>
              <a:rPr lang="en-US" dirty="0" smtClean="0"/>
              <a:t> “collides” with the board or not.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TetrisBoard.sides_collide_with</a:t>
            </a:r>
            <a:r>
              <a:rPr lang="en-US" dirty="0" smtClean="0"/>
              <a:t>(</a:t>
            </a:r>
            <a:r>
              <a:rPr lang="en-US" dirty="0" err="1" smtClean="0"/>
              <a:t>tetromino</a:t>
            </a:r>
            <a:r>
              <a:rPr lang="en-US" dirty="0" smtClean="0"/>
              <a:t>)</a:t>
            </a:r>
          </a:p>
          <a:p>
            <a:pPr marL="788670" lvl="1" indent="-514350"/>
            <a:r>
              <a:rPr lang="en-US" dirty="0" smtClean="0"/>
              <a:t>Check if any block of the </a:t>
            </a:r>
            <a:r>
              <a:rPr lang="en-US" dirty="0" err="1" smtClean="0"/>
              <a:t>tetromino</a:t>
            </a:r>
            <a:r>
              <a:rPr lang="en-US" dirty="0" smtClean="0"/>
              <a:t> is out of the horizontal span of the board.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TetrisBoard.bottom_collide_with</a:t>
            </a:r>
            <a:r>
              <a:rPr lang="en-US" dirty="0" smtClean="0"/>
              <a:t>(</a:t>
            </a:r>
            <a:r>
              <a:rPr lang="en-US" dirty="0" err="1" smtClean="0"/>
              <a:t>tetromino</a:t>
            </a:r>
            <a:r>
              <a:rPr lang="en-US" dirty="0" smtClean="0"/>
              <a:t>)</a:t>
            </a:r>
          </a:p>
          <a:p>
            <a:pPr marL="788670" lvl="1" indent="-514350"/>
            <a:r>
              <a:rPr lang="en-US" dirty="0" smtClean="0"/>
              <a:t>Check if any block of the </a:t>
            </a:r>
            <a:r>
              <a:rPr lang="en-US" dirty="0" err="1" smtClean="0"/>
              <a:t>tetromino</a:t>
            </a:r>
            <a:r>
              <a:rPr lang="en-US" dirty="0" smtClean="0"/>
              <a:t> is below the bottom of the board.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TetrisBoard.blocks_collide_with</a:t>
            </a:r>
            <a:r>
              <a:rPr lang="en-US" dirty="0" smtClean="0"/>
              <a:t>(</a:t>
            </a:r>
            <a:r>
              <a:rPr lang="en-US" dirty="0" err="1" smtClean="0"/>
              <a:t>tetromino</a:t>
            </a:r>
            <a:r>
              <a:rPr lang="en-US" dirty="0" smtClean="0"/>
              <a:t>)</a:t>
            </a:r>
          </a:p>
          <a:p>
            <a:pPr marL="788670" lvl="1" indent="-514350"/>
            <a:r>
              <a:rPr lang="en-US" dirty="0" smtClean="0"/>
              <a:t>Check if any block of the </a:t>
            </a:r>
            <a:r>
              <a:rPr lang="en-US" dirty="0" err="1" smtClean="0"/>
              <a:t>tetromino</a:t>
            </a:r>
            <a:r>
              <a:rPr lang="en-US" dirty="0" smtClean="0"/>
              <a:t> </a:t>
            </a:r>
            <a:r>
              <a:rPr lang="en-US" dirty="0" err="1" smtClean="0"/>
              <a:t>coincodes</a:t>
            </a:r>
            <a:r>
              <a:rPr lang="en-US" dirty="0" smtClean="0"/>
              <a:t> with any block in the board.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TetrisBoard.sides_collide_with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7F7F"/>
                </a:solidFill>
                <a:latin typeface="Verdana"/>
              </a:rPr>
              <a:t>sides_collide_with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x,y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tetromino.block_positions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&gt;=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self.width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True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TetrisBoard.bottom_collide_with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7F7F"/>
                </a:solidFill>
                <a:latin typeface="Verdana"/>
              </a:rPr>
              <a:t>bottom_collide_with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x,y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tetromino.block_positions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&gt;=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self.height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True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TetrisBoard.blocks_collide_with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7F7F"/>
                </a:solidFill>
                <a:latin typeface="Verdana"/>
              </a:rPr>
              <a:t>blocks_collide_with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x,y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tetromino.block_positions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block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self.blocks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block_x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block_y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block.position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block_x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and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block_y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True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TetrisBoard.freeze_tetromino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the given piece of </a:t>
            </a:r>
            <a:r>
              <a:rPr lang="en-US" dirty="0" err="1" smtClean="0"/>
              <a:t>tetromino</a:t>
            </a:r>
            <a:r>
              <a:rPr lang="en-US" dirty="0" smtClean="0"/>
              <a:t> to a number of blocks.</a:t>
            </a:r>
          </a:p>
          <a:p>
            <a:r>
              <a:rPr lang="en-US" dirty="0" smtClean="0"/>
              <a:t>Store these blocks in the list of blocks of the board.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7F7F"/>
                </a:solidFill>
                <a:latin typeface="Verdana"/>
              </a:rPr>
              <a:t>freeze_tetromino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position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tetromino.block_positions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.blocks.append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			Block(position,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tetromino.shape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))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TetrisBoard.collide_with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if the given piece of </a:t>
            </a:r>
            <a:r>
              <a:rPr lang="en-US" dirty="0" err="1" smtClean="0"/>
              <a:t>tetromino</a:t>
            </a:r>
            <a:r>
              <a:rPr lang="en-US" dirty="0" smtClean="0"/>
              <a:t> collides with anything (bottom, sides, blocks).</a:t>
            </a:r>
          </a:p>
          <a:p>
            <a:r>
              <a:rPr lang="en-US" dirty="0" smtClean="0"/>
              <a:t>Call the three </a:t>
            </a:r>
            <a:r>
              <a:rPr lang="en-US" dirty="0" err="1" smtClean="0"/>
              <a:t>collide_with_xxx</a:t>
            </a:r>
            <a:r>
              <a:rPr lang="en-US" dirty="0" smtClean="0"/>
              <a:t> methods and return True if any of them returns True.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7F7F"/>
                </a:solidFill>
                <a:latin typeface="Verdana"/>
              </a:rPr>
              <a:t>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.sides_collide_with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.blocks_collide_with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.bottom_collide_with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tetromino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))</a:t>
            </a:r>
            <a:endParaRPr lang="th-TH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in </a:t>
            </a:r>
            <a:r>
              <a:rPr lang="en-US" dirty="0" err="1" smtClean="0"/>
              <a:t>TetrisBoard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TetrisBoard.full_rows</a:t>
            </a:r>
            <a:endParaRPr lang="en-US" dirty="0" smtClean="0"/>
          </a:p>
          <a:p>
            <a:pPr lvl="1"/>
            <a:r>
              <a:rPr lang="en-US" dirty="0" smtClean="0"/>
              <a:t>Return the list of indices of full rows.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TetrisBoard.remove_full_fows</a:t>
            </a:r>
            <a:endParaRPr lang="en-US" dirty="0" smtClean="0"/>
          </a:p>
          <a:p>
            <a:pPr lvl="1"/>
            <a:r>
              <a:rPr lang="en-US" dirty="0" smtClean="0"/>
              <a:t>Remove full rows from the board.</a:t>
            </a:r>
          </a:p>
          <a:p>
            <a:pPr lvl="1"/>
            <a:r>
              <a:rPr lang="en-US" dirty="0" smtClean="0"/>
              <a:t>Move rows above the full rows down.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TetrisBoard.clear</a:t>
            </a:r>
            <a:endParaRPr lang="en-US" dirty="0" smtClean="0"/>
          </a:p>
          <a:p>
            <a:pPr lvl="1"/>
            <a:r>
              <a:rPr lang="en-US" dirty="0" smtClean="0"/>
              <a:t>Remove all blocks from the board.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 Mode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we going to deal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is this idea bad?</a:t>
            </a:r>
          </a:p>
          <a:p>
            <a:pPr lvl="1"/>
            <a:r>
              <a:rPr lang="en-US" dirty="0" smtClean="0"/>
              <a:t>The “if” statements will be big if your game have many screens.</a:t>
            </a:r>
          </a:p>
          <a:p>
            <a:pPr lvl="1"/>
            <a:r>
              <a:rPr lang="en-US" dirty="0" smtClean="0"/>
              <a:t>The functionality of different modes are scattered to many “if” statements.</a:t>
            </a:r>
          </a:p>
          <a:p>
            <a:pPr lvl="1"/>
            <a:r>
              <a:rPr lang="en-US" dirty="0" smtClean="0"/>
              <a:t>When adding a new screen to the game, what if you forget to modify one “if” statement?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 mode of  Tetris.</a:t>
            </a:r>
          </a:p>
          <a:p>
            <a:r>
              <a:rPr lang="en-US" dirty="0" smtClean="0"/>
              <a:t>Responsible for game play.</a:t>
            </a:r>
          </a:p>
          <a:p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 err="1" smtClean="0"/>
              <a:t>PlayMode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important methods = </a:t>
            </a:r>
            <a:r>
              <a:rPr lang="en-US" b="1" dirty="0" smtClean="0"/>
              <a:t>process</a:t>
            </a:r>
            <a:endParaRPr lang="en-US" dirty="0" smtClean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PlayMode.process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r>
              <a:rPr lang="en-US" dirty="0" smtClean="0"/>
              <a:t>Steps: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Process keyboard events.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If press up arrow</a:t>
            </a:r>
          </a:p>
          <a:p>
            <a:pPr marL="1051560" lvl="2" indent="-457200"/>
            <a:r>
              <a:rPr lang="en-US" dirty="0" smtClean="0"/>
              <a:t>Rotate if okay.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If press left or right arrow</a:t>
            </a:r>
          </a:p>
          <a:p>
            <a:pPr marL="1051560" lvl="2" indent="-457200"/>
            <a:r>
              <a:rPr lang="en-US" dirty="0" smtClean="0"/>
              <a:t>Move the piece if okay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If press down or player does nothing long enough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/>
              <a:t>Move the piece down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/>
              <a:t>Check if the piece collide with anything.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/>
              <a:t>If collide</a:t>
            </a:r>
          </a:p>
          <a:p>
            <a:pPr marL="1325880" lvl="3" indent="-457200">
              <a:buFont typeface="+mj-lt"/>
              <a:buAutoNum type="arabicPeriod"/>
            </a:pPr>
            <a:r>
              <a:rPr lang="en-US" dirty="0" smtClean="0"/>
              <a:t>Freeze the piece.</a:t>
            </a:r>
          </a:p>
          <a:p>
            <a:pPr marL="1325880" lvl="3" indent="-457200">
              <a:buFont typeface="+mj-lt"/>
              <a:buAutoNum type="arabicPeriod"/>
            </a:pPr>
            <a:r>
              <a:rPr lang="en-US" dirty="0" smtClean="0"/>
              <a:t>Check for full rows.</a:t>
            </a:r>
          </a:p>
          <a:p>
            <a:pPr marL="1325880" lvl="3" indent="-457200">
              <a:buFont typeface="+mj-lt"/>
              <a:buAutoNum type="arabicPeriod"/>
            </a:pPr>
            <a:r>
              <a:rPr lang="en-US" dirty="0" smtClean="0"/>
              <a:t>Check for game over.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def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process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.process_key_events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smtClean="0">
                <a:solidFill>
                  <a:srgbClr val="7F7F00"/>
                </a:solidFill>
                <a:latin typeface="Verdana"/>
              </a:rPr>
              <a:t># Rotate if the user presses the up arrow.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self.is_key_down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pygame.locals.K_UP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.rotate_if_ok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20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600" dirty="0" smtClean="0">
                <a:solidFill>
                  <a:srgbClr val="7F7F00"/>
                </a:solidFill>
                <a:latin typeface="Verdana"/>
              </a:rPr>
              <a:t># </a:t>
            </a:r>
            <a:r>
              <a:rPr lang="en-US" sz="1600" dirty="0" smtClean="0">
                <a:solidFill>
                  <a:srgbClr val="7F7F00"/>
                </a:solidFill>
                <a:latin typeface="Verdana"/>
              </a:rPr>
              <a:t>Move left if the user types the left arrow.</a:t>
            </a: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self.is_key_typed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pygame.locals.K_LEFT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old_position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self.player_piece.position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new_position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old_position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6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]-</a:t>
            </a:r>
            <a:r>
              <a:rPr lang="en-US" sz="16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old_position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6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])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.move_if_ok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new_position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600" dirty="0" smtClean="0">
                <a:solidFill>
                  <a:srgbClr val="7F7F00"/>
                </a:solidFill>
                <a:latin typeface="Verdana"/>
              </a:rPr>
              <a:t># Move left if the user types the right arrow.</a:t>
            </a: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self.is_key_typed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pygame.locals.K_RIGHT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):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     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old_position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self.player_piece.position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new_position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old_position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6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]+</a:t>
            </a:r>
            <a:r>
              <a:rPr lang="en-US" sz="16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old_position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6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])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.move_if_ok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new_position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# 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Moving down if</a:t>
            </a: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# (1) it has been more than </a:t>
            </a:r>
            <a:r>
              <a:rPr lang="en-US" sz="1400" dirty="0" err="1" smtClean="0">
                <a:solidFill>
                  <a:srgbClr val="7F7F00"/>
                </a:solidFill>
                <a:latin typeface="Verdana"/>
              </a:rPr>
              <a:t>descend_delay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#     milliseconds since the last time the </a:t>
            </a: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#     player piece moved down, or </a:t>
            </a: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400" dirty="0" smtClean="0">
                <a:solidFill>
                  <a:srgbClr val="7F7F00"/>
                </a:solidFill>
                <a:latin typeface="Verdana"/>
              </a:rPr>
              <a:t># (2) the user types the down arrow key.</a:t>
            </a: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4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self.is_key_typed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pygame.locals.K_DOWN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7F"/>
                </a:solidFill>
                <a:latin typeface="Verdana"/>
              </a:rPr>
              <a:t>or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.millisecs_since_mark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400" b="1" dirty="0" smtClean="0">
                <a:solidFill>
                  <a:srgbClr val="7F007F"/>
                </a:solidFill>
                <a:latin typeface="Verdana"/>
              </a:rPr>
              <a:t>"last descent"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self.descend_delay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1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.mark_time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400" b="1" dirty="0" smtClean="0">
                <a:solidFill>
                  <a:srgbClr val="7F007F"/>
                </a:solidFill>
                <a:latin typeface="Verdana"/>
              </a:rPr>
              <a:t>"last descent"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old_x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old_y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self.player_piece.position</a:t>
            </a:r>
            <a:endParaRPr lang="en-US" sz="1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new_position</a:t>
            </a:r>
            <a:r>
              <a:rPr lang="en-US" sz="1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Verdana"/>
              </a:rPr>
              <a:t>old_x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old_y+</a:t>
            </a:r>
            <a:r>
              <a:rPr lang="en-US" sz="14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2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</a:t>
            </a: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# Freeze the </a:t>
            </a:r>
            <a:r>
              <a:rPr lang="en-US" sz="2800" dirty="0" err="1" smtClean="0">
                <a:solidFill>
                  <a:srgbClr val="7F7F00"/>
                </a:solidFill>
                <a:latin typeface="Verdana"/>
              </a:rPr>
              <a:t>tetromino</a:t>
            </a: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 if it collides with something</a:t>
            </a:r>
            <a:br>
              <a:rPr lang="en-US" sz="2800" dirty="0" smtClean="0">
                <a:solidFill>
                  <a:srgbClr val="7F7F00"/>
                </a:solidFill>
                <a:latin typeface="Verdana"/>
              </a:rPr>
            </a:b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 </a:t>
            </a: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not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self.move_if_ok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new_position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.board.freeze_tetromino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self.player_piece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.prepare_next_piece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.score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+=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self.piece_score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# </a:t>
            </a: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Switch to Full Row Mode if there’s a full row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full_rows</a:t>
            </a: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self.board.full_rows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len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full_rows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.engine.full_row_mode.full_rows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full_rows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.engine.change_mode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self.engine.full_row_mode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return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# </a:t>
            </a:r>
            <a:r>
              <a:rPr lang="en-US" sz="2800" dirty="0" smtClean="0">
                <a:solidFill>
                  <a:srgbClr val="7F7F00"/>
                </a:solidFill>
                <a:latin typeface="Verdana"/>
              </a:rPr>
              <a:t>Check for game over</a:t>
            </a:r>
            <a:endParaRPr lang="en-US" sz="2800" dirty="0" smtClean="0">
              <a:solidFill>
                <a:srgbClr val="7F7F0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self.board.collide_with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self.player_piece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.engine.change_mode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self.engine.game_over_mode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US" sz="2800" dirty="0" smtClean="0">
                <a:solidFill>
                  <a:srgbClr val="000000"/>
                </a:solidFill>
                <a:latin typeface="Verdana"/>
              </a:rPr>
              <a:t>return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 formal way of documenting a solution to a design problem in a particular field of expertise.” (Wikipedia)</a:t>
            </a:r>
          </a:p>
          <a:p>
            <a:r>
              <a:rPr lang="en-US" dirty="0" smtClean="0"/>
              <a:t>Tried-and-true solutions to common software design problems.</a:t>
            </a:r>
          </a:p>
          <a:p>
            <a:r>
              <a:rPr lang="en-US" dirty="0" smtClean="0"/>
              <a:t>What design patterns have you learned from Java or SA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Gang of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reference book on design patterns.</a:t>
            </a:r>
          </a:p>
          <a:p>
            <a:r>
              <a:rPr lang="en-US" dirty="0" smtClean="0"/>
              <a:t>A “MUST READ” for all programmers.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00372"/>
            <a:ext cx="2495460" cy="33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have to do with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problem of “many screens” are not new.</a:t>
            </a:r>
          </a:p>
          <a:p>
            <a:r>
              <a:rPr lang="en-US" dirty="0" smtClean="0"/>
              <a:t>Its solution has been captured as a design pattern.</a:t>
            </a:r>
          </a:p>
          <a:p>
            <a:r>
              <a:rPr lang="en-US" dirty="0" smtClean="0"/>
              <a:t>The “State” design pattern.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“Allow an object to alter its behavior when its internal state changes. The object will appear to change its class.”</a:t>
            </a:r>
          </a:p>
          <a:p>
            <a:r>
              <a:rPr lang="en-US" dirty="0" smtClean="0"/>
              <a:t>Sounds familiar?</a:t>
            </a:r>
          </a:p>
          <a:p>
            <a:r>
              <a:rPr lang="en-US" dirty="0" smtClean="0"/>
              <a:t>Substitutes:</a:t>
            </a:r>
          </a:p>
          <a:p>
            <a:pPr lvl="1"/>
            <a:r>
              <a:rPr lang="en-US" dirty="0" smtClean="0"/>
              <a:t>“Object” with “game”</a:t>
            </a:r>
          </a:p>
          <a:p>
            <a:pPr lvl="1"/>
            <a:r>
              <a:rPr lang="en-US" dirty="0" smtClean="0"/>
              <a:t>“Internal state” with “screen”</a:t>
            </a:r>
          </a:p>
          <a:p>
            <a:pPr lvl="1"/>
            <a:r>
              <a:rPr lang="en-US" dirty="0" smtClean="0"/>
              <a:t>“Class” with “mode/behavior”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Design Pattern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2105797"/>
            <a:ext cx="7772400" cy="32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Define the interface of interest to clients.</a:t>
            </a:r>
          </a:p>
          <a:p>
            <a:pPr lvl="1"/>
            <a:r>
              <a:rPr lang="en-US" dirty="0" smtClean="0"/>
              <a:t>Maintain an instance of a </a:t>
            </a:r>
            <a:r>
              <a:rPr lang="en-US" dirty="0" err="1" smtClean="0"/>
              <a:t>ConcreteState</a:t>
            </a:r>
            <a:r>
              <a:rPr lang="en-US" dirty="0" smtClean="0"/>
              <a:t> subclass that defines the current state.</a:t>
            </a:r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Defines an interface for encapsulating the behavior associated with a particular state of the Context.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ConcreteState</a:t>
            </a:r>
            <a:r>
              <a:rPr lang="en-US" dirty="0" smtClean="0"/>
              <a:t> subclasses</a:t>
            </a:r>
          </a:p>
          <a:p>
            <a:pPr lvl="1"/>
            <a:r>
              <a:rPr lang="en-US" dirty="0" smtClean="0"/>
              <a:t>Each subclass implements a behavior associated with a state of the Context.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Pattern to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I’m </a:t>
            </a:r>
            <a:r>
              <a:rPr lang="en-US" dirty="0" err="1" smtClean="0"/>
              <a:t>gonna</a:t>
            </a:r>
            <a:r>
              <a:rPr lang="en-US" dirty="0" smtClean="0"/>
              <a:t> use a different terminology here. (Sorry for not keeping with the </a:t>
            </a:r>
            <a:r>
              <a:rPr lang="en-US" dirty="0" err="1" smtClean="0"/>
              <a:t>GoF</a:t>
            </a:r>
            <a:r>
              <a:rPr lang="en-US" dirty="0" smtClean="0"/>
              <a:t> book.)</a:t>
            </a:r>
          </a:p>
          <a:p>
            <a:r>
              <a:rPr lang="en-US" dirty="0" smtClean="0"/>
              <a:t>Our “Context” is the “game engine.”</a:t>
            </a:r>
          </a:p>
          <a:p>
            <a:pPr lvl="1"/>
            <a:r>
              <a:rPr lang="en-US" dirty="0" smtClean="0"/>
              <a:t>The game engine is just a module responsible for running the game loop.</a:t>
            </a:r>
          </a:p>
          <a:p>
            <a:r>
              <a:rPr lang="en-US" dirty="0" smtClean="0"/>
              <a:t>The engine goes through different “modes” (screens). So the “modes” are the “States.”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Initializing the game.</a:t>
            </a:r>
          </a:p>
          <a:p>
            <a:pPr lvl="1"/>
            <a:r>
              <a:rPr lang="en-US" dirty="0" smtClean="0"/>
              <a:t>Running the game loop.</a:t>
            </a:r>
          </a:p>
          <a:p>
            <a:pPr lvl="1"/>
            <a:r>
              <a:rPr lang="en-US" dirty="0" smtClean="0"/>
              <a:t>Keeping all the information that is shared between different modes.</a:t>
            </a:r>
          </a:p>
          <a:p>
            <a:r>
              <a:rPr lang="en-US" dirty="0" smtClean="0"/>
              <a:t>Has attribute “</a:t>
            </a:r>
            <a:r>
              <a:rPr lang="en-US" dirty="0" err="1" smtClean="0"/>
              <a:t>current_mode</a:t>
            </a:r>
            <a:r>
              <a:rPr lang="en-US" dirty="0" smtClean="0"/>
              <a:t>” which holds an instance of the Mode class that represents the current mode the engine is in at the moment.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Handling user input.</a:t>
            </a:r>
          </a:p>
          <a:p>
            <a:pPr lvl="1"/>
            <a:r>
              <a:rPr lang="en-US" dirty="0" smtClean="0"/>
              <a:t>Updating internal data.</a:t>
            </a:r>
          </a:p>
          <a:p>
            <a:pPr lvl="1"/>
            <a:r>
              <a:rPr lang="en-US" dirty="0" smtClean="0"/>
              <a:t>Updating the display.</a:t>
            </a:r>
          </a:p>
          <a:p>
            <a:r>
              <a:rPr lang="en-US" dirty="0" smtClean="0"/>
              <a:t>Has attribute “engine” that holds reference to the instance of the Engine class that holds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Mode(object):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__init__(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self, engine):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self.engine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= engine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handle(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self, event):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self.engine.handle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render(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self, surface):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pass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preprocess(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pass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process(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pass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switched_into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self, </a:t>
            </a:r>
            <a:r>
              <a:rPr lang="en-US" sz="1400" b="1" i="1" dirty="0" err="1" smtClean="0">
                <a:latin typeface="Courier New" pitchFamily="49" charset="0"/>
                <a:cs typeface="Courier New" pitchFamily="49" charset="0"/>
              </a:rPr>
              <a:t>from_mode</a:t>
            </a:r>
            <a:r>
              <a:rPr lang="en-US" sz="1400" b="1" i="1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pass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handle(self, event)</a:t>
            </a:r>
          </a:p>
          <a:p>
            <a:pPr lvl="1"/>
            <a:r>
              <a:rPr lang="en-US" dirty="0" smtClean="0"/>
              <a:t>This method handles </a:t>
            </a:r>
            <a:r>
              <a:rPr lang="en-US" dirty="0" err="1" smtClean="0"/>
              <a:t>pygame</a:t>
            </a:r>
            <a:r>
              <a:rPr lang="en-US" dirty="0" smtClean="0"/>
              <a:t> events.</a:t>
            </a:r>
          </a:p>
          <a:p>
            <a:pPr lvl="1"/>
            <a:r>
              <a:rPr lang="en-US" dirty="0" smtClean="0"/>
              <a:t>“event” is a </a:t>
            </a:r>
            <a:r>
              <a:rPr lang="en-US" dirty="0" err="1" smtClean="0"/>
              <a:t>pygame</a:t>
            </a:r>
            <a:r>
              <a:rPr lang="en-US" dirty="0" smtClean="0"/>
              <a:t> event.</a:t>
            </a:r>
          </a:p>
          <a:p>
            <a:pPr lvl="1"/>
            <a:r>
              <a:rPr lang="en-US" dirty="0" smtClean="0"/>
              <a:t>The default behavior is to call the engine’s handle method to let the engine takes care of the input.</a:t>
            </a:r>
          </a:p>
          <a:p>
            <a:pPr lvl="1"/>
            <a:r>
              <a:rPr lang="en-US" dirty="0" smtClean="0"/>
              <a:t>We will override this method if the mode has its own way of handling the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render(self, surface)</a:t>
            </a:r>
          </a:p>
          <a:p>
            <a:pPr lvl="1"/>
            <a:r>
              <a:rPr lang="en-US" dirty="0" smtClean="0"/>
              <a:t>Render the game graphics to the given “surface.”</a:t>
            </a:r>
          </a:p>
          <a:p>
            <a:pPr lvl="1"/>
            <a:r>
              <a:rPr lang="en-US" dirty="0" smtClean="0"/>
              <a:t>If “surface” is a </a:t>
            </a:r>
            <a:r>
              <a:rPr lang="en-US" dirty="0" err="1" smtClean="0"/>
              <a:t>pygame.Surface</a:t>
            </a:r>
            <a:r>
              <a:rPr lang="en-US" dirty="0" smtClean="0"/>
              <a:t> that represents </a:t>
            </a:r>
            <a:r>
              <a:rPr lang="en-US" dirty="0" err="1" smtClean="0"/>
              <a:t>pygame’s</a:t>
            </a:r>
            <a:r>
              <a:rPr lang="en-US" dirty="0" smtClean="0"/>
              <a:t> display, then what’s drawn on it will be present on the monitor.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process(self)</a:t>
            </a:r>
          </a:p>
          <a:p>
            <a:pPr lvl="1"/>
            <a:r>
              <a:rPr lang="en-US" dirty="0" smtClean="0"/>
              <a:t>Update the mode’s internal data.</a:t>
            </a:r>
          </a:p>
          <a:p>
            <a:r>
              <a:rPr lang="en-US" dirty="0" smtClean="0"/>
              <a:t>preprocess(self)</a:t>
            </a:r>
          </a:p>
          <a:p>
            <a:pPr lvl="1"/>
            <a:r>
              <a:rPr lang="en-US" dirty="0" smtClean="0"/>
              <a:t>This is a convenient function that is called before the mode begins its event handling.</a:t>
            </a:r>
          </a:p>
          <a:p>
            <a:pPr lvl="1"/>
            <a:r>
              <a:rPr lang="en-US" dirty="0" smtClean="0"/>
              <a:t>Useful for resetting some of the mode’s internal state.</a:t>
            </a:r>
          </a:p>
          <a:p>
            <a:pPr lvl="1"/>
            <a:r>
              <a:rPr lang="en-US" dirty="0" smtClean="0"/>
              <a:t>Sorry for the misleading name though! (“There are only two hard things in computer science: cache invalidation and naming things.” – Phil </a:t>
            </a:r>
            <a:r>
              <a:rPr lang="en-US" dirty="0" err="1" smtClean="0"/>
              <a:t>Karlton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switched_into</a:t>
            </a:r>
            <a:r>
              <a:rPr lang="en-US" dirty="0" smtClean="0"/>
              <a:t>(self, </a:t>
            </a:r>
            <a:r>
              <a:rPr lang="en-US" dirty="0" err="1" smtClean="0"/>
              <a:t>from_mode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Called when the engine </a:t>
            </a:r>
            <a:r>
              <a:rPr lang="en-US" dirty="0" err="1" smtClean="0"/>
              <a:t>swiches</a:t>
            </a:r>
            <a:r>
              <a:rPr lang="en-US" dirty="0" smtClean="0"/>
              <a:t> into the mode from “</a:t>
            </a:r>
            <a:r>
              <a:rPr lang="en-US" dirty="0" err="1" smtClean="0"/>
              <a:t>from_mode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Useful for initializing the mode’s data before it’s going to take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Engine: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init(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…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change_mode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self, mode):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…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handle(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self, event):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…</a:t>
            </a:r>
            <a:endParaRPr lang="en-US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init(self)</a:t>
            </a:r>
          </a:p>
          <a:p>
            <a:pPr lvl="1"/>
            <a:r>
              <a:rPr lang="en-US" dirty="0" smtClean="0"/>
              <a:t>Initialize the engine.</a:t>
            </a:r>
          </a:p>
          <a:p>
            <a:r>
              <a:rPr lang="en-US" dirty="0" err="1" smtClean="0"/>
              <a:t>change_mode</a:t>
            </a:r>
            <a:r>
              <a:rPr lang="en-US" dirty="0" smtClean="0"/>
              <a:t>(self, mode)</a:t>
            </a:r>
          </a:p>
          <a:p>
            <a:pPr lvl="1"/>
            <a:r>
              <a:rPr lang="en-US" dirty="0" smtClean="0"/>
              <a:t>Change the engine into the given mode.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Created by </a:t>
            </a:r>
            <a:r>
              <a:rPr lang="en-US" dirty="0" err="1" smtClean="0"/>
              <a:t>Alexey</a:t>
            </a:r>
            <a:r>
              <a:rPr lang="en-US" dirty="0" smtClean="0"/>
              <a:t> </a:t>
            </a:r>
            <a:r>
              <a:rPr lang="en-US" dirty="0" err="1" smtClean="0"/>
              <a:t>Pajinov</a:t>
            </a:r>
            <a:r>
              <a:rPr lang="en-US" dirty="0" smtClean="0"/>
              <a:t>, a Russian Programmer in 1985.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928934"/>
            <a:ext cx="2357454" cy="33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handle(self, event)</a:t>
            </a:r>
          </a:p>
          <a:p>
            <a:pPr lvl="1"/>
            <a:r>
              <a:rPr lang="en-US" dirty="0" smtClean="0"/>
              <a:t>Handle </a:t>
            </a:r>
            <a:r>
              <a:rPr lang="en-US" dirty="0" err="1" smtClean="0"/>
              <a:t>pygame</a:t>
            </a:r>
            <a:r>
              <a:rPr lang="en-US" dirty="0" smtClean="0"/>
              <a:t> event in the most common case.</a:t>
            </a:r>
          </a:p>
          <a:p>
            <a:pPr lvl="1"/>
            <a:r>
              <a:rPr lang="en-US" dirty="0" smtClean="0"/>
              <a:t>In my implementation, it catches the QUIT event and does some bookkeeping.</a:t>
            </a:r>
          </a:p>
          <a:p>
            <a:r>
              <a:rPr lang="en-US" dirty="0" err="1" smtClean="0"/>
              <a:t>game_loop</a:t>
            </a:r>
            <a:r>
              <a:rPr lang="en-US" dirty="0" smtClean="0"/>
              <a:t>(self)</a:t>
            </a:r>
          </a:p>
          <a:p>
            <a:pPr lvl="1"/>
            <a:r>
              <a:rPr lang="en-US" dirty="0" smtClean="0"/>
              <a:t>Runs the game loop.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Engine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engine import *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engine = Engine()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engine.init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engine.game_loop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pygame.init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Creates </a:t>
            </a:r>
            <a:r>
              <a:rPr lang="en-US" dirty="0" err="1" smtClean="0"/>
              <a:t>pygame</a:t>
            </a:r>
            <a:r>
              <a:rPr lang="en-US" dirty="0" smtClean="0"/>
              <a:t> display and saves it.</a:t>
            </a:r>
          </a:p>
          <a:p>
            <a:r>
              <a:rPr lang="en-US" dirty="0" smtClean="0"/>
              <a:t>Do some other initializations, like setting the first </a:t>
            </a:r>
            <a:r>
              <a:rPr lang="en-US" dirty="0" err="1" smtClean="0"/>
              <a:t>curret_mode</a:t>
            </a:r>
            <a:r>
              <a:rPr lang="en-US" dirty="0" smtClean="0"/>
              <a:t>. (We’ll talk about this later.)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init(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pygame.init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pygame.display.set_mode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		(640, 480), 0, 32)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pygame.display.set_caption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"Tetris")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        :</a:t>
            </a:r>
          </a:p>
          <a:p>
            <a:pPr>
              <a:buNone/>
            </a:pP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		   :</a:t>
            </a:r>
          </a:p>
          <a:p>
            <a:pPr>
              <a:buNone/>
            </a:pP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		  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Engine.change_mode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change_mode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self, mode):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old_mode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</a:t>
            </a: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= mode</a:t>
            </a:r>
          </a:p>
          <a:p>
            <a:pPr>
              <a:buNone/>
            </a:pP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self.current_mode.switched_into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old_mode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method handles </a:t>
            </a:r>
            <a:r>
              <a:rPr lang="en-US" dirty="0" err="1" smtClean="0"/>
              <a:t>pygame.event.Event</a:t>
            </a:r>
            <a:r>
              <a:rPr lang="en-US" dirty="0" smtClean="0"/>
              <a:t> in the most common case.</a:t>
            </a:r>
          </a:p>
          <a:p>
            <a:r>
              <a:rPr lang="en-US" dirty="0" smtClean="0"/>
              <a:t>First, it catches the QUIT event. If one emerges, the program should terminate.</a:t>
            </a:r>
          </a:p>
          <a:p>
            <a:r>
              <a:rPr lang="en-US" dirty="0" smtClean="0"/>
              <a:t>I also wrote handle some other types of events too. But more on this later.</a:t>
            </a:r>
          </a:p>
          <a:p>
            <a:r>
              <a:rPr lang="en-US" dirty="0" smtClean="0"/>
              <a:t>This method is meant to be called by subclasses of the Mode class, if the subclass does not have any special means to handle the user input.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handle(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self, event):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== QUIT: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sys.exit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: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 the game loop.</a:t>
            </a:r>
          </a:p>
          <a:p>
            <a:r>
              <a:rPr lang="en-US" dirty="0" smtClean="0"/>
              <a:t>Call methods of “</a:t>
            </a:r>
            <a:r>
              <a:rPr lang="en-US" dirty="0" err="1" smtClean="0"/>
              <a:t>current_mode</a:t>
            </a:r>
            <a:r>
              <a:rPr lang="en-US" dirty="0" smtClean="0"/>
              <a:t>” when appropriate.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for event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for event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285992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 the frame rate of the game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rules (from Wikipedia):</a:t>
            </a:r>
          </a:p>
          <a:p>
            <a:pPr lvl="1"/>
            <a:r>
              <a:rPr lang="en-US" dirty="0" smtClean="0"/>
              <a:t>A random sequence of </a:t>
            </a:r>
            <a:r>
              <a:rPr lang="en-US" dirty="0" err="1" smtClean="0"/>
              <a:t>tetrominoes</a:t>
            </a:r>
            <a:r>
              <a:rPr lang="en-US" dirty="0" smtClean="0"/>
              <a:t> fall down the playing field.</a:t>
            </a:r>
          </a:p>
          <a:p>
            <a:pPr lvl="1"/>
            <a:r>
              <a:rPr lang="en-US" dirty="0" smtClean="0"/>
              <a:t>Manipulate these </a:t>
            </a:r>
            <a:r>
              <a:rPr lang="en-US" dirty="0" err="1" smtClean="0"/>
              <a:t>tetrominoes</a:t>
            </a:r>
            <a:r>
              <a:rPr lang="en-US" dirty="0" smtClean="0"/>
              <a:t> to create a horizontal line of blocks without gaps.</a:t>
            </a:r>
          </a:p>
          <a:p>
            <a:pPr lvl="1"/>
            <a:r>
              <a:rPr lang="en-US" dirty="0" smtClean="0"/>
              <a:t>You can move them sideways or rotate them </a:t>
            </a:r>
            <a:r>
              <a:rPr lang="en-US" smtClean="0"/>
              <a:t>90 degrees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game ends when the stack of </a:t>
            </a:r>
            <a:r>
              <a:rPr lang="en-US" dirty="0" err="1" smtClean="0"/>
              <a:t>tetrominoes</a:t>
            </a:r>
            <a:r>
              <a:rPr lang="en-US" dirty="0" smtClean="0"/>
              <a:t> reaches the top of the playing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pygame.time.Clock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Pygame</a:t>
            </a:r>
            <a:r>
              <a:rPr lang="en-US" dirty="0" smtClean="0"/>
              <a:t> provides </a:t>
            </a:r>
            <a:r>
              <a:rPr lang="en-US" dirty="0" err="1" smtClean="0"/>
              <a:t>pygame.time.Clock</a:t>
            </a:r>
            <a:r>
              <a:rPr lang="en-US" dirty="0" smtClean="0"/>
              <a:t> object to help the game keeps track of time.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Engine.init</a:t>
            </a:r>
            <a:r>
              <a:rPr lang="en-US" dirty="0" smtClean="0"/>
              <a:t>, I created an instance of </a:t>
            </a:r>
            <a:r>
              <a:rPr lang="en-US" dirty="0" err="1" smtClean="0"/>
              <a:t>pygame.clock.Clock</a:t>
            </a:r>
            <a:r>
              <a:rPr lang="en-US" dirty="0" smtClean="0"/>
              <a:t> as follows: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def init(self):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self.clock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pygame.time.Clock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100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pygame.time.Clock.tick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pygame.time.Clock.tick</a:t>
            </a:r>
            <a:r>
              <a:rPr lang="en-US" dirty="0" smtClean="0"/>
              <a:t>(</a:t>
            </a:r>
            <a:r>
              <a:rPr lang="en-US" dirty="0" err="1" smtClean="0"/>
              <a:t>framerate</a:t>
            </a:r>
            <a:r>
              <a:rPr lang="en-US" dirty="0" smtClean="0"/>
              <a:t>=0)</a:t>
            </a:r>
          </a:p>
          <a:p>
            <a:pPr lvl="1"/>
            <a:r>
              <a:rPr lang="en-US" dirty="0" smtClean="0"/>
              <a:t>Returns the number of milliseconds since the last time you called the method.</a:t>
            </a:r>
          </a:p>
          <a:p>
            <a:pPr lvl="1"/>
            <a:r>
              <a:rPr lang="en-US" dirty="0" smtClean="0"/>
              <a:t>The method will block until 1/</a:t>
            </a:r>
            <a:r>
              <a:rPr lang="en-US" dirty="0" err="1" smtClean="0"/>
              <a:t>framerate</a:t>
            </a:r>
            <a:r>
              <a:rPr lang="en-US" dirty="0" smtClean="0"/>
              <a:t> seconds have past if </a:t>
            </a:r>
            <a:r>
              <a:rPr lang="en-US" dirty="0" err="1" smtClean="0"/>
              <a:t>framerate</a:t>
            </a:r>
            <a:r>
              <a:rPr lang="en-US" dirty="0" smtClean="0"/>
              <a:t> is not equal to 0.</a:t>
            </a:r>
          </a:p>
          <a:p>
            <a:pPr lvl="1"/>
            <a:r>
              <a:rPr lang="en-US" dirty="0" smtClean="0"/>
              <a:t>So, the method can be used to limit the </a:t>
            </a:r>
            <a:r>
              <a:rPr lang="en-US" dirty="0" err="1" smtClean="0"/>
              <a:t>framerate</a:t>
            </a:r>
            <a:r>
              <a:rPr lang="en-US" dirty="0" smtClean="0"/>
              <a:t> of the game.</a:t>
            </a:r>
          </a:p>
          <a:p>
            <a:pPr lvl="2"/>
            <a:r>
              <a:rPr lang="en-US" dirty="0" smtClean="0"/>
              <a:t>This can save the CPU time spent on the game, and provide machine-independent timing.</a:t>
            </a:r>
          </a:p>
          <a:p>
            <a:pPr lvl="1"/>
            <a:r>
              <a:rPr lang="en-US" dirty="0" smtClean="0"/>
              <a:t>It should only be called once each frame.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for event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8934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Call preprocess to let the  current mode initializes itself before handling the input.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 event in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786190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event loop.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Call the “handle”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Method of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 mode.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for event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200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 the current mode handle its internal data.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for event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42926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 the current mode paints the screen.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Engine.game_loop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game_loop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while True: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self.clock.tick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self.max_frame_rate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self.current_mode.preprocess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for event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pygame.event.get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self.current_mode.handle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(event)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self.current_mode.process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self.current_mode.render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self.screen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pygame.display.update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the screen.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Our Tetris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current implementation has 4 modes.</a:t>
            </a:r>
          </a:p>
          <a:p>
            <a:pPr lvl="1"/>
            <a:r>
              <a:rPr lang="en-US" dirty="0" smtClean="0"/>
              <a:t>Title Mode – Title Screen</a:t>
            </a:r>
          </a:p>
          <a:p>
            <a:pPr lvl="1"/>
            <a:r>
              <a:rPr lang="en-US" dirty="0" smtClean="0"/>
              <a:t>Play Mode – The Tetris Game</a:t>
            </a:r>
          </a:p>
          <a:p>
            <a:pPr lvl="1"/>
            <a:r>
              <a:rPr lang="en-US" dirty="0" smtClean="0"/>
              <a:t>Full Row Mode – Display full (blinking) rows before they disappear.</a:t>
            </a:r>
          </a:p>
          <a:p>
            <a:pPr lvl="1"/>
            <a:r>
              <a:rPr lang="en-US" dirty="0" smtClean="0"/>
              <a:t>Game Over Mode – Game Over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Is a “State Machine.”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has multiple “modes.”</a:t>
            </a:r>
          </a:p>
          <a:p>
            <a:r>
              <a:rPr lang="en-US" dirty="0" smtClean="0"/>
              <a:t>At a given time, one mode is “active.”</a:t>
            </a:r>
          </a:p>
          <a:p>
            <a:r>
              <a:rPr lang="en-US" dirty="0" smtClean="0"/>
              <a:t>There are “transitions” between modes, controlled by “external input” (user input, clock ticking).</a:t>
            </a:r>
          </a:p>
          <a:p>
            <a:r>
              <a:rPr lang="en-US" dirty="0" smtClean="0"/>
              <a:t>You can represent this transition between modes by “transition diagram.”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Diagram of Tetris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852" y="3357562"/>
            <a:ext cx="1553777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57620" y="1714488"/>
            <a:ext cx="1553777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00826" y="3286124"/>
            <a:ext cx="1553777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3306" y="5357826"/>
            <a:ext cx="2071702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2357422" y="2250273"/>
            <a:ext cx="1500198" cy="11787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042" y="3643314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000240"/>
            <a:ext cx="77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3571876"/>
            <a:ext cx="141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Full Row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5572140"/>
            <a:ext cx="1827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Game Over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86380" y="2571744"/>
            <a:ext cx="1285884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6"/>
          </p:cNvCxnSpPr>
          <p:nvPr/>
        </p:nvCxnSpPr>
        <p:spPr>
          <a:xfrm rot="10800000">
            <a:off x="5411398" y="2250274"/>
            <a:ext cx="1518057" cy="11072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28993" y="4071941"/>
            <a:ext cx="2571768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143240" y="4071942"/>
            <a:ext cx="257176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428860" y="4357694"/>
            <a:ext cx="1357322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7158" y="2786058"/>
            <a:ext cx="1156240" cy="728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500298" y="6072206"/>
            <a:ext cx="121444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428596" y="4357694"/>
            <a:ext cx="121444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7224" y="4500570"/>
            <a:ext cx="106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“quit”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2357422" y="5715016"/>
            <a:ext cx="106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“quit”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 rot="2578284">
            <a:off x="2321041" y="4794343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“title”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357554" y="3643314"/>
            <a:ext cx="1110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“play</a:t>
            </a:r>
          </a:p>
          <a:p>
            <a:r>
              <a:rPr lang="en-US" sz="2800" dirty="0" smtClean="0"/>
              <a:t>again”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714876" y="4071942"/>
            <a:ext cx="1043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board</a:t>
            </a:r>
          </a:p>
          <a:p>
            <a:pPr algn="ctr"/>
            <a:r>
              <a:rPr lang="en-US" sz="2800" dirty="0" smtClean="0"/>
              <a:t>bull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6072198" y="1928802"/>
            <a:ext cx="1551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blinking</a:t>
            </a:r>
          </a:p>
          <a:p>
            <a:pPr algn="ctr"/>
            <a:r>
              <a:rPr lang="en-US" sz="2800" dirty="0" smtClean="0"/>
              <a:t>complete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5286380" y="2928934"/>
            <a:ext cx="748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full</a:t>
            </a:r>
          </a:p>
          <a:p>
            <a:pPr algn="ctr"/>
            <a:r>
              <a:rPr lang="en-US" sz="2800" dirty="0" smtClean="0"/>
              <a:t>row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 rot="19274084">
            <a:off x="2402702" y="2356710"/>
            <a:ext cx="1159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“start”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Tetrominoes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Shapes consist of four blocks.</a:t>
            </a:r>
          </a:p>
          <a:p>
            <a:r>
              <a:rPr lang="en-US" dirty="0" err="1" smtClean="0"/>
              <a:t>Refered</a:t>
            </a:r>
            <a:r>
              <a:rPr lang="en-US" dirty="0" smtClean="0"/>
              <a:t> to as I, J, L, O, S, T, and Z.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00438"/>
            <a:ext cx="60007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Mode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69706" y="1447800"/>
            <a:ext cx="56617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this part as a game by itself…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The number of the current choice.</a:t>
            </a:r>
          </a:p>
          <a:p>
            <a:r>
              <a:rPr lang="en-US" dirty="0" smtClean="0"/>
              <a:t>Handling User Input</a:t>
            </a:r>
          </a:p>
          <a:p>
            <a:pPr lvl="1"/>
            <a:r>
              <a:rPr lang="en-US" dirty="0" smtClean="0"/>
              <a:t>Up/down key should change the current choice.</a:t>
            </a:r>
          </a:p>
          <a:p>
            <a:pPr lvl="1"/>
            <a:r>
              <a:rPr lang="en-US" dirty="0" smtClean="0"/>
              <a:t>Enter key should triggers the mode change.</a:t>
            </a:r>
          </a:p>
          <a:p>
            <a:r>
              <a:rPr lang="en-US" dirty="0" smtClean="0"/>
              <a:t>Update Display</a:t>
            </a:r>
          </a:p>
          <a:p>
            <a:pPr lvl="1"/>
            <a:r>
              <a:rPr lang="en-US" dirty="0" smtClean="0"/>
              <a:t>Draw the game name.</a:t>
            </a:r>
          </a:p>
          <a:p>
            <a:pPr lvl="1"/>
            <a:r>
              <a:rPr lang="en-US" dirty="0" smtClean="0"/>
              <a:t>Draw the choices. Plus brackets around the current choice.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Game Over mode is kind of similar…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8"/>
            <a:ext cx="5195902" cy="41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Both modes act as a menu system.</a:t>
            </a:r>
          </a:p>
          <a:p>
            <a:pPr lvl="1"/>
            <a:r>
              <a:rPr lang="en-US" dirty="0" smtClean="0"/>
              <a:t>Allow use to choose among many choices.</a:t>
            </a:r>
          </a:p>
          <a:p>
            <a:pPr lvl="1"/>
            <a:r>
              <a:rPr lang="en-US" dirty="0" smtClean="0"/>
              <a:t>Each choice leads to another mode.</a:t>
            </a:r>
          </a:p>
          <a:p>
            <a:r>
              <a:rPr lang="en-US" dirty="0" smtClean="0"/>
              <a:t>I wrote the game so that both modes have similar appearances.</a:t>
            </a:r>
          </a:p>
          <a:p>
            <a:pPr lvl="1"/>
            <a:r>
              <a:rPr lang="en-US" dirty="0" smtClean="0"/>
              <a:t>One big “header.”</a:t>
            </a:r>
          </a:p>
          <a:p>
            <a:pPr lvl="1"/>
            <a:r>
              <a:rPr lang="en-US" dirty="0" smtClean="0"/>
              <a:t>A number of smaller choices.</a:t>
            </a:r>
          </a:p>
          <a:p>
            <a:r>
              <a:rPr lang="en-US" dirty="0" smtClean="0"/>
              <a:t>We should write a class that encapsulates the menu system’s behavior.</a:t>
            </a:r>
          </a:p>
          <a:p>
            <a:r>
              <a:rPr lang="en-US" dirty="0" smtClean="0"/>
              <a:t>Then subclass it to make the two modes.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MenuMode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Holds data the define the menu and its internal state.</a:t>
            </a:r>
          </a:p>
          <a:p>
            <a:pPr lvl="1"/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Choices</a:t>
            </a:r>
          </a:p>
          <a:p>
            <a:pPr lvl="1"/>
            <a:r>
              <a:rPr lang="en-US" dirty="0" smtClean="0"/>
              <a:t>The current choice</a:t>
            </a:r>
          </a:p>
          <a:p>
            <a:r>
              <a:rPr lang="en-US" dirty="0" smtClean="0"/>
              <a:t>Handle user input regarding the menu.</a:t>
            </a:r>
          </a:p>
          <a:p>
            <a:pPr lvl="1"/>
            <a:r>
              <a:rPr lang="en-US" dirty="0" smtClean="0"/>
              <a:t>The changing of choices.</a:t>
            </a:r>
          </a:p>
          <a:p>
            <a:r>
              <a:rPr lang="en-US" dirty="0" smtClean="0"/>
              <a:t>But leaves the behavior when the user selects a choice to its subclass.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MenuMode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Verdana"/>
              </a:rPr>
              <a:t>MenuMode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(Mode,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KeySensor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engine,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header,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choices,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header_font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choice_font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switched_into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from_mode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handle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self,event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preprocess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process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render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surface):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render_menu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surface):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th-TH" sz="2800" b="1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th-TH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choice_selected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raise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NotImplementedError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MenuMode.__init</a:t>
            </a:r>
            <a:r>
              <a:rPr lang="en-US" dirty="0" smtClean="0"/>
              <a:t>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engine,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header,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choices,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header_font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choice_font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Construct menu mode with the given parameters.</a:t>
            </a:r>
          </a:p>
          <a:p>
            <a:pPr lvl="1"/>
            <a:r>
              <a:rPr lang="en-US" dirty="0" smtClean="0"/>
              <a:t>engine is the instance of the Engine class. We will feed Mode’s constructor.</a:t>
            </a:r>
          </a:p>
          <a:p>
            <a:pPr lvl="1"/>
            <a:r>
              <a:rPr lang="en-US" dirty="0" smtClean="0"/>
              <a:t>header = string that holds the text of the header</a:t>
            </a:r>
          </a:p>
          <a:p>
            <a:pPr lvl="1"/>
            <a:r>
              <a:rPr lang="en-US" dirty="0" smtClean="0"/>
              <a:t>choices = list of strings of choices.</a:t>
            </a:r>
          </a:p>
          <a:p>
            <a:pPr lvl="1"/>
            <a:r>
              <a:rPr lang="en-US" dirty="0" err="1" smtClean="0"/>
              <a:t>header_font</a:t>
            </a:r>
            <a:r>
              <a:rPr lang="en-US" dirty="0" smtClean="0"/>
              <a:t> and </a:t>
            </a:r>
            <a:r>
              <a:rPr lang="en-US" dirty="0" err="1" smtClean="0"/>
              <a:t>choice_font</a:t>
            </a:r>
            <a:r>
              <a:rPr lang="en-US" dirty="0" smtClean="0"/>
              <a:t> are used to render the header and the choices, respectively.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Subclassing</a:t>
            </a:r>
            <a:r>
              <a:rPr lang="en-US" dirty="0" smtClean="0"/>
              <a:t> </a:t>
            </a:r>
            <a:r>
              <a:rPr lang="en-US" dirty="0" err="1" smtClean="0"/>
              <a:t>MenuMode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Verdana"/>
              </a:rPr>
              <a:t>TitleMode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MenuMode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engine):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MenuMode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.__init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__(self,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     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"Tetris"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"start"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"quit"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],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    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engine.vera64,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engine.vera32)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Verdana"/>
              </a:rPr>
              <a:t>GameOverMode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MenuMode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MenuMode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.__init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__(self,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     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"GAME OVER"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    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"play again"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"return to title"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7F007F"/>
                </a:solidFill>
                <a:latin typeface="Courier New"/>
              </a:rPr>
              <a:t>"quit"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],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    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engine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.vera64,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engine.vera32)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engine.vera32 and engine.vera64 are attributes of the Engine class.</a:t>
            </a:r>
          </a:p>
          <a:p>
            <a:r>
              <a:rPr lang="en-US" dirty="0" smtClean="0"/>
              <a:t>They are instances of </a:t>
            </a:r>
            <a:r>
              <a:rPr lang="en-US" dirty="0" err="1" smtClean="0"/>
              <a:t>pygame.font.Font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created them in </a:t>
            </a:r>
            <a:r>
              <a:rPr lang="en-US" dirty="0" err="1" smtClean="0"/>
              <a:t>Engine.init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Today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30209" y="1447800"/>
            <a:ext cx="57407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pygame.font.Font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the constructor of the </a:t>
            </a:r>
            <a:r>
              <a:rPr lang="en-US" dirty="0" err="1" smtClean="0"/>
              <a:t>pygame.font.Font</a:t>
            </a:r>
            <a:r>
              <a:rPr lang="en-US" dirty="0" smtClean="0"/>
              <a:t> class.</a:t>
            </a:r>
          </a:p>
          <a:p>
            <a:r>
              <a:rPr lang="en-US" dirty="0" smtClean="0"/>
              <a:t>Two arguments:</a:t>
            </a:r>
          </a:p>
          <a:p>
            <a:pPr lvl="1"/>
            <a:r>
              <a:rPr lang="en-US" dirty="0" smtClean="0"/>
              <a:t>The first is the file name of the font, usually ends with a .</a:t>
            </a:r>
            <a:r>
              <a:rPr lang="en-US" dirty="0" err="1" smtClean="0"/>
              <a:t>ttf</a:t>
            </a:r>
            <a:r>
              <a:rPr lang="en-US" dirty="0" smtClean="0"/>
              <a:t>. </a:t>
            </a:r>
            <a:r>
              <a:rPr lang="en-US" dirty="0" err="1" smtClean="0"/>
              <a:t>Pygame</a:t>
            </a:r>
            <a:r>
              <a:rPr lang="en-US" dirty="0" smtClean="0"/>
              <a:t> assumes that the file is in the same directory as the program being run.</a:t>
            </a:r>
          </a:p>
          <a:p>
            <a:pPr lvl="1"/>
            <a:r>
              <a:rPr lang="en-US" dirty="0" smtClean="0"/>
              <a:t>The second is the size of the font.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Engine.init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def init(self):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self.vera64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pygame.font.Font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	"VeraMono.ttf", 64)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self.vera32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pygame.font.Font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	"VeraMono.ttf", 32)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: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MenuMode.choice_selected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007F7F"/>
                </a:solidFill>
                <a:latin typeface="Verdana"/>
              </a:rPr>
              <a:t>choice_selected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th-TH" dirty="0" smtClean="0"/>
          </a:p>
          <a:p>
            <a:pPr lvl="1"/>
            <a:r>
              <a:rPr lang="en-US" dirty="0" smtClean="0"/>
              <a:t>This method is called by </a:t>
            </a:r>
            <a:r>
              <a:rPr lang="en-US" dirty="0" err="1" smtClean="0"/>
              <a:t>MenuMode</a:t>
            </a:r>
            <a:r>
              <a:rPr lang="en-US" dirty="0" smtClean="0"/>
              <a:t> every time the user chooses a choice by pressing Enter.</a:t>
            </a:r>
          </a:p>
          <a:p>
            <a:pPr lvl="1"/>
            <a:r>
              <a:rPr lang="en-US" dirty="0" smtClean="0"/>
              <a:t>Subclasses of </a:t>
            </a:r>
            <a:r>
              <a:rPr lang="en-US" dirty="0" err="1" smtClean="0"/>
              <a:t>MenuMode</a:t>
            </a:r>
            <a:r>
              <a:rPr lang="en-US" dirty="0" smtClean="0"/>
              <a:t> should override this method to carry out the corresponding actions.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GameOverMode.choice_selected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7F7F"/>
                </a:solidFill>
                <a:latin typeface="Verdana"/>
              </a:rPr>
              <a:t>choice_selected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.engine.play_mode.new_board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.engine.change_mode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self.engine.play_mode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err="1" smtClean="0">
                <a:solidFill>
                  <a:srgbClr val="00007F"/>
                </a:solidFill>
                <a:latin typeface="Verdana"/>
              </a:rPr>
              <a:t>elif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.engine.change_mode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self.engine.title_mode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else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sys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.exit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TitleMode.choice_selected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7F7F"/>
                </a:solidFill>
                <a:latin typeface="Verdana"/>
              </a:rPr>
              <a:t>choice_selected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.engine.play_mode.new_board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.engine.change_mode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self.engine.play_mode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err="1" smtClean="0">
                <a:solidFill>
                  <a:srgbClr val="00007F"/>
                </a:solidFill>
                <a:latin typeface="Verdana"/>
              </a:rPr>
              <a:t>elif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choice_index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sys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.exit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rendering functionality of </a:t>
            </a:r>
            <a:r>
              <a:rPr lang="en-US" dirty="0" err="1" smtClean="0"/>
              <a:t>MenuMode</a:t>
            </a:r>
            <a:r>
              <a:rPr lang="en-US" dirty="0" smtClean="0"/>
              <a:t> are encapsulated by two methods.</a:t>
            </a:r>
          </a:p>
          <a:p>
            <a:pPr lvl="1"/>
            <a:r>
              <a:rPr lang="en-US" dirty="0" smtClean="0"/>
              <a:t>render</a:t>
            </a:r>
          </a:p>
          <a:p>
            <a:pPr lvl="1"/>
            <a:r>
              <a:rPr lang="en-US" dirty="0" err="1" smtClean="0"/>
              <a:t>render_menu</a:t>
            </a:r>
            <a:endParaRPr lang="en-US" dirty="0" smtClean="0"/>
          </a:p>
          <a:p>
            <a:r>
              <a:rPr lang="en-US" dirty="0" err="1" smtClean="0"/>
              <a:t>render_menu</a:t>
            </a:r>
            <a:r>
              <a:rPr lang="en-US" dirty="0" smtClean="0"/>
              <a:t> draws only the texts.</a:t>
            </a:r>
          </a:p>
          <a:p>
            <a:r>
              <a:rPr lang="en-US" dirty="0" smtClean="0"/>
              <a:t>render draws a black background and calls </a:t>
            </a:r>
            <a:r>
              <a:rPr lang="en-US" dirty="0" err="1" smtClean="0"/>
              <a:t>render_menu</a:t>
            </a:r>
            <a:r>
              <a:rPr lang="en-US" dirty="0" smtClean="0"/>
              <a:t> to draw the texts on top of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render(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self, surface):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surface.fill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((0,0,0))</a:t>
            </a: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self.render_menu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(surface)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MenuMode.render_menu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Render the header and the choices to the given surface.</a:t>
            </a:r>
          </a:p>
          <a:p>
            <a:r>
              <a:rPr lang="en-US" dirty="0" smtClean="0"/>
              <a:t>We will not cover this function since it has too many details.</a:t>
            </a:r>
          </a:p>
          <a:p>
            <a:r>
              <a:rPr lang="en-US" dirty="0" smtClean="0"/>
              <a:t>Suffices to say that we create the surfaces for</a:t>
            </a:r>
          </a:p>
          <a:p>
            <a:pPr lvl="1"/>
            <a:r>
              <a:rPr lang="en-US" dirty="0" smtClean="0"/>
              <a:t>the header</a:t>
            </a:r>
          </a:p>
          <a:p>
            <a:pPr lvl="1"/>
            <a:r>
              <a:rPr lang="en-US" dirty="0" smtClean="0"/>
              <a:t>the choices when they are selected</a:t>
            </a:r>
          </a:p>
          <a:p>
            <a:pPr lvl="1"/>
            <a:r>
              <a:rPr lang="en-US" dirty="0" smtClean="0"/>
              <a:t>the choices when they are not selected</a:t>
            </a:r>
          </a:p>
          <a:p>
            <a:pPr>
              <a:buNone/>
            </a:pPr>
            <a:r>
              <a:rPr lang="en-US" dirty="0" smtClean="0"/>
              <a:t>	using </a:t>
            </a:r>
            <a:r>
              <a:rPr lang="en-US" dirty="0" err="1" smtClean="0"/>
              <a:t>pygame.font.Font.render</a:t>
            </a:r>
            <a:r>
              <a:rPr lang="en-US" dirty="0" smtClean="0"/>
              <a:t>. Then we </a:t>
            </a:r>
            <a:r>
              <a:rPr lang="en-US" dirty="0" err="1" smtClean="0"/>
              <a:t>blit</a:t>
            </a:r>
            <a:r>
              <a:rPr lang="en-US" dirty="0" smtClean="0"/>
              <a:t> these surfaces at appropriate positions.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n-US" dirty="0" smtClean="0"/>
              <a:t>We can detect the KEYDOWN event like in the last lecture.</a:t>
            </a:r>
          </a:p>
          <a:p>
            <a:r>
              <a:rPr lang="en-US" dirty="0" smtClean="0"/>
              <a:t>When the user presses the Down Arrow, we move the “cursor” to the choice below where it is at.</a:t>
            </a:r>
          </a:p>
          <a:p>
            <a:r>
              <a:rPr lang="en-US" dirty="0" smtClean="0"/>
              <a:t>When the user presses the Up Arrow, we move the cursor to the choice above where it is at.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Problem: The cursor does not move when the user presses and holds arrow keys.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approach is to check whether the user is currently pressing the arrow key.</a:t>
            </a:r>
          </a:p>
          <a:p>
            <a:r>
              <a:rPr lang="en-US" dirty="0" smtClean="0"/>
              <a:t>If the user is holding the down arrow, we move the cursor downwards.</a:t>
            </a:r>
          </a:p>
          <a:p>
            <a:r>
              <a:rPr lang="en-US" dirty="0" smtClean="0"/>
              <a:t>If the user is holding the up arrow, we move the cursor upwards.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game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handle(self, event):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== KEYDOWN: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self.key_pressed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 = True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== KEYUP: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self.key_pressed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 = False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process():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event.key_pressed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[K_DOWN]: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self.current_choice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((self.current_choice+1) %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self.choices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event.key_pressed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[K_UP]: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self.current_choice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((self.current_choice–1) %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self.choices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If we update the cursor every frame, the changes will be too fast for human perception.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 want: Something in line with how a text editor handles press-and-hold.</a:t>
            </a:r>
          </a:p>
          <a:p>
            <a:endParaRPr lang="en-US" dirty="0" smtClean="0"/>
          </a:p>
          <a:p>
            <a:r>
              <a:rPr lang="en-US" dirty="0" smtClean="0"/>
              <a:t>When you use Notepad, what happens when you presses the ‘a’ key and hold it?</a:t>
            </a:r>
          </a:p>
          <a:p>
            <a:pPr lvl="1"/>
            <a:r>
              <a:rPr lang="en-US" dirty="0" smtClean="0"/>
              <a:t>The first ‘a’ appears immediately.</a:t>
            </a:r>
          </a:p>
          <a:p>
            <a:pPr lvl="1"/>
            <a:r>
              <a:rPr lang="en-US" dirty="0" smtClean="0"/>
              <a:t>Then, no more </a:t>
            </a:r>
            <a:r>
              <a:rPr lang="en-US" dirty="0" err="1" smtClean="0"/>
              <a:t>a’s</a:t>
            </a:r>
            <a:r>
              <a:rPr lang="en-US" dirty="0" smtClean="0"/>
              <a:t> appear for about half a second.</a:t>
            </a:r>
          </a:p>
          <a:p>
            <a:pPr lvl="1"/>
            <a:r>
              <a:rPr lang="en-US" dirty="0" smtClean="0"/>
              <a:t>Then, many </a:t>
            </a:r>
            <a:r>
              <a:rPr lang="en-US" dirty="0" err="1" smtClean="0"/>
              <a:t>a’s</a:t>
            </a:r>
            <a:r>
              <a:rPr lang="en-US" dirty="0" smtClean="0"/>
              <a:t> appear at quite a high frequency, like 10 </a:t>
            </a:r>
            <a:r>
              <a:rPr lang="en-US" dirty="0" err="1" smtClean="0"/>
              <a:t>a’s</a:t>
            </a:r>
            <a:r>
              <a:rPr lang="en-US" dirty="0" smtClean="0"/>
              <a:t> per second.</a:t>
            </a:r>
          </a:p>
          <a:p>
            <a:pPr lvl="1"/>
            <a:r>
              <a:rPr lang="en-US" dirty="0" smtClean="0"/>
              <a:t>No more </a:t>
            </a:r>
            <a:r>
              <a:rPr lang="en-US" dirty="0" err="1" smtClean="0"/>
              <a:t>a’s</a:t>
            </a:r>
            <a:r>
              <a:rPr lang="en-US" dirty="0" smtClean="0"/>
              <a:t> appear when we release the key.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codes that implements this behavior is quite complex, so we shall group them into a class, the </a:t>
            </a:r>
            <a:r>
              <a:rPr lang="en-US" dirty="0" err="1" smtClean="0"/>
              <a:t>KeySensor</a:t>
            </a:r>
            <a:r>
              <a:rPr lang="en-US" dirty="0" smtClean="0"/>
              <a:t> class.</a:t>
            </a:r>
          </a:p>
          <a:p>
            <a:r>
              <a:rPr lang="en-US" dirty="0" smtClean="0"/>
              <a:t>Interface: Every instance of the </a:t>
            </a:r>
            <a:r>
              <a:rPr lang="en-US" dirty="0" err="1" smtClean="0"/>
              <a:t>KeySensor</a:t>
            </a:r>
            <a:r>
              <a:rPr lang="en-US" dirty="0" smtClean="0"/>
              <a:t> class has attribute </a:t>
            </a:r>
            <a:r>
              <a:rPr lang="en-US" dirty="0" err="1" smtClean="0"/>
              <a:t>key_typed</a:t>
            </a:r>
            <a:r>
              <a:rPr lang="en-US" dirty="0" smtClean="0"/>
              <a:t>, which is a dictionary mapping </a:t>
            </a:r>
            <a:r>
              <a:rPr lang="en-US" dirty="0" err="1" smtClean="0"/>
              <a:t>pygame’s</a:t>
            </a:r>
            <a:r>
              <a:rPr lang="en-US" dirty="0" smtClean="0"/>
              <a:t> code for each keyboard bottom to a </a:t>
            </a:r>
            <a:r>
              <a:rPr lang="en-US" dirty="0" err="1" smtClean="0"/>
              <a:t>boolean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key_typed</a:t>
            </a:r>
            <a:r>
              <a:rPr lang="en-US" dirty="0" smtClean="0"/>
              <a:t>[key] = True if key was just “typed” in the current frame.</a:t>
            </a:r>
          </a:p>
          <a:p>
            <a:pPr lvl="1"/>
            <a:r>
              <a:rPr lang="en-US" dirty="0" err="1" smtClean="0"/>
              <a:t>key_typed</a:t>
            </a:r>
            <a:r>
              <a:rPr lang="en-US" dirty="0" smtClean="0"/>
              <a:t>[key] = False otherwise.</a:t>
            </a:r>
          </a:p>
          <a:p>
            <a:pPr lvl="1"/>
            <a:r>
              <a:rPr lang="en-US" dirty="0" smtClean="0"/>
              <a:t>Here, “typed” means when the user presses the key for the first time, or the user has hold the key long enough. Just like how characters appear when you hold a keyboard key.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Keyboard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class that wants to use </a:t>
            </a:r>
            <a:r>
              <a:rPr lang="en-US" dirty="0" err="1" smtClean="0"/>
              <a:t>KeySensor’s</a:t>
            </a:r>
            <a:r>
              <a:rPr lang="en-US" dirty="0" smtClean="0"/>
              <a:t> feature can subclass it.</a:t>
            </a:r>
          </a:p>
          <a:p>
            <a:r>
              <a:rPr lang="en-US" dirty="0" smtClean="0"/>
              <a:t>In this case, </a:t>
            </a:r>
            <a:r>
              <a:rPr lang="en-US" dirty="0" err="1" smtClean="0"/>
              <a:t>MenuMode</a:t>
            </a:r>
            <a:r>
              <a:rPr lang="en-US" dirty="0" smtClean="0"/>
              <a:t> has to subclass </a:t>
            </a:r>
            <a:r>
              <a:rPr lang="en-US" dirty="0" err="1" smtClean="0"/>
              <a:t>KeySensor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</a:t>
            </a:r>
            <a:r>
              <a:rPr lang="en-US" dirty="0" err="1" smtClean="0"/>
              <a:t>MenuMode</a:t>
            </a:r>
            <a:r>
              <a:rPr lang="en-US" dirty="0" smtClean="0"/>
              <a:t> is also a subclass of Mode.</a:t>
            </a:r>
          </a:p>
          <a:p>
            <a:r>
              <a:rPr lang="en-US" dirty="0" smtClean="0"/>
              <a:t>This is not a problem because Python allows multiple inheritance.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</a:t>
            </a:r>
            <a:r>
              <a:rPr lang="en-US" dirty="0" err="1" smtClean="0"/>
              <a:t>KeySensor</a:t>
            </a:r>
            <a:r>
              <a:rPr lang="en-US" dirty="0" smtClean="0"/>
              <a:t> itself is not meaningful in its own. </a:t>
            </a:r>
          </a:p>
          <a:p>
            <a:r>
              <a:rPr lang="en-US" dirty="0" smtClean="0"/>
              <a:t>It’s just a unit of functionality.</a:t>
            </a:r>
          </a:p>
          <a:p>
            <a:r>
              <a:rPr lang="en-US" dirty="0" err="1" smtClean="0"/>
              <a:t>Subclassing</a:t>
            </a:r>
            <a:r>
              <a:rPr lang="en-US" dirty="0" smtClean="0"/>
              <a:t> </a:t>
            </a:r>
            <a:r>
              <a:rPr lang="en-US" dirty="0" err="1" smtClean="0"/>
              <a:t>KeySensor</a:t>
            </a:r>
            <a:r>
              <a:rPr lang="en-US" dirty="0" smtClean="0"/>
              <a:t> adds the ability to handle keyboard input at a higher level.</a:t>
            </a:r>
          </a:p>
          <a:p>
            <a:endParaRPr lang="en-US" dirty="0" smtClean="0"/>
          </a:p>
          <a:p>
            <a:r>
              <a:rPr lang="en-US" dirty="0" smtClean="0"/>
              <a:t>A class that is not meaningful on its own but provides functionality to its subclass is called a </a:t>
            </a:r>
            <a:r>
              <a:rPr lang="en-US" b="1" dirty="0" err="1" smtClean="0"/>
              <a:t>mixin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well-known object-oriented programming languages such as Java does not support </a:t>
            </a:r>
            <a:r>
              <a:rPr lang="en-US" dirty="0" err="1" smtClean="0"/>
              <a:t>mixin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deal with the keyboard input correctly, we must be able to:</a:t>
            </a:r>
          </a:p>
          <a:p>
            <a:pPr lvl="1"/>
            <a:r>
              <a:rPr lang="en-US" dirty="0" smtClean="0"/>
              <a:t>Mark the time at which a button is pressed.</a:t>
            </a:r>
          </a:p>
          <a:p>
            <a:pPr lvl="1"/>
            <a:r>
              <a:rPr lang="en-US" dirty="0" smtClean="0"/>
              <a:t>Compute how long has it been since the button was pressed.</a:t>
            </a:r>
          </a:p>
          <a:p>
            <a:r>
              <a:rPr lang="en-US" dirty="0" smtClean="0"/>
              <a:t>We also need to be able to assign a name to the marks we make. Because:</a:t>
            </a:r>
          </a:p>
          <a:p>
            <a:pPr lvl="1"/>
            <a:r>
              <a:rPr lang="en-US" dirty="0" smtClean="0"/>
              <a:t>There are many buttons to keep track of.</a:t>
            </a:r>
          </a:p>
          <a:p>
            <a:pPr lvl="1"/>
            <a:r>
              <a:rPr lang="en-US" dirty="0" smtClean="0"/>
              <a:t>For each button, there are two types of marks we make:</a:t>
            </a:r>
          </a:p>
          <a:p>
            <a:pPr lvl="2"/>
            <a:r>
              <a:rPr lang="en-US" dirty="0" smtClean="0"/>
              <a:t>One for the first moment the button is pressed.</a:t>
            </a:r>
          </a:p>
          <a:p>
            <a:pPr lvl="2"/>
            <a:r>
              <a:rPr lang="en-US" dirty="0" smtClean="0"/>
              <a:t>The other for the last moment the key was “typed.”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TimeMarker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TimeMarker.mark_time</a:t>
            </a:r>
            <a:r>
              <a:rPr lang="en-US" dirty="0" smtClean="0"/>
              <a:t>(</a:t>
            </a:r>
            <a:r>
              <a:rPr lang="en-US" dirty="0" err="1" smtClean="0"/>
              <a:t>marker_name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Associated the marker whose name is given by </a:t>
            </a:r>
            <a:r>
              <a:rPr lang="en-US" dirty="0" err="1" smtClean="0"/>
              <a:t>maker_name</a:t>
            </a:r>
            <a:r>
              <a:rPr lang="en-US" dirty="0" smtClean="0"/>
              <a:t> with the current time.</a:t>
            </a:r>
          </a:p>
          <a:p>
            <a:r>
              <a:rPr lang="en-US" dirty="0" err="1" smtClean="0"/>
              <a:t>TimeMarker.millisecs_since_mark</a:t>
            </a:r>
            <a:r>
              <a:rPr lang="en-US" dirty="0" smtClean="0"/>
              <a:t>(</a:t>
            </a:r>
            <a:r>
              <a:rPr lang="en-US" dirty="0" err="1" smtClean="0"/>
              <a:t>marker_name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 the number of milliseconds since the last moment the marker whose name is </a:t>
            </a:r>
            <a:r>
              <a:rPr lang="en-US" dirty="0" err="1" smtClean="0"/>
              <a:t>marker_name</a:t>
            </a:r>
            <a:r>
              <a:rPr lang="en-US" dirty="0" smtClean="0"/>
              <a:t> was marked.</a:t>
            </a:r>
          </a:p>
          <a:p>
            <a:pPr lvl="1"/>
            <a:r>
              <a:rPr lang="en-US" dirty="0" smtClean="0"/>
              <a:t>Returns 0 if the marker has never been marked.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TimeMarker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Verdana"/>
              </a:rPr>
              <a:t>TimeMarker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(object):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.marked_times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{}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mark_time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marker_name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.marked_times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marker_name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		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pygame.time.get_ticks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7F7F"/>
                </a:solidFill>
                <a:latin typeface="Verdana"/>
              </a:rPr>
              <a:t>millisecs_since_mark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marker_name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marker_name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self.marked_times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pygame.time.get_ticks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			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self.marked_times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800" b="1" dirty="0" err="1" smtClean="0">
                <a:solidFill>
                  <a:srgbClr val="000000"/>
                </a:solidFill>
                <a:latin typeface="Verdana"/>
              </a:rPr>
              <a:t>marker_name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else</a:t>
            </a:r>
            <a:r>
              <a:rPr lang="en-US" sz="28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28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7F7F"/>
                </a:solidFill>
                <a:latin typeface="Verdana"/>
              </a:rPr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pygame.time.get_ticks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Returns the number of milliseconds since </a:t>
            </a:r>
            <a:r>
              <a:rPr lang="en-US" dirty="0" err="1" smtClean="0"/>
              <a:t>pygame.init</a:t>
            </a:r>
            <a:r>
              <a:rPr lang="en-US" dirty="0" smtClean="0"/>
              <a:t>() was called.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KeySensor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Apart from </a:t>
            </a:r>
            <a:r>
              <a:rPr lang="en-US" dirty="0" err="1" smtClean="0"/>
              <a:t>key_typed</a:t>
            </a:r>
            <a:r>
              <a:rPr lang="en-US" dirty="0" smtClean="0"/>
              <a:t>, we will create three other dictionaries.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key_pressed</a:t>
            </a:r>
            <a:endParaRPr lang="en-US" dirty="0" smtClean="0"/>
          </a:p>
          <a:p>
            <a:pPr marL="788670" lvl="1" indent="-514350"/>
            <a:r>
              <a:rPr lang="en-US" dirty="0" err="1" smtClean="0"/>
              <a:t>key_pressed</a:t>
            </a:r>
            <a:r>
              <a:rPr lang="en-US" dirty="0" smtClean="0"/>
              <a:t>[key] is True if and only if “key” is being pressed in that frame.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key_down</a:t>
            </a:r>
            <a:endParaRPr lang="en-US" dirty="0" smtClean="0"/>
          </a:p>
          <a:p>
            <a:pPr marL="788670" lvl="1" indent="-514350"/>
            <a:r>
              <a:rPr lang="en-US" dirty="0" err="1" smtClean="0"/>
              <a:t>key_down</a:t>
            </a:r>
            <a:r>
              <a:rPr lang="en-US" dirty="0" smtClean="0"/>
              <a:t>[key] is True if and only if a KEYDOWN event whose button is “key” emerged in that frame.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key_up</a:t>
            </a:r>
            <a:endParaRPr lang="en-US" dirty="0" smtClean="0"/>
          </a:p>
          <a:p>
            <a:pPr marL="788670" lvl="1" indent="-514350"/>
            <a:r>
              <a:rPr lang="en-US" dirty="0" err="1" smtClean="0"/>
              <a:t>key_up</a:t>
            </a:r>
            <a:r>
              <a:rPr lang="en-US" dirty="0" smtClean="0"/>
              <a:t>[key] is True if and only if a KEYUP event whose button is “key” emerged in that frame.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KeySensor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KeySensor</a:t>
            </a:r>
            <a:r>
              <a:rPr lang="en-US" dirty="0" smtClean="0"/>
              <a:t> has another two attributes: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err="1" smtClean="0"/>
              <a:t>key_initial_delay</a:t>
            </a:r>
            <a:r>
              <a:rPr lang="en-US" dirty="0" smtClean="0"/>
              <a:t>: the number of milliseconds the user has to hold the button until the button’s character repeats.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err="1" smtClean="0"/>
              <a:t>key_repeat_delay</a:t>
            </a:r>
            <a:r>
              <a:rPr lang="en-US" dirty="0" smtClean="0"/>
              <a:t>: the number of milliseconds between appearances of two repeated characters</a:t>
            </a:r>
          </a:p>
          <a:p>
            <a:pPr marL="502920" indent="-457200">
              <a:buNone/>
            </a:pPr>
            <a:endParaRPr lang="en-US" dirty="0" smtClean="0"/>
          </a:p>
          <a:p>
            <a:pPr marL="502920" indent="-457200"/>
            <a:r>
              <a:rPr lang="en-US" dirty="0" err="1" smtClean="0"/>
              <a:t>KeySensor</a:t>
            </a:r>
            <a:r>
              <a:rPr lang="en-US" dirty="0" smtClean="0"/>
              <a:t> subclasses </a:t>
            </a:r>
            <a:r>
              <a:rPr lang="en-US" dirty="0" err="1" smtClean="0"/>
              <a:t>TimeMarker</a:t>
            </a:r>
            <a:r>
              <a:rPr lang="en-US" dirty="0" smtClean="0"/>
              <a:t> because it needs the ability to mark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KeySensor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KeySensor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TimeMarker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__init__(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self,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initial_delay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=500,</a:t>
            </a:r>
          </a:p>
          <a:p>
            <a:pPr>
              <a:buNone/>
            </a:pP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repeat_delay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=150):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TimeMarker.__init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__(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self)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self.key_pressed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= {}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self.key_typed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= {}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self.key_down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= {}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self.key_up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= {}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self.key_initial_delay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initial_delay</a:t>
            </a:r>
            <a:endParaRPr lang="en-US" sz="18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self.key_repeat_delay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i="1" dirty="0" err="1" smtClean="0">
                <a:latin typeface="Courier New" pitchFamily="49" charset="0"/>
                <a:cs typeface="Courier New" pitchFamily="49" charset="0"/>
              </a:rPr>
              <a:t>repeat_delay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KeySensor.handle_key_events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67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Takes a </a:t>
            </a:r>
            <a:r>
              <a:rPr lang="en-US" dirty="0" err="1" smtClean="0"/>
              <a:t>pygame.event.Event</a:t>
            </a:r>
            <a:r>
              <a:rPr lang="en-US" dirty="0" smtClean="0"/>
              <a:t> as input.</a:t>
            </a:r>
          </a:p>
          <a:p>
            <a:r>
              <a:rPr lang="en-US" dirty="0" smtClean="0"/>
              <a:t>Processes only KEYUP and KEYDOWN events.</a:t>
            </a:r>
          </a:p>
          <a:p>
            <a:r>
              <a:rPr lang="en-US" dirty="0" smtClean="0"/>
              <a:t>Sets </a:t>
            </a:r>
            <a:r>
              <a:rPr lang="en-US" dirty="0" err="1" smtClean="0"/>
              <a:t>key_pressed</a:t>
            </a:r>
            <a:r>
              <a:rPr lang="en-US" dirty="0" smtClean="0"/>
              <a:t>, </a:t>
            </a:r>
            <a:r>
              <a:rPr lang="en-US" dirty="0" err="1" smtClean="0"/>
              <a:t>key_up</a:t>
            </a:r>
            <a:r>
              <a:rPr lang="en-US" dirty="0" smtClean="0"/>
              <a:t>, </a:t>
            </a:r>
            <a:r>
              <a:rPr lang="en-US" dirty="0" err="1" smtClean="0"/>
              <a:t>key_down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Tetris, we want only one button to be pressed at a time.</a:t>
            </a:r>
          </a:p>
          <a:p>
            <a:pPr lvl="1"/>
            <a:r>
              <a:rPr lang="en-US" dirty="0" smtClean="0"/>
              <a:t>The user should not be able to rotate the </a:t>
            </a:r>
            <a:r>
              <a:rPr lang="en-US" dirty="0" err="1" smtClean="0"/>
              <a:t>tetromino</a:t>
            </a:r>
            <a:r>
              <a:rPr lang="en-US" dirty="0" smtClean="0"/>
              <a:t> and move it sideway at the same time.</a:t>
            </a:r>
          </a:p>
          <a:p>
            <a:r>
              <a:rPr lang="en-US" dirty="0" smtClean="0"/>
              <a:t>So, when a button is pressed or released, we reset all the dictionaries.</a:t>
            </a:r>
          </a:p>
          <a:p>
            <a:endParaRPr lang="en-US" dirty="0" smtClean="0"/>
          </a:p>
          <a:p>
            <a:r>
              <a:rPr lang="en-US" dirty="0" smtClean="0"/>
              <a:t>When handling KEYDOWN event, we also mark the time the key was pressed.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KeySensor.handle_key_events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reset_all_key_dictionaries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key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self.key_down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self.key_down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[key]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key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self.key_pressed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self.key_pressed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[key]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key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self.key_typed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self.key_typed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[key]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key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self.key_up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self.key_up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[key]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KeySensor.handle_key_events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handle_key_events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(self, event):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== KEYDOWN: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self.reset_all_key_dictionaries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self.key_pressed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self.key_down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self.mark_time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+ "down")          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== KEYUP:           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self.reset_all_key_dictionaries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self.key_up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event.key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KeySensor.process_key_events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we have not done anything with </a:t>
            </a:r>
            <a:r>
              <a:rPr lang="en-US" dirty="0" err="1" smtClean="0"/>
              <a:t>key_typed</a:t>
            </a:r>
            <a:r>
              <a:rPr lang="en-US" dirty="0" smtClean="0"/>
              <a:t> yet, except clearing it in </a:t>
            </a:r>
            <a:r>
              <a:rPr lang="en-US" dirty="0" err="1" smtClean="0"/>
              <a:t>KeySensor.handle_key_events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functions that sets </a:t>
            </a:r>
            <a:r>
              <a:rPr lang="en-US" dirty="0" err="1" smtClean="0"/>
              <a:t>key_typed</a:t>
            </a:r>
            <a:r>
              <a:rPr lang="en-US" dirty="0" smtClean="0"/>
              <a:t> is </a:t>
            </a:r>
            <a:r>
              <a:rPr lang="en-US" dirty="0" err="1" smtClean="0"/>
              <a:t>KeySensor.process_key_events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supposed to be called at the beginning of </a:t>
            </a:r>
            <a:r>
              <a:rPr lang="en-US" dirty="0" err="1" smtClean="0"/>
              <a:t>Mode.process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KeySensor.process_key_events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loop over all keys that are being pressed at the moment.</a:t>
            </a:r>
          </a:p>
          <a:p>
            <a:r>
              <a:rPr lang="en-US" dirty="0" smtClean="0"/>
              <a:t>If a key is being </a:t>
            </a:r>
            <a:r>
              <a:rPr lang="en-US" dirty="0" err="1" smtClean="0"/>
              <a:t>presssed</a:t>
            </a:r>
            <a:r>
              <a:rPr lang="en-US" dirty="0" smtClean="0"/>
              <a:t>, we check if it has been pressed for longer than </a:t>
            </a:r>
            <a:r>
              <a:rPr lang="en-US" dirty="0" err="1" smtClean="0"/>
              <a:t>key_initial_delay</a:t>
            </a:r>
            <a:r>
              <a:rPr lang="en-US" dirty="0" smtClean="0"/>
              <a:t> milliseconds.</a:t>
            </a:r>
          </a:p>
          <a:p>
            <a:r>
              <a:rPr lang="en-US" dirty="0" smtClean="0"/>
              <a:t>A key being pressed is typed if and only if:</a:t>
            </a:r>
          </a:p>
          <a:p>
            <a:pPr lvl="1"/>
            <a:r>
              <a:rPr lang="en-US" dirty="0" smtClean="0"/>
              <a:t>The user just pushed down the key in that frame.</a:t>
            </a:r>
            <a:endParaRPr lang="th-TH" dirty="0" smtClean="0"/>
          </a:p>
          <a:p>
            <a:pPr lvl="1"/>
            <a:r>
              <a:rPr lang="en-US" dirty="0" smtClean="0"/>
              <a:t>It has been longer than </a:t>
            </a:r>
            <a:r>
              <a:rPr lang="en-US" dirty="0" err="1" smtClean="0"/>
              <a:t>key_repeat_delay</a:t>
            </a:r>
            <a:r>
              <a:rPr lang="en-US" dirty="0" smtClean="0"/>
              <a:t> milliseconds after the last time the key was typed.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KeySensor.process_key_events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7F7F"/>
                </a:solidFill>
                <a:latin typeface="Verdana"/>
              </a:rPr>
              <a:t>process_key_events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key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self.key_pressed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self.is_key_pressed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(key):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hold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self.millisecs_since_mark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str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(key)+</a:t>
            </a:r>
            <a:r>
              <a:rPr lang="en-US" sz="1600" b="1" dirty="0" smtClean="0">
                <a:solidFill>
                  <a:srgbClr val="7F007F"/>
                </a:solidFill>
                <a:latin typeface="Courier New"/>
              </a:rPr>
              <a:t>"down"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                </a:t>
            </a:r>
            <a:r>
              <a:rPr lang="en-US" sz="1600" b="1" dirty="0" err="1" smtClean="0">
                <a:latin typeface="Verdana"/>
              </a:rPr>
              <a:t>s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elf.key_initial_delay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hold</a:t>
            </a: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True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self.is_key_down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(key)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or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hold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Verdana"/>
              </a:rPr>
              <a:t>and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self.millisecs_since_mark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str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(key)+</a:t>
            </a:r>
            <a:r>
              <a:rPr lang="en-US" sz="1600" b="1" dirty="0" smtClean="0">
                <a:solidFill>
                  <a:srgbClr val="7F007F"/>
                </a:solidFill>
                <a:latin typeface="Courier New"/>
              </a:rPr>
              <a:t>"typed"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           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self.key_repeat_delay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.mark_time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str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(key)+</a:t>
            </a:r>
            <a:r>
              <a:rPr lang="en-US" sz="1600" b="1" dirty="0" smtClean="0">
                <a:solidFill>
                  <a:srgbClr val="7F007F"/>
                </a:solidFill>
                <a:latin typeface="Courier New"/>
              </a:rPr>
              <a:t>"typed"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6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600" b="1" dirty="0" err="1" smtClean="0">
                <a:solidFill>
                  <a:srgbClr val="000000"/>
                </a:solidFill>
                <a:latin typeface="Verdana"/>
              </a:rPr>
              <a:t>.key_typed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[key]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True</a:t>
            </a:r>
            <a:endParaRPr lang="th-TH" sz="16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KeySensor.is_key_pressed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KeySensor.is_key_down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are just convenience methods used to check if </a:t>
            </a:r>
          </a:p>
          <a:p>
            <a:pPr lvl="1"/>
            <a:r>
              <a:rPr lang="en-US" dirty="0" smtClean="0"/>
              <a:t>a key is being pressed and </a:t>
            </a:r>
          </a:p>
          <a:p>
            <a:pPr lvl="1"/>
            <a:r>
              <a:rPr lang="en-US" dirty="0" smtClean="0"/>
              <a:t>if a key has just been pushed down in that frame</a:t>
            </a:r>
          </a:p>
          <a:p>
            <a:pPr>
              <a:buNone/>
            </a:pPr>
            <a:r>
              <a:rPr lang="en-US" dirty="0" smtClean="0"/>
              <a:t>	respectively.</a:t>
            </a:r>
          </a:p>
          <a:p>
            <a:r>
              <a:rPr lang="en-US" dirty="0" smtClean="0"/>
              <a:t>We give the implementation of </a:t>
            </a:r>
            <a:r>
              <a:rPr lang="en-US" dirty="0" err="1" smtClean="0"/>
              <a:t>KeySensor.is_key_pressed</a:t>
            </a:r>
            <a:r>
              <a:rPr lang="en-US" dirty="0" smtClean="0"/>
              <a:t> here. The implementation of </a:t>
            </a:r>
            <a:r>
              <a:rPr lang="en-US" dirty="0" err="1" smtClean="0"/>
              <a:t>KeySensor.is_key_down</a:t>
            </a:r>
            <a:r>
              <a:rPr lang="en-US" dirty="0" smtClean="0"/>
              <a:t> is similar.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it’s not that simple!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en-US" dirty="0" smtClean="0"/>
              <a:t>Games have many screens.</a:t>
            </a:r>
          </a:p>
          <a:p>
            <a:pPr lvl="1"/>
            <a:r>
              <a:rPr lang="en-US" dirty="0" smtClean="0"/>
              <a:t>Intro movie</a:t>
            </a:r>
          </a:p>
          <a:p>
            <a:pPr lvl="1"/>
            <a:r>
              <a:rPr lang="en-US" dirty="0" smtClean="0"/>
              <a:t>Title screen</a:t>
            </a:r>
          </a:p>
          <a:p>
            <a:pPr lvl="1"/>
            <a:r>
              <a:rPr lang="en-US" dirty="0" smtClean="0"/>
              <a:t>Game screen</a:t>
            </a:r>
          </a:p>
          <a:p>
            <a:pPr lvl="1"/>
            <a:r>
              <a:rPr lang="en-US" dirty="0" smtClean="0"/>
              <a:t>Battles</a:t>
            </a:r>
          </a:p>
          <a:p>
            <a:pPr lvl="1"/>
            <a:r>
              <a:rPr lang="en-US" dirty="0" smtClean="0"/>
              <a:t>World map</a:t>
            </a:r>
          </a:p>
          <a:p>
            <a:pPr lvl="1"/>
            <a:r>
              <a:rPr lang="en-US" dirty="0" smtClean="0"/>
              <a:t>Game over screen</a:t>
            </a:r>
          </a:p>
          <a:p>
            <a:pPr lvl="1"/>
            <a:r>
              <a:rPr lang="en-US" dirty="0" smtClean="0"/>
              <a:t>“Save” screen</a:t>
            </a:r>
          </a:p>
          <a:p>
            <a:pPr lvl="1"/>
            <a:r>
              <a:rPr lang="en-US" dirty="0" smtClean="0"/>
              <a:t>You name it…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324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71942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500306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KeySensor.is_key_pressed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err="1" smtClean="0">
                <a:solidFill>
                  <a:srgbClr val="007F7F"/>
                </a:solidFill>
                <a:latin typeface="Verdana"/>
              </a:rPr>
              <a:t>is_key_pressed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key):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key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self.key_pressed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self.key_pressed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[key]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else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th-TH" sz="24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KeySensor.clear_key_flags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all dictionaries exception </a:t>
            </a:r>
            <a:r>
              <a:rPr lang="en-US" dirty="0" err="1" smtClean="0"/>
              <a:t>key_pressed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Should be called in </a:t>
            </a:r>
            <a:r>
              <a:rPr lang="en-US" dirty="0" err="1" smtClean="0"/>
              <a:t>Mode.preprocess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7F7F"/>
                </a:solidFill>
                <a:latin typeface="Verdana"/>
              </a:rPr>
              <a:t>clear_key_flags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key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self.key_up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.key_up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[key]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key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self.key_down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.key_down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[key]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key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self.key_typed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.key_typed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[key]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False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MenuMode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do 4 things to handle keyboard input with </a:t>
            </a:r>
            <a:r>
              <a:rPr lang="en-US" dirty="0" err="1" smtClean="0"/>
              <a:t>KeySensor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 err="1" smtClean="0"/>
              <a:t>MenuMode</a:t>
            </a:r>
            <a:r>
              <a:rPr lang="en-US" dirty="0" smtClean="0"/>
              <a:t> a subclass of </a:t>
            </a:r>
            <a:r>
              <a:rPr lang="en-US" dirty="0" err="1" smtClean="0"/>
              <a:t>KeySensor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</a:t>
            </a:r>
            <a:r>
              <a:rPr lang="en-US" dirty="0" err="1" smtClean="0"/>
              <a:t>KeySensor.handle_key_events</a:t>
            </a:r>
            <a:r>
              <a:rPr lang="en-US" dirty="0" smtClean="0"/>
              <a:t> in </a:t>
            </a:r>
            <a:r>
              <a:rPr lang="en-US" dirty="0" err="1" smtClean="0"/>
              <a:t>MenuMode.handle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</a:t>
            </a:r>
            <a:r>
              <a:rPr lang="en-US" dirty="0" err="1" smtClean="0"/>
              <a:t>KeySensor.clear_key_flags</a:t>
            </a:r>
            <a:r>
              <a:rPr lang="en-US" dirty="0" smtClean="0"/>
              <a:t> in </a:t>
            </a:r>
            <a:r>
              <a:rPr lang="en-US" dirty="0" err="1" smtClean="0"/>
              <a:t>MenuMode.preprocess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</a:t>
            </a:r>
            <a:r>
              <a:rPr lang="en-US" dirty="0" err="1" smtClean="0"/>
              <a:t>KeySensor.process_key_events</a:t>
            </a:r>
            <a:r>
              <a:rPr lang="en-US" dirty="0" smtClean="0"/>
              <a:t> in </a:t>
            </a:r>
            <a:r>
              <a:rPr lang="en-US" dirty="0" err="1" smtClean="0"/>
              <a:t>MenuMode.process</a:t>
            </a:r>
            <a:r>
              <a:rPr lang="en-US" dirty="0" smtClean="0"/>
              <a:t>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MenuMode’s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Declaration and </a:t>
            </a:r>
            <a:r>
              <a:rPr lang="en-US" dirty="0" err="1" smtClean="0"/>
              <a:t>Construtor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Verdana"/>
              </a:rPr>
              <a:t>MenuMode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(Mode,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KeySensor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__init__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...):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Mode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.__init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__(self,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engine)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KeySensor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.__init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__(self,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500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Verdana"/>
              </a:rPr>
              <a:t>150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000" b="1" dirty="0" smtClean="0">
                <a:solidFill>
                  <a:srgbClr val="000000"/>
                </a:solidFill>
                <a:latin typeface="Verdana"/>
              </a:rPr>
              <a:t>			:</a:t>
            </a:r>
            <a:endParaRPr lang="th-TH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000" b="1" dirty="0" smtClean="0">
                <a:solidFill>
                  <a:srgbClr val="000000"/>
                </a:solidFill>
                <a:latin typeface="Verdana"/>
              </a:rPr>
              <a:t>			:</a:t>
            </a:r>
            <a:endParaRPr lang="th-TH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2000" b="1" dirty="0" smtClean="0">
                <a:solidFill>
                  <a:srgbClr val="000000"/>
                </a:solidFill>
                <a:latin typeface="Verdana"/>
              </a:rPr>
              <a:t>			: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MenuMode.handle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7F7F"/>
                </a:solidFill>
                <a:latin typeface="Verdana"/>
              </a:rPr>
              <a:t>handle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self,event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):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.engine.handle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(event)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.handle_key_events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(event)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MenuMode.preprocess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24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400" b="1" dirty="0" smtClean="0">
                <a:solidFill>
                  <a:srgbClr val="007F7F"/>
                </a:solidFill>
                <a:latin typeface="Verdana"/>
              </a:rPr>
              <a:t>preprocess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2400" b="1" dirty="0" err="1" smtClean="0">
                <a:solidFill>
                  <a:srgbClr val="000000"/>
                </a:solidFill>
                <a:latin typeface="Verdana"/>
              </a:rPr>
              <a:t>.clear_key_flags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MenuMode.process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first call </a:t>
            </a:r>
            <a:r>
              <a:rPr lang="en-US" dirty="0" err="1" smtClean="0"/>
              <a:t>KeySensor.process_key_events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we analyze the input:</a:t>
            </a:r>
          </a:p>
          <a:p>
            <a:pPr lvl="1"/>
            <a:r>
              <a:rPr lang="en-US" dirty="0" smtClean="0"/>
              <a:t>If the user types the down arrow key, we move the cursor downwards.</a:t>
            </a:r>
          </a:p>
          <a:p>
            <a:pPr lvl="1"/>
            <a:r>
              <a:rPr lang="en-US" dirty="0" smtClean="0"/>
              <a:t>If the user types the up arrow key, we move the cursor upwards.</a:t>
            </a:r>
          </a:p>
          <a:p>
            <a:pPr lvl="1"/>
            <a:r>
              <a:rPr lang="en-US" dirty="0" smtClean="0"/>
              <a:t>If the user just pressed the Enter key in that frame, we call </a:t>
            </a:r>
            <a:r>
              <a:rPr lang="en-US" dirty="0" err="1" smtClean="0"/>
              <a:t>MenuMode.choice_selected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MenuMode.process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def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process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(self):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.process_key_events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1800" dirty="0" smtClean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self.is_key_typed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(K_DOWN):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.current_choice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self.current_choice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%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th-TH" sz="1800" b="1" dirty="0" smtClean="0">
                <a:solidFill>
                  <a:srgbClr val="808080"/>
                </a:solidFill>
                <a:latin typeface="Verdana"/>
              </a:rPr>
              <a:t>                          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len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self.choices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1800" dirty="0" smtClean="0">
                <a:solidFill>
                  <a:srgbClr val="808080"/>
                </a:solidFill>
                <a:latin typeface="Verdana"/>
              </a:rPr>
              <a:t>                </a:t>
            </a: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self.is_key_typed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(K_UP):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               </a:t>
            </a: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.current_choice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self.current_choice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-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%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len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self.choices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th-TH" sz="1800" dirty="0" smtClean="0">
                <a:solidFill>
                  <a:srgbClr val="808080"/>
                </a:solidFill>
                <a:latin typeface="Verdana"/>
              </a:rPr>
              <a:t>                </a:t>
            </a: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self.is_key_down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(K_RETURN):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self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.choice_selected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self.current_choice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Logic</a:t>
            </a:r>
            <a:endParaRPr lang="th-TH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tetris_logic.py</a:t>
            </a:r>
            <a:endParaRPr lang="th-TH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representation of the Tetris board is written in tetris_logic.py</a:t>
            </a:r>
          </a:p>
          <a:p>
            <a:r>
              <a:rPr lang="en-US" dirty="0" smtClean="0"/>
              <a:t>It contains three classes:</a:t>
            </a:r>
          </a:p>
          <a:p>
            <a:pPr lvl="1"/>
            <a:r>
              <a:rPr lang="en-US" dirty="0" err="1" smtClean="0"/>
              <a:t>Tetromino</a:t>
            </a:r>
            <a:endParaRPr lang="en-US" dirty="0" smtClean="0"/>
          </a:p>
          <a:p>
            <a:pPr lvl="2"/>
            <a:r>
              <a:rPr lang="en-US" dirty="0" smtClean="0"/>
              <a:t>Represents one piece of </a:t>
            </a:r>
            <a:r>
              <a:rPr lang="en-US" dirty="0" err="1" smtClean="0"/>
              <a:t>tetromino</a:t>
            </a:r>
            <a:r>
              <a:rPr lang="en-US" dirty="0" smtClean="0"/>
              <a:t>, usually the one that the player controls.</a:t>
            </a:r>
          </a:p>
          <a:p>
            <a:pPr lvl="1"/>
            <a:r>
              <a:rPr lang="en-US" dirty="0" smtClean="0"/>
              <a:t>Block</a:t>
            </a:r>
          </a:p>
          <a:p>
            <a:pPr lvl="2"/>
            <a:r>
              <a:rPr lang="en-US" dirty="0" smtClean="0"/>
              <a:t>Represents one block of a </a:t>
            </a:r>
            <a:r>
              <a:rPr lang="en-US" dirty="0" err="1" smtClean="0"/>
              <a:t>tetromino</a:t>
            </a:r>
            <a:r>
              <a:rPr lang="en-US" dirty="0" smtClean="0"/>
              <a:t>. Of course, a </a:t>
            </a:r>
            <a:r>
              <a:rPr lang="en-US" dirty="0" err="1" smtClean="0"/>
              <a:t>tetromino</a:t>
            </a:r>
            <a:r>
              <a:rPr lang="en-US" dirty="0" smtClean="0"/>
              <a:t> has 4 blocks.</a:t>
            </a:r>
          </a:p>
          <a:p>
            <a:pPr lvl="1"/>
            <a:r>
              <a:rPr lang="en-US" dirty="0" err="1" smtClean="0"/>
              <a:t>TetrisBoard</a:t>
            </a:r>
            <a:endParaRPr lang="en-US" dirty="0" smtClean="0"/>
          </a:p>
          <a:p>
            <a:pPr lvl="2"/>
            <a:r>
              <a:rPr lang="en-US" dirty="0" smtClean="0"/>
              <a:t>Stores instances of Block on the board that the player does not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1212</TotalTime>
  <Words>5458</Words>
  <Application>Microsoft Office PowerPoint</Application>
  <PresentationFormat>On-screen Show (4:3)</PresentationFormat>
  <Paragraphs>1068</Paragraphs>
  <Slides>125</Slides>
  <Notes>125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6" baseType="lpstr">
      <vt:lpstr>Equity</vt:lpstr>
      <vt:lpstr>418512: ภาษาโปรแกรมคอมพิวเตอร์ Tetris</vt:lpstr>
      <vt:lpstr>Tetris</vt:lpstr>
      <vt:lpstr>Tetris</vt:lpstr>
      <vt:lpstr>Tetris</vt:lpstr>
      <vt:lpstr>The Tetrominoes</vt:lpstr>
      <vt:lpstr>Our Goal Today</vt:lpstr>
      <vt:lpstr>Structure of a game</vt:lpstr>
      <vt:lpstr>Slide 8</vt:lpstr>
      <vt:lpstr>But it’s not that simple!</vt:lpstr>
      <vt:lpstr>Why?</vt:lpstr>
      <vt:lpstr>How are we going to deal with this?</vt:lpstr>
      <vt:lpstr>How are we going to deal with this?</vt:lpstr>
      <vt:lpstr>Design Patterns</vt:lpstr>
      <vt:lpstr>The Gang of Four</vt:lpstr>
      <vt:lpstr>What does it have to do with games?</vt:lpstr>
      <vt:lpstr>The State Design Pattern</vt:lpstr>
      <vt:lpstr>The State Design Pattern</vt:lpstr>
      <vt:lpstr>The State Design Pattern</vt:lpstr>
      <vt:lpstr>The State Design Pattern</vt:lpstr>
      <vt:lpstr>Applying the Pattern to Games</vt:lpstr>
      <vt:lpstr>The Engine Class</vt:lpstr>
      <vt:lpstr>The Mode Class</vt:lpstr>
      <vt:lpstr>The Mode Class</vt:lpstr>
      <vt:lpstr>The Mode Class</vt:lpstr>
      <vt:lpstr>The Mode Class</vt:lpstr>
      <vt:lpstr>The Mode Class</vt:lpstr>
      <vt:lpstr>The Mode Class</vt:lpstr>
      <vt:lpstr>The Engine Class</vt:lpstr>
      <vt:lpstr>The Engine Class</vt:lpstr>
      <vt:lpstr>The Engine Class</vt:lpstr>
      <vt:lpstr>Using the Engine Class</vt:lpstr>
      <vt:lpstr>Engine.init</vt:lpstr>
      <vt:lpstr>Engine.init</vt:lpstr>
      <vt:lpstr>Engine.change_mode</vt:lpstr>
      <vt:lpstr>Engine.handle</vt:lpstr>
      <vt:lpstr>Engine.handle</vt:lpstr>
      <vt:lpstr>Engine.game_loop</vt:lpstr>
      <vt:lpstr>Engine.game_loop</vt:lpstr>
      <vt:lpstr>Engine.game_loop</vt:lpstr>
      <vt:lpstr>pygame.time.Clock</vt:lpstr>
      <vt:lpstr>pygame.time.Clock.tick</vt:lpstr>
      <vt:lpstr>Engine.game_loop</vt:lpstr>
      <vt:lpstr>Engine.game_loop</vt:lpstr>
      <vt:lpstr>Engine.game_loop</vt:lpstr>
      <vt:lpstr>Engine.game_loop</vt:lpstr>
      <vt:lpstr>Engine.game_loop</vt:lpstr>
      <vt:lpstr>Modes of Our Tetris Game</vt:lpstr>
      <vt:lpstr>The Game Is a “State Machine.”</vt:lpstr>
      <vt:lpstr>Transition Diagram of Tetris</vt:lpstr>
      <vt:lpstr>Title Mode</vt:lpstr>
      <vt:lpstr>What We Want…</vt:lpstr>
      <vt:lpstr>Consider this part as a game by itself…</vt:lpstr>
      <vt:lpstr>Actually…</vt:lpstr>
      <vt:lpstr>Menu System</vt:lpstr>
      <vt:lpstr>Class MenuMode</vt:lpstr>
      <vt:lpstr>Class MenuMode</vt:lpstr>
      <vt:lpstr>MenuMode.__init__</vt:lpstr>
      <vt:lpstr>Subclassing MenuMode</vt:lpstr>
      <vt:lpstr>The Fonts</vt:lpstr>
      <vt:lpstr>pygame.font.Font()</vt:lpstr>
      <vt:lpstr>Engine.init (cont.)</vt:lpstr>
      <vt:lpstr>MenuMode.choice_selected</vt:lpstr>
      <vt:lpstr>GameOverMode.choice_selected</vt:lpstr>
      <vt:lpstr>TitleMode.choice_selected</vt:lpstr>
      <vt:lpstr>Rendering</vt:lpstr>
      <vt:lpstr>MenuMode.render</vt:lpstr>
      <vt:lpstr>MenuMode.render_menu</vt:lpstr>
      <vt:lpstr>Dealing with Keyboard Input</vt:lpstr>
      <vt:lpstr>Dealing with Keyboard Input</vt:lpstr>
      <vt:lpstr>Dealing with Keyboard Input</vt:lpstr>
      <vt:lpstr>Dealing with Keyboard Input</vt:lpstr>
      <vt:lpstr>Dealing with Keyboard Input</vt:lpstr>
      <vt:lpstr>Dealing with Keyboard Input</vt:lpstr>
      <vt:lpstr>Dealing with Keyboard Input</vt:lpstr>
      <vt:lpstr>Mixin</vt:lpstr>
      <vt:lpstr>Dealing with Time</vt:lpstr>
      <vt:lpstr>Class TimeMarker</vt:lpstr>
      <vt:lpstr>Class TimeMarker</vt:lpstr>
      <vt:lpstr>pygame.time.get_ticks()</vt:lpstr>
      <vt:lpstr>Class KeySensor</vt:lpstr>
      <vt:lpstr>Class KeySensor</vt:lpstr>
      <vt:lpstr>Class KeySensor</vt:lpstr>
      <vt:lpstr>KeySensor.handle_key_events</vt:lpstr>
      <vt:lpstr>KeySensor.handle_key_events</vt:lpstr>
      <vt:lpstr>KeySensor.handle_key_events</vt:lpstr>
      <vt:lpstr>KeySensor.process_key_events</vt:lpstr>
      <vt:lpstr>KeySensor.process_key_events</vt:lpstr>
      <vt:lpstr>KeySensor.process_key_events</vt:lpstr>
      <vt:lpstr>KeySensor.is_key_pressed KeySensor.is_key_down</vt:lpstr>
      <vt:lpstr>KeySensor.is_key_pressed</vt:lpstr>
      <vt:lpstr>KeySensor.clear_key_flags</vt:lpstr>
      <vt:lpstr>Back to MenuMode</vt:lpstr>
      <vt:lpstr>MenuMode’s  Declaration and Construtor</vt:lpstr>
      <vt:lpstr>MenuMode.handle</vt:lpstr>
      <vt:lpstr>MenuMode.preprocess</vt:lpstr>
      <vt:lpstr>MenuMode.process</vt:lpstr>
      <vt:lpstr>MenuMode.process</vt:lpstr>
      <vt:lpstr>Game Logic</vt:lpstr>
      <vt:lpstr>tetris_logic.py</vt:lpstr>
      <vt:lpstr>Encoding the Tetrominoes</vt:lpstr>
      <vt:lpstr>Encoding the Tetrominoes</vt:lpstr>
      <vt:lpstr>Encoding the Tetrominoes</vt:lpstr>
      <vt:lpstr>Encoding the Tetrominoes</vt:lpstr>
      <vt:lpstr>Encoding the Tetrominoes</vt:lpstr>
      <vt:lpstr>Class Tetromino</vt:lpstr>
      <vt:lpstr>Tetromino’s Method</vt:lpstr>
      <vt:lpstr>Class Tetromino</vt:lpstr>
      <vt:lpstr>Class Block</vt:lpstr>
      <vt:lpstr>Class Block</vt:lpstr>
      <vt:lpstr>Class TetrisBoard</vt:lpstr>
      <vt:lpstr>TetrisBoard’s Constructor</vt:lpstr>
      <vt:lpstr>Checking Collisions</vt:lpstr>
      <vt:lpstr>TetrisBoard.sides_collide_with</vt:lpstr>
      <vt:lpstr>TetrisBoard.bottom_collide_with</vt:lpstr>
      <vt:lpstr>TetrisBoard.blocks_collide_with</vt:lpstr>
      <vt:lpstr>TetrisBoard.freeze_tetromino</vt:lpstr>
      <vt:lpstr>TetrisBoard.collide_with</vt:lpstr>
      <vt:lpstr>Other Methods in TetrisBoard</vt:lpstr>
      <vt:lpstr>The Play Mode</vt:lpstr>
      <vt:lpstr>The Play Mode</vt:lpstr>
      <vt:lpstr>PlayMode.process</vt:lpstr>
      <vt:lpstr>The Code</vt:lpstr>
      <vt:lpstr>The Code</vt:lpstr>
      <vt:lpstr>The Code</vt:lpstr>
      <vt:lpstr>The Code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418383: Game Programming การบรรยายครั้งที่ 3</dc:title>
  <dc:creator>Office Of Computer Services</dc:creator>
  <cp:lastModifiedBy>Office Of Computer Services</cp:lastModifiedBy>
  <cp:revision>267</cp:revision>
  <dcterms:created xsi:type="dcterms:W3CDTF">2008-11-16T16:47:09Z</dcterms:created>
  <dcterms:modified xsi:type="dcterms:W3CDTF">2011-07-12T14:52:21Z</dcterms:modified>
</cp:coreProperties>
</file>