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90" r:id="rId35"/>
    <p:sldId id="291" r:id="rId36"/>
    <p:sldId id="28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3F0F-964C-4826-A99D-8F0033F490B8}" type="datetimeFigureOut">
              <a:rPr lang="th-TH" smtClean="0"/>
              <a:t>30/10/50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40C5-40DC-4BD4-9474-CA66F5CA359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40C5-40DC-4BD4-9474-CA66F5CA3593}" type="slidenum">
              <a:rPr lang="th-TH" smtClean="0"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40C5-40DC-4BD4-9474-CA66F5CA3593}" type="slidenum">
              <a:rPr lang="th-TH" smtClean="0"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40C5-40DC-4BD4-9474-CA66F5CA3593}" type="slidenum">
              <a:rPr lang="th-TH" smtClean="0"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40C5-40DC-4BD4-9474-CA66F5CA3593}" type="slidenum">
              <a:rPr lang="th-TH" smtClean="0"/>
              <a:t>41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9690-C80B-495E-B384-DF7CDAE84873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8BD2-D909-4C6C-BC93-D4E00D5B5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matrix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ramook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418536 </a:t>
            </a:r>
            <a:br>
              <a:rPr lang="en-US" dirty="0" smtClean="0"/>
            </a:br>
            <a:r>
              <a:rPr lang="en-US" dirty="0" smtClean="0"/>
              <a:t>Advanced Operating System Administration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Limoncelli</a:t>
            </a:r>
            <a:r>
              <a:rPr lang="en-US" dirty="0" smtClean="0"/>
              <a:t>, Hogan, and </a:t>
            </a:r>
            <a:r>
              <a:rPr lang="en-US" dirty="0" err="1" smtClean="0"/>
              <a:t>Chalup</a:t>
            </a:r>
            <a:r>
              <a:rPr lang="en-US" dirty="0" smtClean="0"/>
              <a:t>. </a:t>
            </a:r>
            <a:r>
              <a:rPr lang="en-US" b="1" dirty="0" smtClean="0"/>
              <a:t>The Practice of System and Network Administration</a:t>
            </a:r>
          </a:p>
          <a:p>
            <a:r>
              <a:rPr lang="en-US" dirty="0" smtClean="0"/>
              <a:t>First edition is available in the </a:t>
            </a:r>
            <a:r>
              <a:rPr lang="en-US" dirty="0" err="1" smtClean="0"/>
              <a:t>deparment’s</a:t>
            </a:r>
            <a:r>
              <a:rPr lang="en-US" dirty="0" smtClean="0"/>
              <a:t> library.</a:t>
            </a:r>
          </a:p>
          <a:p>
            <a:r>
              <a:rPr lang="en-US" dirty="0" smtClean="0"/>
              <a:t>Second edition is on its way here.</a:t>
            </a:r>
          </a:p>
          <a:p>
            <a:r>
              <a:rPr lang="en-US" dirty="0" smtClean="0"/>
              <a:t>Also, the Internet.</a:t>
            </a:r>
            <a:endParaRPr lang="th-TH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8477" y="1600200"/>
            <a:ext cx="3418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b="1" i="1" dirty="0" smtClean="0"/>
              <a:t>What’s a </a:t>
            </a:r>
            <a:r>
              <a:rPr lang="en-US" b="1" i="1" dirty="0" err="1" smtClean="0"/>
              <a:t>sysadmin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Two non-technical issues I want to talk about.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Ethics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system </a:t>
            </a:r>
            <a:r>
              <a:rPr lang="en-US" dirty="0" err="1" smtClean="0"/>
              <a:t>adminstrator</a:t>
            </a:r>
            <a:r>
              <a:rPr lang="en-US" dirty="0" smtClean="0"/>
              <a:t>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manages a system for someone else.</a:t>
            </a:r>
          </a:p>
          <a:p>
            <a:r>
              <a:rPr lang="en-US" dirty="0" smtClean="0"/>
              <a:t>In our case, a computer system.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sysadmins</a:t>
            </a:r>
            <a:r>
              <a:rPr lang="en-US" dirty="0" smtClean="0"/>
              <a:t> do?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install and maintain:</a:t>
            </a:r>
          </a:p>
          <a:p>
            <a:pPr lvl="1"/>
            <a:r>
              <a:rPr lang="en-US" dirty="0" smtClean="0"/>
              <a:t>Workstations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Email, software depot, printing, data storage, backups</a:t>
            </a:r>
          </a:p>
          <a:p>
            <a:pPr lvl="2"/>
            <a:r>
              <a:rPr lang="en-US" dirty="0" smtClean="0"/>
              <a:t>Web services.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sysadmins</a:t>
            </a:r>
            <a:r>
              <a:rPr lang="en-US" dirty="0" smtClean="0"/>
              <a:t> do?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deal with:</a:t>
            </a:r>
          </a:p>
          <a:p>
            <a:pPr lvl="1"/>
            <a:r>
              <a:rPr lang="en-US" dirty="0" smtClean="0"/>
              <a:t>Outages and disaster recovery</a:t>
            </a:r>
          </a:p>
          <a:p>
            <a:pPr lvl="1"/>
            <a:r>
              <a:rPr lang="en-US" dirty="0" smtClean="0"/>
              <a:t>Questions and problems form customers (aka troubleshooting)</a:t>
            </a:r>
          </a:p>
          <a:p>
            <a:pPr lvl="1"/>
            <a:r>
              <a:rPr lang="en-US" dirty="0" smtClean="0"/>
              <a:t>Performance tuning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sysadmins</a:t>
            </a:r>
            <a:r>
              <a:rPr lang="en-US" dirty="0" smtClean="0"/>
              <a:t> do?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engineer:</a:t>
            </a:r>
          </a:p>
          <a:p>
            <a:pPr lvl="1"/>
            <a:r>
              <a:rPr lang="en-US" dirty="0" smtClean="0"/>
              <a:t>How to organize a computer infrastructure</a:t>
            </a:r>
          </a:p>
          <a:p>
            <a:pPr lvl="1"/>
            <a:r>
              <a:rPr lang="en-US" dirty="0" smtClean="0"/>
              <a:t>How a site would grow</a:t>
            </a:r>
          </a:p>
          <a:p>
            <a:pPr lvl="1"/>
            <a:r>
              <a:rPr lang="en-US" dirty="0" smtClean="0"/>
              <a:t>Security policy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sysadmins</a:t>
            </a:r>
            <a:r>
              <a:rPr lang="en-US" dirty="0" smtClean="0"/>
              <a:t> do?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educate: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Technical support staffs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short, </a:t>
            </a:r>
            <a:r>
              <a:rPr lang="en-US" dirty="0" err="1" smtClean="0"/>
              <a:t>sysadmins</a:t>
            </a:r>
            <a:r>
              <a:rPr lang="en-US" dirty="0" smtClean="0"/>
              <a:t>…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things running.</a:t>
            </a:r>
          </a:p>
          <a:p>
            <a:r>
              <a:rPr lang="en-US" dirty="0" smtClean="0"/>
              <a:t>Deal with changes.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sysadmin</a:t>
            </a:r>
            <a:r>
              <a:rPr lang="en-US" dirty="0" smtClean="0"/>
              <a:t> don’t do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new computer systems and software.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matter?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more dependent on computer systems.</a:t>
            </a:r>
          </a:p>
          <a:p>
            <a:r>
              <a:rPr lang="en-US" dirty="0" smtClean="0"/>
              <a:t>People have higher </a:t>
            </a:r>
            <a:r>
              <a:rPr lang="en-US" dirty="0" err="1" smtClean="0"/>
              <a:t>expections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Technology keeps changing.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Administrivia</a:t>
            </a:r>
            <a:endParaRPr lang="en-US" b="1" i="1" dirty="0" smtClean="0"/>
          </a:p>
          <a:p>
            <a:r>
              <a:rPr lang="en-US" dirty="0" smtClean="0"/>
              <a:t>What’s a </a:t>
            </a:r>
            <a:r>
              <a:rPr lang="en-US" dirty="0" err="1" smtClean="0"/>
              <a:t>sysadmin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Two non-technical issues I want to talk about.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Ethics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What’s a </a:t>
            </a:r>
            <a:r>
              <a:rPr lang="en-US" dirty="0" err="1" smtClean="0"/>
              <a:t>sysadmin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Two non-technical issues I want to talk about.</a:t>
            </a:r>
          </a:p>
          <a:p>
            <a:pPr lvl="1"/>
            <a:r>
              <a:rPr lang="en-US" b="1" i="1" dirty="0" smtClean="0"/>
              <a:t>Documentation</a:t>
            </a:r>
          </a:p>
          <a:p>
            <a:pPr lvl="1"/>
            <a:r>
              <a:rPr lang="en-US" dirty="0" smtClean="0"/>
              <a:t>Ethics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Documentation?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record of where things are.</a:t>
            </a:r>
          </a:p>
          <a:p>
            <a:r>
              <a:rPr lang="en-US" dirty="0" smtClean="0"/>
              <a:t>Explain how to do things.</a:t>
            </a:r>
          </a:p>
          <a:p>
            <a:r>
              <a:rPr lang="en-US" dirty="0" smtClean="0"/>
              <a:t>Make useful information available.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498838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document?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you improve your team’s skills.</a:t>
            </a:r>
          </a:p>
          <a:p>
            <a:r>
              <a:rPr lang="en-US" dirty="0" smtClean="0"/>
              <a:t>Prevent you from being trapped in your position.</a:t>
            </a:r>
          </a:p>
          <a:p>
            <a:r>
              <a:rPr lang="en-US" dirty="0" smtClean="0"/>
              <a:t>Make your job easier</a:t>
            </a:r>
          </a:p>
          <a:p>
            <a:r>
              <a:rPr lang="en-US" dirty="0" smtClean="0"/>
              <a:t>Free up mental space.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Documentation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HOWTOs</a:t>
            </a:r>
          </a:p>
          <a:p>
            <a:r>
              <a:rPr lang="en-US" dirty="0" smtClean="0"/>
              <a:t>FAQs</a:t>
            </a:r>
          </a:p>
          <a:p>
            <a:r>
              <a:rPr lang="en-US" dirty="0" smtClean="0"/>
              <a:t>Reference Lists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Checklists</a:t>
            </a:r>
            <a:endParaRPr lang="th-T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HOWTOs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specific.</a:t>
            </a:r>
          </a:p>
          <a:p>
            <a:r>
              <a:rPr lang="en-US" dirty="0" smtClean="0"/>
              <a:t>Oriented to achieving some particular goals.</a:t>
            </a:r>
          </a:p>
          <a:p>
            <a:r>
              <a:rPr lang="en-US" dirty="0" smtClean="0"/>
              <a:t>Solve a particular problem rather than teach a concept.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Types of Documentation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 Asked Questions (FAQ)</a:t>
            </a:r>
          </a:p>
          <a:p>
            <a:pPr lvl="1"/>
            <a:r>
              <a:rPr lang="en-US" dirty="0" smtClean="0"/>
              <a:t>A list of questions that get asked over and over again (with answers)!</a:t>
            </a:r>
          </a:p>
          <a:p>
            <a:pPr lvl="1"/>
            <a:r>
              <a:rPr lang="en-US" dirty="0" smtClean="0"/>
              <a:t>Can be convenient.</a:t>
            </a:r>
          </a:p>
          <a:p>
            <a:pPr lvl="1"/>
            <a:r>
              <a:rPr lang="en-US" dirty="0" smtClean="0"/>
              <a:t>Can be hard to navigate.</a:t>
            </a:r>
          </a:p>
          <a:p>
            <a:pPr lvl="1"/>
            <a:r>
              <a:rPr lang="en-US" dirty="0" smtClean="0"/>
              <a:t>Evolve over time.</a:t>
            </a:r>
          </a:p>
          <a:p>
            <a:pPr lvl="1"/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71463"/>
            <a:ext cx="7905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 system administration (</a:t>
            </a:r>
            <a:r>
              <a:rPr lang="en-US" dirty="0" err="1" smtClean="0"/>
              <a:t>sysadmin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 to use Linux.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Lists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accessed very often.</a:t>
            </a:r>
          </a:p>
          <a:p>
            <a:r>
              <a:rPr lang="en-US" dirty="0" smtClean="0"/>
              <a:t>Serve a specific purpose.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Vendors and their contact info</a:t>
            </a:r>
          </a:p>
          <a:p>
            <a:pPr lvl="1"/>
            <a:r>
              <a:rPr lang="en-US" dirty="0" smtClean="0"/>
              <a:t>License keys and number of software uses</a:t>
            </a:r>
          </a:p>
          <a:p>
            <a:pPr lvl="1"/>
            <a:r>
              <a:rPr lang="en-US" dirty="0" smtClean="0"/>
              <a:t>Employee directory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71463"/>
            <a:ext cx="7905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 smtClean="0"/>
              <a:t>Useful when your organization is under ISO or other standards.</a:t>
            </a:r>
          </a:p>
          <a:p>
            <a:pPr fontAlgn="ctr"/>
            <a:r>
              <a:rPr lang="en-US" dirty="0" smtClean="0"/>
              <a:t>Useful also when dealing with law enforcements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ctr"/>
            <a:r>
              <a:rPr lang="en-US" dirty="0" smtClean="0"/>
              <a:t>Each </a:t>
            </a:r>
            <a:r>
              <a:rPr lang="en-US" dirty="0" smtClean="0"/>
              <a:t>line or paragraph contains only one step.</a:t>
            </a:r>
          </a:p>
          <a:p>
            <a:pPr fontAlgn="ctr"/>
            <a:r>
              <a:rPr lang="en-US" dirty="0" smtClean="0"/>
              <a:t>Why?</a:t>
            </a:r>
          </a:p>
          <a:p>
            <a:pPr lvl="1" fontAlgn="ctr"/>
            <a:r>
              <a:rPr lang="en-US" dirty="0" smtClean="0"/>
              <a:t>Reduce mistakes</a:t>
            </a:r>
          </a:p>
          <a:p>
            <a:pPr lvl="1" fontAlgn="ctr"/>
            <a:r>
              <a:rPr lang="en-US" dirty="0" smtClean="0"/>
              <a:t>Improve accountability.</a:t>
            </a:r>
          </a:p>
          <a:p>
            <a:pPr fontAlgn="ctr"/>
            <a:r>
              <a:rPr lang="en-US" dirty="0" smtClean="0"/>
              <a:t>Examples</a:t>
            </a:r>
          </a:p>
          <a:p>
            <a:pPr lvl="1" fontAlgn="ctr"/>
            <a:r>
              <a:rPr lang="en-US" dirty="0" smtClean="0"/>
              <a:t>Task to be done for each new hire.</a:t>
            </a:r>
          </a:p>
          <a:p>
            <a:pPr lvl="1" fontAlgn="ctr"/>
            <a:r>
              <a:rPr lang="en-US" dirty="0" smtClean="0"/>
              <a:t>Task to be done for employee </a:t>
            </a:r>
            <a:r>
              <a:rPr lang="en-US" dirty="0" smtClean="0"/>
              <a:t>termination</a:t>
            </a:r>
            <a:r>
              <a:rPr lang="en-US" dirty="0" smtClean="0"/>
              <a:t>.</a:t>
            </a:r>
          </a:p>
          <a:p>
            <a:pPr lvl="1" fontAlgn="ctr"/>
            <a:r>
              <a:rPr lang="en-US" dirty="0" smtClean="0"/>
              <a:t>Installation tasks.</a:t>
            </a:r>
          </a:p>
          <a:p>
            <a:pPr lvl="1" fontAlgn="ctr"/>
            <a:r>
              <a:rPr lang="en-US" dirty="0" smtClean="0"/>
              <a:t>How to archive data:</a:t>
            </a:r>
          </a:p>
          <a:p>
            <a:pPr lvl="2" fontAlgn="ctr"/>
            <a:r>
              <a:rPr lang="en-US" dirty="0" smtClean="0"/>
              <a:t>Off-site storage.</a:t>
            </a:r>
          </a:p>
          <a:p>
            <a:pPr lvl="2" fontAlgn="ctr"/>
            <a:r>
              <a:rPr lang="en-US" dirty="0" smtClean="0"/>
              <a:t>When data is required by law enforcement.</a:t>
            </a:r>
          </a:p>
          <a:p>
            <a:pPr lvl="1" fontAlgn="ctr"/>
            <a:r>
              <a:rPr lang="en-US" dirty="0" smtClean="0"/>
              <a:t>How to secure an OS before deploying.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a concept.</a:t>
            </a:r>
          </a:p>
          <a:p>
            <a:r>
              <a:rPr lang="en-US" dirty="0" smtClean="0"/>
              <a:t>Cursory.</a:t>
            </a:r>
          </a:p>
          <a:p>
            <a:r>
              <a:rPr lang="en-US" dirty="0" smtClean="0"/>
              <a:t>Useful for getting familiar with something.</a:t>
            </a:r>
          </a:p>
          <a:p>
            <a:r>
              <a:rPr lang="en-US" dirty="0" smtClean="0"/>
              <a:t>You’ll write one this semester.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71463"/>
            <a:ext cx="7905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selfish. </a:t>
            </a:r>
          </a:p>
          <a:p>
            <a:r>
              <a:rPr lang="en-US" dirty="0" smtClean="0"/>
              <a:t>Use documentation to make your job easier.</a:t>
            </a:r>
          </a:p>
          <a:p>
            <a:r>
              <a:rPr lang="en-US" dirty="0" smtClean="0"/>
              <a:t>For examples:</a:t>
            </a:r>
          </a:p>
          <a:p>
            <a:pPr lvl="1" fontAlgn="ctr"/>
            <a:r>
              <a:rPr lang="en-US" dirty="0" smtClean="0"/>
              <a:t>Questions </a:t>
            </a:r>
            <a:r>
              <a:rPr lang="en-US" dirty="0" smtClean="0"/>
              <a:t>you </a:t>
            </a:r>
            <a:r>
              <a:rPr lang="en-US" dirty="0" smtClean="0"/>
              <a:t>are asked over and over.</a:t>
            </a:r>
          </a:p>
          <a:p>
            <a:pPr lvl="1" fontAlgn="ctr"/>
            <a:r>
              <a:rPr lang="en-US" dirty="0" smtClean="0"/>
              <a:t>Tasks that you don't like to do.</a:t>
            </a:r>
          </a:p>
          <a:p>
            <a:pPr lvl="1" fontAlgn="ctr"/>
            <a:r>
              <a:rPr lang="en-US" dirty="0" smtClean="0"/>
              <a:t>Things </a:t>
            </a:r>
            <a:r>
              <a:rPr lang="en-US" dirty="0" smtClean="0"/>
              <a:t>that only you can do.</a:t>
            </a:r>
          </a:p>
          <a:p>
            <a:pPr lvl="1" fontAlgn="ctr"/>
            <a:r>
              <a:rPr lang="en-US" dirty="0" smtClean="0"/>
              <a:t>Mistakes you have to </a:t>
            </a:r>
            <a:r>
              <a:rPr lang="en-US" dirty="0" smtClean="0"/>
              <a:t>fix.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Document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should be:</a:t>
            </a:r>
          </a:p>
          <a:p>
            <a:pPr lvl="1"/>
            <a:r>
              <a:rPr lang="en-US" dirty="0" smtClean="0"/>
              <a:t>Complicated</a:t>
            </a:r>
          </a:p>
          <a:p>
            <a:pPr lvl="1"/>
            <a:r>
              <a:rPr lang="en-US" dirty="0" smtClean="0"/>
              <a:t>Unpleasant</a:t>
            </a:r>
          </a:p>
          <a:p>
            <a:r>
              <a:rPr lang="en-US" dirty="0" smtClean="0"/>
              <a:t>The above criteria apply to both:</a:t>
            </a:r>
          </a:p>
          <a:p>
            <a:pPr lvl="1"/>
            <a:r>
              <a:rPr lang="en-US" dirty="0" smtClean="0"/>
              <a:t>The process itself</a:t>
            </a:r>
          </a:p>
          <a:p>
            <a:pPr lvl="1"/>
            <a:r>
              <a:rPr lang="en-US" dirty="0" smtClean="0"/>
              <a:t>Its consequences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Setting up a new employee’s account.</a:t>
            </a:r>
          </a:p>
          <a:p>
            <a:pPr lvl="1"/>
            <a:r>
              <a:rPr lang="en-US" dirty="0" smtClean="0"/>
              <a:t>Process that has a lot of steps, and ordering matters.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Revision date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A sentence or two describing the content.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The steps to accomplish the goal.</a:t>
            </a:r>
          </a:p>
          <a:p>
            <a:pPr lvl="1"/>
            <a:r>
              <a:rPr lang="en-US" dirty="0" smtClean="0"/>
              <a:t>You may also add a “why” for a step that seems complicated.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QA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</a:t>
            </a:r>
          </a:p>
          <a:p>
            <a:pPr lvl="1"/>
            <a:r>
              <a:rPr lang="en-US" dirty="0" smtClean="0"/>
              <a:t>Typos</a:t>
            </a:r>
          </a:p>
          <a:p>
            <a:pPr lvl="1"/>
            <a:r>
              <a:rPr lang="en-US" dirty="0" smtClean="0"/>
              <a:t>Skipped steps</a:t>
            </a:r>
          </a:p>
          <a:p>
            <a:r>
              <a:rPr lang="en-US" dirty="0" smtClean="0"/>
              <a:t>Have someone follow the instruction, and see if it works.</a:t>
            </a:r>
          </a:p>
          <a:p>
            <a:r>
              <a:rPr lang="en-US" dirty="0" smtClean="0"/>
              <a:t>Create a “quick guide” once you know it works.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To let you know what it </a:t>
            </a:r>
            <a:r>
              <a:rPr lang="en-US" dirty="0" smtClean="0"/>
              <a:t>feels </a:t>
            </a:r>
            <a:r>
              <a:rPr lang="en-US" dirty="0"/>
              <a:t>to be </a:t>
            </a:r>
            <a:r>
              <a:rPr lang="en-US" dirty="0" smtClean="0"/>
              <a:t>a </a:t>
            </a:r>
            <a:r>
              <a:rPr lang="en-US" dirty="0" err="1" smtClean="0"/>
              <a:t>sysadmin</a:t>
            </a:r>
            <a:r>
              <a:rPr lang="en-US" dirty="0" smtClean="0"/>
              <a:t>. </a:t>
            </a:r>
          </a:p>
          <a:p>
            <a:pPr fontAlgn="ctr"/>
            <a:r>
              <a:rPr lang="en-US" dirty="0" smtClean="0"/>
              <a:t>To give </a:t>
            </a:r>
            <a:r>
              <a:rPr lang="en-US" dirty="0"/>
              <a:t>some tips on how to be a good one.</a:t>
            </a:r>
          </a:p>
          <a:p>
            <a:pPr fontAlgn="ctr"/>
            <a:r>
              <a:rPr lang="en-US" dirty="0"/>
              <a:t>To teach </a:t>
            </a:r>
            <a:r>
              <a:rPr lang="en-US" dirty="0" smtClean="0"/>
              <a:t>you how </a:t>
            </a:r>
            <a:r>
              <a:rPr lang="en-US" dirty="0"/>
              <a:t>to use </a:t>
            </a:r>
            <a:r>
              <a:rPr lang="en-US" dirty="0" smtClean="0"/>
              <a:t>Linux to do </a:t>
            </a:r>
            <a:r>
              <a:rPr lang="en-US" dirty="0" err="1" smtClean="0"/>
              <a:t>sysadmin</a:t>
            </a:r>
            <a:r>
              <a:rPr lang="en-US" dirty="0" smtClean="0"/>
              <a:t> tasks.</a:t>
            </a:r>
          </a:p>
          <a:p>
            <a:pPr fontAlgn="ctr"/>
            <a:r>
              <a:rPr lang="en-US" dirty="0" smtClean="0"/>
              <a:t>To </a:t>
            </a:r>
            <a:r>
              <a:rPr lang="en-US" dirty="0"/>
              <a:t>practice your technical communication skills.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Materials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screenshots</a:t>
            </a:r>
          </a:p>
          <a:p>
            <a:r>
              <a:rPr lang="en-US" dirty="0" smtClean="0"/>
              <a:t>Capturing command lines</a:t>
            </a:r>
          </a:p>
          <a:p>
            <a:r>
              <a:rPr lang="en-US" dirty="0" smtClean="0"/>
              <a:t>Emails</a:t>
            </a:r>
          </a:p>
          <a:p>
            <a:r>
              <a:rPr lang="en-US" dirty="0" smtClean="0"/>
              <a:t>Ticket system</a:t>
            </a:r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Screenshots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8546" y="1600200"/>
            <a:ext cx="56469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Command Lines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“script” command</a:t>
            </a:r>
          </a:p>
          <a:p>
            <a:r>
              <a:rPr lang="en-US" dirty="0" smtClean="0"/>
              <a:t>“history” command</a:t>
            </a:r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Repositories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directory on a shared server</a:t>
            </a:r>
          </a:p>
          <a:p>
            <a:pPr lvl="1"/>
            <a:r>
              <a:rPr lang="en-US" dirty="0" smtClean="0"/>
              <a:t>Items are text files.</a:t>
            </a:r>
          </a:p>
          <a:p>
            <a:pPr lvl="1"/>
            <a:r>
              <a:rPr lang="en-US" dirty="0" smtClean="0"/>
              <a:t>Intuitive subdirectory structures.</a:t>
            </a:r>
          </a:p>
          <a:p>
            <a:pPr lvl="1"/>
            <a:r>
              <a:rPr lang="en-US" dirty="0" smtClean="0"/>
              <a:t>May add source control.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739062" cy="620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0086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publishing tool that everything can edit.</a:t>
            </a:r>
          </a:p>
          <a:p>
            <a:r>
              <a:rPr lang="en-US" dirty="0" smtClean="0"/>
              <a:t>Low “barrier of entry.”</a:t>
            </a:r>
          </a:p>
          <a:p>
            <a:r>
              <a:rPr lang="en-US" dirty="0" smtClean="0"/>
              <a:t>Low maintenance cost and effort.</a:t>
            </a:r>
          </a:p>
          <a:p>
            <a:r>
              <a:rPr lang="en-US" dirty="0" smtClean="0"/>
              <a:t>Can create placeholders and fill as you go.</a:t>
            </a:r>
          </a:p>
          <a:p>
            <a:r>
              <a:rPr lang="en-US" dirty="0" smtClean="0">
                <a:hlinkClick r:id="rId2"/>
              </a:rPr>
              <a:t>http://www.wikimatrix.org</a:t>
            </a:r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“Buy-Ins”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more than one way to access it.</a:t>
            </a:r>
          </a:p>
          <a:p>
            <a:pPr lvl="1"/>
            <a:r>
              <a:rPr lang="en-US" dirty="0" smtClean="0"/>
              <a:t>RSS Feed</a:t>
            </a:r>
          </a:p>
          <a:p>
            <a:pPr lvl="1"/>
            <a:r>
              <a:rPr lang="en-US" dirty="0" smtClean="0"/>
              <a:t>“Update” emails</a:t>
            </a:r>
          </a:p>
          <a:p>
            <a:pPr lvl="1"/>
            <a:r>
              <a:rPr lang="en-US" dirty="0" smtClean="0"/>
              <a:t>“Recent changes” section</a:t>
            </a:r>
          </a:p>
          <a:p>
            <a:r>
              <a:rPr lang="en-US" dirty="0" smtClean="0"/>
              <a:t>If someone manages the repository,</a:t>
            </a:r>
          </a:p>
          <a:p>
            <a:pPr lvl="1"/>
            <a:r>
              <a:rPr lang="en-US" dirty="0" smtClean="0"/>
              <a:t>“Enabler” rather than “gatekeeper”</a:t>
            </a:r>
          </a:p>
          <a:p>
            <a:pPr lvl="1"/>
            <a:r>
              <a:rPr lang="en-US" dirty="0" smtClean="0"/>
              <a:t>Only move. Don’t delete.</a:t>
            </a:r>
          </a:p>
          <a:p>
            <a:pPr lvl="1"/>
            <a:r>
              <a:rPr lang="en-US" dirty="0" smtClean="0"/>
              <a:t>Don’t worry about structure on the outset.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“Buy-Ins”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“culture of respect.”</a:t>
            </a:r>
          </a:p>
          <a:p>
            <a:pPr lvl="1" fontAlgn="ctr"/>
            <a:r>
              <a:rPr lang="en-US" dirty="0" smtClean="0"/>
              <a:t>Don't </a:t>
            </a:r>
            <a:r>
              <a:rPr lang="en-US" dirty="0" smtClean="0"/>
              <a:t>feel the need to be “approved.” </a:t>
            </a:r>
          </a:p>
          <a:p>
            <a:pPr lvl="1" fontAlgn="ctr"/>
            <a:r>
              <a:rPr lang="en-US" dirty="0" smtClean="0"/>
              <a:t>Don't </a:t>
            </a:r>
            <a:r>
              <a:rPr lang="en-US" dirty="0" smtClean="0"/>
              <a:t>hesitate to edit other people's </a:t>
            </a:r>
            <a:r>
              <a:rPr lang="en-US" dirty="0" smtClean="0"/>
              <a:t>work.</a:t>
            </a:r>
            <a:endParaRPr lang="en-US" dirty="0" smtClean="0"/>
          </a:p>
          <a:p>
            <a:pPr lvl="1" fontAlgn="ctr"/>
            <a:r>
              <a:rPr lang="en-US" dirty="0" smtClean="0"/>
              <a:t>Have </a:t>
            </a:r>
            <a:r>
              <a:rPr lang="en-US" dirty="0" smtClean="0"/>
              <a:t>a comment page that anyone can </a:t>
            </a:r>
            <a:r>
              <a:rPr lang="en-US" dirty="0" smtClean="0"/>
              <a:t>edit.</a:t>
            </a:r>
            <a:endParaRPr lang="en-US" dirty="0" smtClean="0"/>
          </a:p>
          <a:p>
            <a:pPr lvl="1" fontAlgn="ctr"/>
            <a:r>
              <a:rPr lang="en-US" dirty="0" smtClean="0"/>
              <a:t>Different </a:t>
            </a:r>
            <a:r>
              <a:rPr lang="en-US" dirty="0" smtClean="0"/>
              <a:t>organizations, different </a:t>
            </a:r>
            <a:r>
              <a:rPr lang="en-US" dirty="0" smtClean="0"/>
              <a:t>cultures</a:t>
            </a:r>
            <a:r>
              <a:rPr lang="en-US" dirty="0" smtClean="0"/>
              <a:t>.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</a:t>
            </a:r>
            <a:r>
              <a:rPr lang="en-US" dirty="0" smtClean="0"/>
              <a:t>Links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/>
              <a:t>The </a:t>
            </a:r>
            <a:r>
              <a:rPr lang="en-US" dirty="0" err="1" smtClean="0"/>
              <a:t>IntraWeb</a:t>
            </a:r>
            <a:r>
              <a:rPr lang="en-US" dirty="0" smtClean="0"/>
              <a:t> is your </a:t>
            </a:r>
            <a:r>
              <a:rPr lang="en-US" dirty="0" smtClean="0"/>
              <a:t>friend.</a:t>
            </a:r>
            <a:endParaRPr lang="en-US" dirty="0" smtClean="0"/>
          </a:p>
          <a:p>
            <a:pPr lvl="1" fontAlgn="ctr"/>
            <a:r>
              <a:rPr lang="en-US" dirty="0" smtClean="0"/>
              <a:t>Tutorials</a:t>
            </a:r>
          </a:p>
          <a:p>
            <a:pPr lvl="1" fontAlgn="ctr"/>
            <a:r>
              <a:rPr lang="en-US" dirty="0" smtClean="0"/>
              <a:t>Blog posts</a:t>
            </a:r>
          </a:p>
          <a:p>
            <a:pPr lvl="1" fontAlgn="ctr"/>
            <a:r>
              <a:rPr lang="en-US" dirty="0" smtClean="0"/>
              <a:t>Wikipedia</a:t>
            </a:r>
          </a:p>
          <a:p>
            <a:pPr fontAlgn="ctr"/>
            <a:r>
              <a:rPr lang="en-US" dirty="0" smtClean="0"/>
              <a:t>Use </a:t>
            </a:r>
            <a:r>
              <a:rPr lang="en-US" b="1" dirty="0" err="1" smtClean="0"/>
              <a:t>anonymizing</a:t>
            </a:r>
            <a:r>
              <a:rPr lang="en-US" b="1" dirty="0" smtClean="0"/>
              <a:t> </a:t>
            </a:r>
            <a:r>
              <a:rPr lang="en-US" b="1" dirty="0" smtClean="0"/>
              <a:t>redirection service</a:t>
            </a:r>
            <a:r>
              <a:rPr lang="en-US" dirty="0" smtClean="0"/>
              <a:t>.</a:t>
            </a:r>
          </a:p>
          <a:p>
            <a:pPr lvl="1" fontAlgn="ctr"/>
            <a:r>
              <a:rPr lang="en-US" dirty="0" smtClean="0"/>
              <a:t>You can unknowingly reveal your company secrets!</a:t>
            </a:r>
          </a:p>
          <a:p>
            <a:pPr lvl="1" fontAlgn="ctr"/>
            <a:r>
              <a:rPr lang="en-US" dirty="0" smtClean="0"/>
              <a:t>Privacy!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new.</a:t>
            </a:r>
          </a:p>
          <a:p>
            <a:pPr lvl="1"/>
            <a:r>
              <a:rPr lang="en-US" dirty="0" smtClean="0"/>
              <a:t>I have not been a </a:t>
            </a:r>
            <a:r>
              <a:rPr lang="en-US" dirty="0" err="1" smtClean="0"/>
              <a:t>sysadmin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use Linux, but both my machines run Windows.</a:t>
            </a:r>
          </a:p>
          <a:p>
            <a:r>
              <a:rPr lang="en-US" dirty="0" smtClean="0"/>
              <a:t>This course is new.</a:t>
            </a:r>
          </a:p>
          <a:p>
            <a:pPr lvl="1"/>
            <a:r>
              <a:rPr lang="en-US" dirty="0" smtClean="0"/>
              <a:t>It’s not clear the direction I’m taking it is the best one.</a:t>
            </a:r>
          </a:p>
          <a:p>
            <a:pPr lvl="1"/>
            <a:r>
              <a:rPr lang="en-US" dirty="0" smtClean="0"/>
              <a:t>Assignments and quizzes are not polished.</a:t>
            </a:r>
          </a:p>
          <a:p>
            <a:pPr lvl="1"/>
            <a:r>
              <a:rPr lang="en-US" dirty="0" smtClean="0"/>
              <a:t>Syllabus will not be stable.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need your feedback.</a:t>
            </a:r>
          </a:p>
          <a:p>
            <a:r>
              <a:rPr lang="en-US" dirty="0" smtClean="0"/>
              <a:t>If you don’t like something, negotiate with me.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homework assignments (50%)</a:t>
            </a:r>
          </a:p>
          <a:p>
            <a:pPr lvl="1"/>
            <a:r>
              <a:rPr lang="en-US" dirty="0" smtClean="0"/>
              <a:t>An unattended </a:t>
            </a:r>
            <a:r>
              <a:rPr lang="en-US" dirty="0" err="1" smtClean="0"/>
              <a:t>Ubuntu</a:t>
            </a:r>
            <a:r>
              <a:rPr lang="en-US" dirty="0" smtClean="0"/>
              <a:t> installation disk (10%)</a:t>
            </a:r>
          </a:p>
          <a:p>
            <a:pPr lvl="1"/>
            <a:r>
              <a:rPr lang="en-US" dirty="0" smtClean="0"/>
              <a:t>Linux hands-on (10%)</a:t>
            </a:r>
          </a:p>
          <a:p>
            <a:pPr lvl="1"/>
            <a:r>
              <a:rPr lang="en-US" dirty="0" smtClean="0"/>
              <a:t>A tutorial on how to use Linux program (10%)</a:t>
            </a:r>
          </a:p>
          <a:p>
            <a:pPr lvl="1"/>
            <a:r>
              <a:rPr lang="en-US" dirty="0" smtClean="0"/>
              <a:t>A survey on your organization’s computer system (20%)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(cont.)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/>
              <a:t>quizzes (30%)</a:t>
            </a:r>
          </a:p>
          <a:p>
            <a:pPr lvl="1"/>
            <a:r>
              <a:rPr lang="en-US" dirty="0" smtClean="0"/>
              <a:t>1.5 hours each</a:t>
            </a:r>
          </a:p>
          <a:p>
            <a:pPr lvl="1"/>
            <a:r>
              <a:rPr lang="en-US" dirty="0" smtClean="0"/>
              <a:t>15% each</a:t>
            </a:r>
          </a:p>
          <a:p>
            <a:pPr lvl="1"/>
            <a:r>
              <a:rPr lang="en-US" dirty="0" smtClean="0"/>
              <a:t>In class</a:t>
            </a:r>
          </a:p>
          <a:p>
            <a:r>
              <a:rPr lang="en-US" dirty="0" smtClean="0"/>
              <a:t>Final exam (20%)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Pramook</a:t>
            </a:r>
            <a:r>
              <a:rPr lang="en-US" dirty="0" smtClean="0"/>
              <a:t> </a:t>
            </a:r>
            <a:r>
              <a:rPr lang="en-US" dirty="0" err="1" smtClean="0"/>
              <a:t>Khungurn</a:t>
            </a:r>
            <a:endParaRPr lang="en-US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 Monday, Wednesday 10-12</a:t>
            </a:r>
          </a:p>
          <a:p>
            <a:pPr lvl="1"/>
            <a:r>
              <a:rPr lang="en-US" dirty="0" smtClean="0"/>
              <a:t>In front of CS dept office.</a:t>
            </a:r>
          </a:p>
          <a:p>
            <a:pPr lvl="1"/>
            <a:r>
              <a:rPr lang="en-US" dirty="0" smtClean="0"/>
              <a:t>Or by appointment.</a:t>
            </a:r>
          </a:p>
          <a:p>
            <a:r>
              <a:rPr lang="en-US" dirty="0" smtClean="0">
                <a:hlinkClick r:id="rId2"/>
              </a:rPr>
              <a:t>pramook@gmail.com</a:t>
            </a:r>
            <a:endParaRPr lang="en-US" dirty="0" smtClean="0"/>
          </a:p>
          <a:p>
            <a:r>
              <a:rPr lang="en-US" dirty="0" smtClean="0"/>
              <a:t>Cell: 08-5453-5857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1087</Words>
  <Application>Microsoft Office PowerPoint</Application>
  <PresentationFormat>นำเสนอทางหน้าจอ (4:3)</PresentationFormat>
  <Paragraphs>235</Paragraphs>
  <Slides>49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49</vt:i4>
      </vt:variant>
    </vt:vector>
  </HeadingPairs>
  <TitlesOfParts>
    <vt:vector size="50" baseType="lpstr">
      <vt:lpstr>ชุดรูปแบบของ Office</vt:lpstr>
      <vt:lpstr>418536  Advanced Operating System Administration</vt:lpstr>
      <vt:lpstr>Outline</vt:lpstr>
      <vt:lpstr>What is this course about?</vt:lpstr>
      <vt:lpstr>Goals</vt:lpstr>
      <vt:lpstr>Disclaimer</vt:lpstr>
      <vt:lpstr>Implications</vt:lpstr>
      <vt:lpstr>Grading</vt:lpstr>
      <vt:lpstr>Grading (cont.)</vt:lpstr>
      <vt:lpstr>Instructor</vt:lpstr>
      <vt:lpstr>Textbook</vt:lpstr>
      <vt:lpstr>Outline</vt:lpstr>
      <vt:lpstr>What’s a system adminstrator?</vt:lpstr>
      <vt:lpstr>What do sysadmins do?</vt:lpstr>
      <vt:lpstr>What do sysadmins do? (cont.)</vt:lpstr>
      <vt:lpstr>What do sysadmins do? (cont.)</vt:lpstr>
      <vt:lpstr>What do sysadmins do? (cont.)</vt:lpstr>
      <vt:lpstr>In short, sysadmins…</vt:lpstr>
      <vt:lpstr>What sysadmin don’t do</vt:lpstr>
      <vt:lpstr>What do they matter?</vt:lpstr>
      <vt:lpstr>Outline</vt:lpstr>
      <vt:lpstr>What is Documentation?</vt:lpstr>
      <vt:lpstr>ภาพนิ่ง 22</vt:lpstr>
      <vt:lpstr>Why document?</vt:lpstr>
      <vt:lpstr>Common Types of Documentation</vt:lpstr>
      <vt:lpstr>HOWTOs</vt:lpstr>
      <vt:lpstr>ภาพนิ่ง 26</vt:lpstr>
      <vt:lpstr>ภาพนิ่ง 27</vt:lpstr>
      <vt:lpstr>Common Types of Documentation</vt:lpstr>
      <vt:lpstr>ภาพนิ่ง 29</vt:lpstr>
      <vt:lpstr>Reference Lists</vt:lpstr>
      <vt:lpstr>ภาพนิ่ง 31</vt:lpstr>
      <vt:lpstr>Procedures</vt:lpstr>
      <vt:lpstr>Checklists</vt:lpstr>
      <vt:lpstr>Tutorial</vt:lpstr>
      <vt:lpstr>ภาพนิ่ง 35</vt:lpstr>
      <vt:lpstr>Principles</vt:lpstr>
      <vt:lpstr>Things to Document</vt:lpstr>
      <vt:lpstr>Template</vt:lpstr>
      <vt:lpstr>Documentation QA</vt:lpstr>
      <vt:lpstr>Gathering Materials</vt:lpstr>
      <vt:lpstr>Saving Screenshots</vt:lpstr>
      <vt:lpstr>Capturing Command Lines</vt:lpstr>
      <vt:lpstr>Document Repositories</vt:lpstr>
      <vt:lpstr>ภาพนิ่ง 44</vt:lpstr>
      <vt:lpstr>ภาพนิ่ง 45</vt:lpstr>
      <vt:lpstr>Wiki</vt:lpstr>
      <vt:lpstr>Getting “Buy-Ins”</vt:lpstr>
      <vt:lpstr>Getting “Buy-Ins” (cont.)</vt:lpstr>
      <vt:lpstr>External Links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418536  Advanced Operating System Administration</dc:title>
  <dc:creator>Office Of Computer Services </dc:creator>
  <cp:lastModifiedBy>Office Of Computer Services </cp:lastModifiedBy>
  <cp:revision>36</cp:revision>
  <dcterms:created xsi:type="dcterms:W3CDTF">2007-10-30T04:03:27Z</dcterms:created>
  <dcterms:modified xsi:type="dcterms:W3CDTF">2007-10-30T10:08:40Z</dcterms:modified>
</cp:coreProperties>
</file>