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2" r:id="rId16"/>
    <p:sldId id="271" r:id="rId17"/>
    <p:sldId id="275" r:id="rId18"/>
    <p:sldId id="278" r:id="rId19"/>
    <p:sldId id="281" r:id="rId20"/>
    <p:sldId id="282" r:id="rId21"/>
    <p:sldId id="277" r:id="rId22"/>
    <p:sldId id="279" r:id="rId23"/>
    <p:sldId id="283" r:id="rId24"/>
    <p:sldId id="284" r:id="rId25"/>
    <p:sldId id="285" r:id="rId26"/>
    <p:sldId id="286" r:id="rId27"/>
    <p:sldId id="287" r:id="rId28"/>
    <p:sldId id="292" r:id="rId29"/>
    <p:sldId id="288" r:id="rId30"/>
    <p:sldId id="289" r:id="rId31"/>
    <p:sldId id="290" r:id="rId32"/>
    <p:sldId id="293" r:id="rId33"/>
    <p:sldId id="294" r:id="rId34"/>
    <p:sldId id="296" r:id="rId35"/>
    <p:sldId id="295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35" autoAdjust="0"/>
    <p:restoredTop sz="94660"/>
  </p:normalViewPr>
  <p:slideViewPr>
    <p:cSldViewPr>
      <p:cViewPr varScale="1">
        <p:scale>
          <a:sx n="87" d="100"/>
          <a:sy n="87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A960-2DCA-427D-8688-EAD923A735D6}" type="datetimeFigureOut">
              <a:rPr lang="th-TH" smtClean="0"/>
              <a:pPr/>
              <a:t>10/12/50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E6BD-BB6A-434C-AE67-5600E5BBF8A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Virtual Memory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Shamelessly taken from</a:t>
            </a:r>
          </a:p>
          <a:p>
            <a:r>
              <a:rPr lang="en-US" dirty="0" smtClean="0"/>
              <a:t>6.033 Course Note Chapter 5.A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effect, it is a layer of indirection over physical memory.</a:t>
            </a:r>
          </a:p>
          <a:p>
            <a:r>
              <a:rPr lang="en-US" dirty="0" smtClean="0"/>
              <a:t>A module uses </a:t>
            </a:r>
            <a:r>
              <a:rPr lang="en-US" b="1" dirty="0" smtClean="0"/>
              <a:t>virtual addresses</a:t>
            </a:r>
            <a:r>
              <a:rPr lang="en-US" dirty="0" smtClean="0"/>
              <a:t> to interface with memory.</a:t>
            </a:r>
          </a:p>
          <a:p>
            <a:r>
              <a:rPr lang="en-US" dirty="0" smtClean="0"/>
              <a:t>The system </a:t>
            </a:r>
            <a:r>
              <a:rPr lang="en-US" b="1" dirty="0" smtClean="0"/>
              <a:t>translates</a:t>
            </a:r>
            <a:r>
              <a:rPr lang="en-US" i="1" dirty="0" smtClean="0"/>
              <a:t> </a:t>
            </a:r>
            <a:r>
              <a:rPr lang="en-US" dirty="0" smtClean="0"/>
              <a:t>these virtual addresses to </a:t>
            </a:r>
            <a:r>
              <a:rPr lang="en-US" b="1" dirty="0" smtClean="0"/>
              <a:t>physical addresses</a:t>
            </a:r>
            <a:r>
              <a:rPr lang="en-US" dirty="0" smtClean="0"/>
              <a:t>, which is used to interface with the memory hardware.</a:t>
            </a:r>
          </a:p>
          <a:p>
            <a:r>
              <a:rPr lang="en-US" dirty="0" smtClean="0"/>
              <a:t>The translation process is done by the </a:t>
            </a:r>
            <a:r>
              <a:rPr lang="en-US" b="1" dirty="0" smtClean="0"/>
              <a:t>virtual memory manager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virtual address maps to which physical address?</a:t>
            </a:r>
          </a:p>
          <a:p>
            <a:r>
              <a:rPr lang="en-US" dirty="0" smtClean="0"/>
              <a:t>Dumb approach</a:t>
            </a:r>
          </a:p>
          <a:p>
            <a:pPr lvl="1"/>
            <a:r>
              <a:rPr lang="en-US" dirty="0" smtClean="0"/>
              <a:t>Keep a table that maps each virtual address to the corresponding physical address.</a:t>
            </a:r>
          </a:p>
          <a:p>
            <a:pPr lvl="1"/>
            <a:r>
              <a:rPr lang="en-US" dirty="0" smtClean="0"/>
              <a:t>Doesn’t work because of the heavy memory requirement.</a:t>
            </a:r>
          </a:p>
          <a:p>
            <a:r>
              <a:rPr lang="en-US" dirty="0" smtClean="0"/>
              <a:t>A better approach: Page 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Partition virtual memory into contiguous ranges called </a:t>
            </a:r>
            <a:r>
              <a:rPr lang="en-US" b="1" dirty="0" smtClean="0"/>
              <a:t>page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page has the same size.</a:t>
            </a:r>
          </a:p>
          <a:p>
            <a:pPr lvl="1"/>
            <a:r>
              <a:rPr lang="en-US" dirty="0" smtClean="0"/>
              <a:t>Typically, 4096 bytes.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12 bits to address a byte in a page.</a:t>
            </a:r>
          </a:p>
          <a:p>
            <a:r>
              <a:rPr lang="en-US" dirty="0" smtClean="0"/>
              <a:t>A virtual address has two components:</a:t>
            </a:r>
          </a:p>
          <a:p>
            <a:pPr lvl="1"/>
            <a:r>
              <a:rPr lang="en-US" dirty="0" smtClean="0"/>
              <a:t>A page number (20 bits in 32-bit system)</a:t>
            </a:r>
          </a:p>
          <a:p>
            <a:pPr lvl="1"/>
            <a:r>
              <a:rPr lang="en-US" dirty="0" smtClean="0"/>
              <a:t>An offset into the page (12 bits)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28800" y="5791200"/>
            <a:ext cx="32766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105400" y="5791200"/>
            <a:ext cx="2209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438400" y="5867400"/>
            <a:ext cx="2260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page number (20 bits)</a:t>
            </a:r>
            <a:endParaRPr lang="th-TH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867400"/>
            <a:ext cx="154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offset (12 bits)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memory is also partitioned into contiguous chucks of bytes called </a:t>
            </a:r>
            <a:r>
              <a:rPr lang="en-US" b="1" dirty="0" smtClean="0"/>
              <a:t>blocks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block has the same size as that of a page.</a:t>
            </a:r>
          </a:p>
          <a:p>
            <a:r>
              <a:rPr lang="en-US" dirty="0" smtClean="0"/>
              <a:t>So, a physical address can be thought of as composing of two components:</a:t>
            </a:r>
          </a:p>
          <a:p>
            <a:pPr lvl="1"/>
            <a:r>
              <a:rPr lang="en-US" dirty="0" smtClean="0"/>
              <a:t>A block number</a:t>
            </a:r>
          </a:p>
          <a:p>
            <a:pPr lvl="1"/>
            <a:r>
              <a:rPr lang="en-US" dirty="0" smtClean="0"/>
              <a:t>An offset into bytes of the block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28800" y="5638800"/>
            <a:ext cx="32766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105400" y="5638800"/>
            <a:ext cx="2209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438400" y="5715000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block number (20 bits)</a:t>
            </a:r>
            <a:endParaRPr lang="th-TH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715000"/>
            <a:ext cx="154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offset (12 bits)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virtual memory manager maps virtual page numbers to physical page number.</a:t>
            </a:r>
            <a:endParaRPr lang="th-TH" dirty="0" smtClean="0"/>
          </a:p>
          <a:p>
            <a:r>
              <a:rPr lang="en-US" dirty="0" smtClean="0"/>
              <a:t>Address translation process:</a:t>
            </a:r>
          </a:p>
          <a:p>
            <a:pPr lvl="1"/>
            <a:r>
              <a:rPr lang="en-US" dirty="0" smtClean="0"/>
              <a:t>Translates page number to block number.</a:t>
            </a:r>
          </a:p>
          <a:p>
            <a:pPr lvl="1"/>
            <a:r>
              <a:rPr lang="en-US" dirty="0" smtClean="0"/>
              <a:t>Concatenating block number with offset.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mapping is actually implemented as a table called </a:t>
            </a:r>
            <a:r>
              <a:rPr lang="en-US" b="1" dirty="0" smtClean="0"/>
              <a:t>page table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Uses a lot of space though.</a:t>
            </a:r>
          </a:p>
          <a:p>
            <a:pPr lvl="1"/>
            <a:r>
              <a:rPr lang="en-US" dirty="0" smtClean="0"/>
              <a:t>Typically, the map has two levels.</a:t>
            </a:r>
          </a:p>
          <a:p>
            <a:pPr lvl="1"/>
            <a:r>
              <a:rPr lang="en-US" dirty="0" smtClean="0"/>
              <a:t>Two level page table are used in Intel x86 chips.</a:t>
            </a:r>
          </a:p>
          <a:p>
            <a:r>
              <a:rPr lang="en-US" dirty="0" smtClean="0"/>
              <a:t>Other implementations are also possible:</a:t>
            </a:r>
          </a:p>
          <a:p>
            <a:pPr lvl="1"/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Etc.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Page Tables</a:t>
            </a:r>
            <a:endParaRPr lang="th-TH" dirty="0"/>
          </a:p>
        </p:txBody>
      </p:sp>
      <p:pic>
        <p:nvPicPr>
          <p:cNvPr id="6" name="รูปภาพ 5" descr="fig5-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19400"/>
            <a:ext cx="7696200" cy="1443038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Image Source: Intel 80386 Reference Programmer's Manual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Two-Level Page Tables (cont.)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Image Source: Intel 80386 Reference Programmer's Manual</a:t>
            </a:r>
            <a:endParaRPr lang="en-US" sz="1800" dirty="0"/>
          </a:p>
        </p:txBody>
      </p:sp>
      <p:pic>
        <p:nvPicPr>
          <p:cNvPr id="5" name="รูปภาพ 4" descr="fig5-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47776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 Implementation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page map can be large.</a:t>
            </a:r>
          </a:p>
          <a:p>
            <a:r>
              <a:rPr lang="en-US" dirty="0" smtClean="0"/>
              <a:t>In most system, it is also dynamic.</a:t>
            </a:r>
          </a:p>
          <a:p>
            <a:pPr lvl="1"/>
            <a:r>
              <a:rPr lang="en-US" dirty="0" smtClean="0"/>
              <a:t>Software can modify it.</a:t>
            </a:r>
          </a:p>
          <a:p>
            <a:r>
              <a:rPr lang="en-US" dirty="0" smtClean="0"/>
              <a:t>So, it is kept in physical memory.</a:t>
            </a:r>
          </a:p>
          <a:p>
            <a:pPr lvl="1"/>
            <a:r>
              <a:rPr lang="en-US" dirty="0" smtClean="0"/>
              <a:t>Usable space is thus reduced.</a:t>
            </a:r>
          </a:p>
          <a:p>
            <a:r>
              <a:rPr lang="en-US" dirty="0" smtClean="0"/>
              <a:t>Virtual memory manager remembers the physical address of the page map.</a:t>
            </a:r>
          </a:p>
          <a:p>
            <a:pPr lvl="1"/>
            <a:r>
              <a:rPr lang="en-US" dirty="0" smtClean="0"/>
              <a:t>Most of the time in a special register.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Map Format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CPU requires page map to be of a particular format.</a:t>
            </a:r>
          </a:p>
          <a:p>
            <a:pPr lvl="1"/>
            <a:r>
              <a:rPr lang="en-US" dirty="0" smtClean="0"/>
              <a:t>Intel x86 requires the above two-level page table.</a:t>
            </a:r>
          </a:p>
          <a:p>
            <a:pPr lvl="1"/>
            <a:r>
              <a:rPr lang="en-US" dirty="0" smtClean="0"/>
              <a:t>Page translation can be done in hardware.</a:t>
            </a:r>
          </a:p>
          <a:p>
            <a:r>
              <a:rPr lang="en-US" dirty="0" smtClean="0"/>
              <a:t>Some do not.</a:t>
            </a:r>
          </a:p>
          <a:p>
            <a:pPr lvl="1"/>
            <a:r>
              <a:rPr lang="en-US" dirty="0" smtClean="0"/>
              <a:t>DEC Alpha processor.</a:t>
            </a:r>
          </a:p>
          <a:p>
            <a:pPr lvl="1"/>
            <a:r>
              <a:rPr lang="en-US" dirty="0" smtClean="0"/>
              <a:t>Translation is done in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Client/Server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interactions between modules to messages.</a:t>
            </a:r>
          </a:p>
          <a:p>
            <a:r>
              <a:rPr lang="en-US" dirty="0" smtClean="0"/>
              <a:t>Good for:</a:t>
            </a:r>
          </a:p>
          <a:p>
            <a:pPr lvl="1"/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Security and Protection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Page Map Design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might specify</a:t>
            </a:r>
          </a:p>
          <a:p>
            <a:pPr lvl="1"/>
            <a:r>
              <a:rPr lang="en-US" dirty="0" smtClean="0"/>
              <a:t>Page mapping algorithm</a:t>
            </a:r>
          </a:p>
          <a:p>
            <a:pPr lvl="1"/>
            <a:r>
              <a:rPr lang="en-US" dirty="0" smtClean="0"/>
              <a:t>Page map format.</a:t>
            </a:r>
            <a:endParaRPr lang="th-TH" dirty="0" smtClean="0"/>
          </a:p>
          <a:p>
            <a:r>
              <a:rPr lang="en-US" dirty="0" smtClean="0"/>
              <a:t>Software manages content of page maps.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Page Translation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page table in memory means that every memory reference requires actually two memory references.</a:t>
            </a:r>
          </a:p>
          <a:p>
            <a:r>
              <a:rPr lang="en-US" dirty="0" smtClean="0"/>
              <a:t>This is slow.</a:t>
            </a:r>
          </a:p>
          <a:p>
            <a:r>
              <a:rPr lang="en-US" dirty="0" smtClean="0"/>
              <a:t>Processor keeps a cache of address translation in on-chip memory.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Look-aside Buffer (TLB)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implementation of translation cache.</a:t>
            </a:r>
          </a:p>
          <a:p>
            <a:r>
              <a:rPr lang="en-US" dirty="0" smtClean="0"/>
              <a:t>Associative memory interface:</a:t>
            </a:r>
          </a:p>
          <a:p>
            <a:pPr lvl="1"/>
            <a:r>
              <a:rPr lang="en-US" dirty="0" smtClean="0"/>
              <a:t>STORE(virtual-address-key, physical-address-value)</a:t>
            </a:r>
          </a:p>
          <a:p>
            <a:pPr lvl="1"/>
            <a:r>
              <a:rPr lang="en-US" dirty="0" smtClean="0"/>
              <a:t>READ(virtual-address-key)</a:t>
            </a:r>
          </a:p>
          <a:p>
            <a:r>
              <a:rPr lang="en-US" dirty="0" smtClean="0"/>
              <a:t>The TLB is very small: 64 - 1024 entries.</a:t>
            </a:r>
          </a:p>
          <a:p>
            <a:r>
              <a:rPr lang="en-US" dirty="0" smtClean="0"/>
              <a:t>But the key can be any virtual address.</a:t>
            </a:r>
          </a:p>
          <a:p>
            <a:r>
              <a:rPr lang="en-US" dirty="0" smtClean="0"/>
              <a:t>It is implemented in hardware so is very fast.</a:t>
            </a:r>
          </a:p>
          <a:p>
            <a:r>
              <a:rPr lang="en-US" dirty="0" smtClean="0"/>
              <a:t>This implementation actually allows software to implement page maps in any possible way.</a:t>
            </a:r>
            <a:endParaRPr lang="th-TH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Address space </a:t>
            </a:r>
            <a:r>
              <a:rPr lang="en-US" dirty="0" smtClean="0"/>
              <a:t>= physical memory a module can read or write.</a:t>
            </a:r>
          </a:p>
          <a:p>
            <a:r>
              <a:rPr lang="en-US" dirty="0" smtClean="0"/>
              <a:t>Limited those blocks that appear in the module’s page map.</a:t>
            </a:r>
          </a:p>
          <a:p>
            <a:r>
              <a:rPr lang="en-US" dirty="0" smtClean="0"/>
              <a:t>We can enforce modularity by making sure that the address spaces of modules do not overlap.</a:t>
            </a:r>
          </a:p>
          <a:p>
            <a:r>
              <a:rPr lang="en-US" dirty="0" smtClean="0"/>
              <a:t>This requires that each module has its own page map.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Multiple Address Spaces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processor has a register called the </a:t>
            </a:r>
            <a:r>
              <a:rPr lang="en-US" b="1" dirty="0" smtClean="0"/>
              <a:t>page map address register (PMAR) </a:t>
            </a:r>
            <a:r>
              <a:rPr lang="en-US" dirty="0" smtClean="0"/>
              <a:t>that holds </a:t>
            </a:r>
            <a:r>
              <a:rPr lang="en-US" i="1" dirty="0" smtClean="0"/>
              <a:t>physical address</a:t>
            </a:r>
            <a:r>
              <a:rPr lang="en-US" dirty="0" smtClean="0"/>
              <a:t> of the current page table being used.</a:t>
            </a:r>
          </a:p>
          <a:p>
            <a:r>
              <a:rPr lang="en-US" dirty="0" smtClean="0"/>
              <a:t>To transfer control from one module to another, the processor must also change the PMAR to the appropriate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page maps can also allow controlled sharing of memory between modules.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Two page maps can map to the same block.</a:t>
            </a:r>
          </a:p>
          <a:p>
            <a:r>
              <a:rPr lang="en-US" dirty="0" smtClean="0"/>
              <a:t>A page map entry can also be supply with additional information:</a:t>
            </a:r>
          </a:p>
          <a:p>
            <a:pPr lvl="1"/>
            <a:r>
              <a:rPr lang="en-US" dirty="0" smtClean="0"/>
              <a:t>Permission: Can this process performs READ, WRITE, or EXECUTE on this block?</a:t>
            </a:r>
          </a:p>
          <a:p>
            <a:pPr lvl="1"/>
            <a:r>
              <a:rPr lang="en-US" dirty="0" smtClean="0"/>
              <a:t>Device information: See next page.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Memory-mapped I/O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module controls a device by reading/writing  memory locations.</a:t>
            </a:r>
          </a:p>
          <a:p>
            <a:r>
              <a:rPr lang="en-US" dirty="0" smtClean="0"/>
              <a:t>This can be done by mapping a page to a block of a device rather than a memory.</a:t>
            </a:r>
            <a:endParaRPr lang="en-US" dirty="0"/>
          </a:p>
          <a:p>
            <a:r>
              <a:rPr lang="en-US" dirty="0" smtClean="0"/>
              <a:t>By mapping a device to some modules’ address spaces and not others’, we can control access to devices.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 Space Management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Address Spaces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create/delete address spaces?</a:t>
            </a:r>
          </a:p>
          <a:p>
            <a:r>
              <a:rPr lang="en-US" dirty="0" smtClean="0"/>
              <a:t>How do we grow address spaces?</a:t>
            </a:r>
          </a:p>
          <a:p>
            <a:r>
              <a:rPr lang="en-US" dirty="0" smtClean="0"/>
              <a:t>How do we switch one address space to another? Securely?</a:t>
            </a:r>
          </a:p>
          <a:p>
            <a:endParaRPr lang="en-US" dirty="0"/>
          </a:p>
          <a:p>
            <a:r>
              <a:rPr lang="en-US" dirty="0" smtClean="0"/>
              <a:t>Can’t let user modules handle this.</a:t>
            </a:r>
          </a:p>
          <a:p>
            <a:pPr lvl="1"/>
            <a:r>
              <a:rPr lang="en-US" dirty="0" smtClean="0"/>
              <a:t>Because we don’t trust them not to screw up.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Client/Server Architecture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design opportunities:</a:t>
            </a:r>
          </a:p>
          <a:p>
            <a:pPr lvl="1"/>
            <a:r>
              <a:rPr lang="en-US" dirty="0" smtClean="0"/>
              <a:t>Multiple clients, multiple servers</a:t>
            </a:r>
          </a:p>
          <a:p>
            <a:pPr lvl="1"/>
            <a:r>
              <a:rPr lang="en-US" dirty="0" smtClean="0"/>
              <a:t>Buffered communication</a:t>
            </a:r>
          </a:p>
          <a:p>
            <a:pPr lvl="1"/>
            <a:r>
              <a:rPr lang="en-US" dirty="0" smtClean="0"/>
              <a:t>Sharing resources with people you do not trust.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module.</a:t>
            </a:r>
          </a:p>
          <a:p>
            <a:r>
              <a:rPr lang="en-US" dirty="0" smtClean="0"/>
              <a:t>Handles all the above tasks.</a:t>
            </a:r>
          </a:p>
          <a:p>
            <a:r>
              <a:rPr lang="en-US" dirty="0" smtClean="0"/>
              <a:t>Has its own address space, called the </a:t>
            </a:r>
            <a:r>
              <a:rPr lang="en-US" b="1" dirty="0" smtClean="0"/>
              <a:t>kernel address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Kernel space contains </a:t>
            </a:r>
            <a:r>
              <a:rPr lang="en-US" i="1" dirty="0" smtClean="0"/>
              <a:t>all page tables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that the kernel can manage address spaces.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Kernel Memory Management Interface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CREATE_AS()</a:t>
            </a:r>
          </a:p>
          <a:p>
            <a:pPr lvl="1"/>
            <a:r>
              <a:rPr lang="en-US" dirty="0" smtClean="0"/>
              <a:t>Create an address space.</a:t>
            </a:r>
          </a:p>
          <a:p>
            <a:r>
              <a:rPr lang="en-US" dirty="0" smtClean="0"/>
              <a:t>ALLOCATE_BLOCK(block)</a:t>
            </a:r>
          </a:p>
          <a:p>
            <a:pPr lvl="1"/>
            <a:r>
              <a:rPr lang="en-US" dirty="0" smtClean="0"/>
              <a:t>Allocate a physical block.</a:t>
            </a:r>
          </a:p>
          <a:p>
            <a:r>
              <a:rPr lang="en-US" dirty="0" smtClean="0"/>
              <a:t>MAP(id, block, page)</a:t>
            </a:r>
          </a:p>
          <a:p>
            <a:pPr lvl="1"/>
            <a:r>
              <a:rPr lang="en-US" dirty="0" smtClean="0"/>
              <a:t>Map a block at physical address {block} to virtual address {page} in the page table of the module identified by {id}.</a:t>
            </a:r>
          </a:p>
          <a:p>
            <a:r>
              <a:rPr lang="en-US" dirty="0" smtClean="0"/>
              <a:t>DELETE_PAGE(id, page)</a:t>
            </a:r>
          </a:p>
          <a:p>
            <a:pPr lvl="1"/>
            <a:r>
              <a:rPr lang="en-US" dirty="0" smtClean="0"/>
              <a:t>Remove mapping of virtual address {page} from the page table of the module identified by {id}.</a:t>
            </a:r>
          </a:p>
          <a:p>
            <a:r>
              <a:rPr lang="en-US" dirty="0" smtClean="0"/>
              <a:t>DELETE_AS(id)</a:t>
            </a:r>
          </a:p>
          <a:p>
            <a:pPr lvl="1"/>
            <a:r>
              <a:rPr lang="en-US" dirty="0" smtClean="0"/>
              <a:t>Remove an address space of the module identified by {id}.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do through the kernel?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modules can share blocks.</a:t>
            </a:r>
          </a:p>
          <a:p>
            <a:pPr lvl="1"/>
            <a:r>
              <a:rPr lang="en-US" dirty="0" smtClean="0"/>
              <a:t>MAP the same block.</a:t>
            </a:r>
          </a:p>
          <a:p>
            <a:r>
              <a:rPr lang="en-US" dirty="0" smtClean="0"/>
              <a:t>A module can create a new address space its child module.</a:t>
            </a:r>
          </a:p>
          <a:p>
            <a:pPr lvl="1"/>
            <a:r>
              <a:rPr lang="en-US" dirty="0" smtClean="0"/>
              <a:t>CREATE_AS</a:t>
            </a:r>
          </a:p>
          <a:p>
            <a:pPr lvl="1"/>
            <a:r>
              <a:rPr lang="en-US" dirty="0" smtClean="0"/>
              <a:t>ALLOCATE_BLOCK</a:t>
            </a:r>
          </a:p>
          <a:p>
            <a:pPr lvl="1"/>
            <a:r>
              <a:rPr lang="en-US" dirty="0" smtClean="0"/>
              <a:t>MAP the allocated blocks to its own address space.</a:t>
            </a:r>
          </a:p>
          <a:p>
            <a:pPr lvl="1"/>
            <a:r>
              <a:rPr lang="en-US" dirty="0" smtClean="0"/>
              <a:t>Read program data to the blocks.</a:t>
            </a:r>
          </a:p>
          <a:p>
            <a:pPr lvl="1"/>
            <a:r>
              <a:rPr lang="en-US" dirty="0" smtClean="0"/>
              <a:t>Map the blocks to the new address space’s page table.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do through the kernel?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can control: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Device accesses by memory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catch is . . 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ensure that everything is done through the kernel!</a:t>
            </a:r>
          </a:p>
          <a:p>
            <a:r>
              <a:rPr lang="en-US" dirty="0" smtClean="0"/>
              <a:t>We don’t trust user modules.</a:t>
            </a:r>
            <a:endParaRPr lang="en-US" dirty="0"/>
          </a:p>
          <a:p>
            <a:pPr lvl="1"/>
            <a:r>
              <a:rPr lang="en-US" dirty="0" smtClean="0"/>
              <a:t>Can’t allow user modules to change the PMAR.</a:t>
            </a:r>
          </a:p>
          <a:p>
            <a:pPr lvl="1"/>
            <a:r>
              <a:rPr lang="en-US" dirty="0" smtClean="0"/>
              <a:t>Can’t allow user modules to manipulate page tables.</a:t>
            </a:r>
          </a:p>
          <a:p>
            <a:pPr lvl="1"/>
            <a:r>
              <a:rPr lang="en-US" dirty="0" smtClean="0"/>
              <a:t>Can’t allow user modules to handle interrupts. (If we do so, we allow direct access to devices.)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Enforcing Reliance on the Kernel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features:</a:t>
            </a:r>
          </a:p>
          <a:p>
            <a:pPr lvl="1"/>
            <a:r>
              <a:rPr lang="en-US" dirty="0" smtClean="0"/>
              <a:t>One bit in the process telling that it is running in </a:t>
            </a:r>
            <a:r>
              <a:rPr lang="en-US" b="1" dirty="0" smtClean="0"/>
              <a:t>kernel mode </a:t>
            </a:r>
            <a:r>
              <a:rPr lang="en-US" dirty="0" smtClean="0"/>
              <a:t>or </a:t>
            </a:r>
            <a:r>
              <a:rPr lang="en-US" b="1" dirty="0" smtClean="0"/>
              <a:t>user mode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it illegal to use instruction that change the PMAR when in user mode.</a:t>
            </a:r>
          </a:p>
          <a:p>
            <a:pPr lvl="1"/>
            <a:r>
              <a:rPr lang="en-US" dirty="0" smtClean="0"/>
              <a:t>Handle interrupts in kernel mode.</a:t>
            </a:r>
          </a:p>
          <a:p>
            <a:r>
              <a:rPr lang="en-US" dirty="0" smtClean="0"/>
              <a:t>Simply run user module in user mode, and run kernel in kernel mode.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Address Space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Since user modules cannot change PMAR, switching address spaces must be done through the kernel.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Switching from address space A to kernel.</a:t>
            </a:r>
          </a:p>
          <a:p>
            <a:pPr lvl="1"/>
            <a:r>
              <a:rPr lang="en-US" dirty="0" smtClean="0"/>
              <a:t>Kernel writes PMAR with the physical address of the page table of address space B.</a:t>
            </a:r>
          </a:p>
          <a:p>
            <a:r>
              <a:rPr lang="en-US" dirty="0" smtClean="0"/>
              <a:t>Note that, to switch the module, we have to switch to the kernel first.</a:t>
            </a:r>
          </a:p>
          <a:p>
            <a:r>
              <a:rPr lang="en-US" dirty="0" smtClean="0"/>
              <a:t>In fact, we reduce the problem to a special case. This approach to solve problems is called </a:t>
            </a:r>
            <a:r>
              <a:rPr lang="en-US" b="1" dirty="0" smtClean="0"/>
              <a:t>bootstrapping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require that all modules enter the kernel at one single specified address (of instruction).</a:t>
            </a:r>
          </a:p>
          <a:p>
            <a:r>
              <a:rPr lang="en-US" b="1" dirty="0" smtClean="0"/>
              <a:t>Gate</a:t>
            </a:r>
            <a:r>
              <a:rPr lang="en-US" dirty="0" smtClean="0"/>
              <a:t> = that specified address that served as entry point to another address space.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actually want modules to jump to the gate if it wants to enter the kernel.</a:t>
            </a:r>
          </a:p>
          <a:p>
            <a:r>
              <a:rPr lang="en-US" dirty="0" smtClean="0"/>
              <a:t>However, a gate is an address in another address space. The user module cannot see it!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to solve this problem:</a:t>
            </a:r>
          </a:p>
          <a:p>
            <a:pPr lvl="1"/>
            <a:r>
              <a:rPr lang="en-US" dirty="0" smtClean="0"/>
              <a:t>Have the kernel shares the block containing the gate with every process.</a:t>
            </a:r>
          </a:p>
          <a:p>
            <a:pPr lvl="2"/>
            <a:r>
              <a:rPr lang="en-US" dirty="0" smtClean="0"/>
              <a:t>What if the user module jumps somewhere else?</a:t>
            </a:r>
          </a:p>
          <a:p>
            <a:pPr lvl="2"/>
            <a:r>
              <a:rPr lang="en-US" dirty="0" smtClean="0"/>
              <a:t>Need a hardware mechanism to ensure that doing so is illegal.</a:t>
            </a:r>
          </a:p>
          <a:p>
            <a:pPr lvl="1"/>
            <a:r>
              <a:rPr lang="en-US" dirty="0" smtClean="0"/>
              <a:t>Have the user module execute a special instruction, the </a:t>
            </a:r>
            <a:r>
              <a:rPr lang="en-US" b="1" dirty="0" smtClean="0"/>
              <a:t>supervisor call instruction (SVC)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 x86, this is done by firing a user interrupt.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Client/Server’s Big Problem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module has to be in one computer.</a:t>
            </a:r>
          </a:p>
          <a:p>
            <a:r>
              <a:rPr lang="en-US" dirty="0" smtClean="0"/>
              <a:t>This is very costly and unreasonable.</a:t>
            </a:r>
          </a:p>
          <a:p>
            <a:r>
              <a:rPr lang="en-US" dirty="0" smtClean="0"/>
              <a:t>Need to pack several modules into one computer.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processor enters the gate, it does three things:</a:t>
            </a:r>
          </a:p>
          <a:p>
            <a:pPr lvl="1"/>
            <a:r>
              <a:rPr lang="en-US" dirty="0" smtClean="0"/>
              <a:t>Change the processor from user mode to kernel mode.</a:t>
            </a:r>
          </a:p>
          <a:p>
            <a:pPr lvl="1"/>
            <a:r>
              <a:rPr lang="en-US" dirty="0" smtClean="0"/>
              <a:t>Load the PMAR with the address of the kernel page map.</a:t>
            </a:r>
          </a:p>
          <a:p>
            <a:pPr lvl="1"/>
            <a:r>
              <a:rPr lang="en-US" dirty="0" smtClean="0"/>
              <a:t>Save the program counter (which contains the return address) somewhere, and change the program counter to the gate.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kernel now has control.</a:t>
            </a:r>
          </a:p>
          <a:p>
            <a:r>
              <a:rPr lang="en-US" dirty="0" smtClean="0"/>
              <a:t>It can:</a:t>
            </a:r>
          </a:p>
          <a:p>
            <a:pPr lvl="1"/>
            <a:r>
              <a:rPr lang="en-US" dirty="0" smtClean="0"/>
              <a:t>Check the argument of the supervisor call to see which system call the user module requested.</a:t>
            </a:r>
          </a:p>
          <a:p>
            <a:pPr lvl="1"/>
            <a:r>
              <a:rPr lang="en-US" dirty="0" smtClean="0"/>
              <a:t>If the transfer is caused by an interrupt, it can also check the interrupt number and branch to the correct interrupt handler.</a:t>
            </a:r>
          </a:p>
          <a:p>
            <a:pPr lvl="1"/>
            <a:r>
              <a:rPr lang="en-US" dirty="0" smtClean="0"/>
              <a:t>In fact, there can be two or more gates</a:t>
            </a:r>
          </a:p>
          <a:p>
            <a:pPr lvl="2"/>
            <a:r>
              <a:rPr lang="en-US" dirty="0" smtClean="0"/>
              <a:t>One for SVC.</a:t>
            </a:r>
          </a:p>
          <a:p>
            <a:pPr lvl="2"/>
            <a:r>
              <a:rPr lang="en-US" dirty="0" smtClean="0"/>
              <a:t>One for interrupts. </a:t>
            </a:r>
          </a:p>
          <a:p>
            <a:pPr lvl="1">
              <a:buNone/>
            </a:pPr>
            <a:r>
              <a:rPr lang="en-US" dirty="0" smtClean="0"/>
              <a:t>	This is done to save the kernel the trouble of distinguishing between the two situations.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kernel performed the service the user module asked for, it has to switch to some user module.</a:t>
            </a:r>
          </a:p>
          <a:p>
            <a:r>
              <a:rPr lang="en-US" dirty="0" smtClean="0"/>
              <a:t>It has to:</a:t>
            </a:r>
          </a:p>
          <a:p>
            <a:pPr lvl="1"/>
            <a:r>
              <a:rPr lang="en-US" dirty="0" smtClean="0"/>
              <a:t>Load the PMAR to the physical address of the user module’s page table.</a:t>
            </a:r>
          </a:p>
          <a:p>
            <a:pPr lvl="1"/>
            <a:r>
              <a:rPr lang="en-US" dirty="0" smtClean="0"/>
              <a:t>Reload the program counter that was saved.</a:t>
            </a:r>
          </a:p>
          <a:p>
            <a:pPr lvl="1"/>
            <a:r>
              <a:rPr lang="en-US" dirty="0" smtClean="0"/>
              <a:t>Change from kernel to user mode.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Careful About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steps of entering and leaving the kernel must be done as an </a:t>
            </a:r>
            <a:r>
              <a:rPr lang="en-US" b="1" dirty="0" smtClean="0"/>
              <a:t>atomic operation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Atomic operation</a:t>
            </a:r>
            <a:r>
              <a:rPr lang="en-US" dirty="0" smtClean="0"/>
              <a:t> = it must be done in a single step, without interruption.</a:t>
            </a:r>
          </a:p>
          <a:p>
            <a:r>
              <a:rPr lang="en-US" dirty="0" smtClean="0"/>
              <a:t>Adverse consequence of not being atomic:</a:t>
            </a:r>
          </a:p>
          <a:p>
            <a:pPr lvl="1"/>
            <a:r>
              <a:rPr lang="en-US" dirty="0" smtClean="0"/>
              <a:t>If the entering is interrupted after changing to kernel mode, but before loading the PMAR, then a user program might get all access to all the privileged instructions.</a:t>
            </a:r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be Careful About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processors do not do all the three steps of entering/leaving the kernel for you. </a:t>
            </a:r>
          </a:p>
          <a:p>
            <a:r>
              <a:rPr lang="en-US" dirty="0" smtClean="0"/>
              <a:t>For example, the x86 does not have anything that resemble the leaving kernel mode instruction.</a:t>
            </a:r>
          </a:p>
          <a:p>
            <a:pPr lvl="1"/>
            <a:r>
              <a:rPr lang="en-US" dirty="0" smtClean="0"/>
              <a:t>In this case, the kernel implementer must deal with all of this by himself.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be Careful About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change the PMAR, you change the address space.</a:t>
            </a:r>
          </a:p>
          <a:p>
            <a:r>
              <a:rPr lang="en-US" dirty="0" smtClean="0"/>
              <a:t>The instruction pointer points to the address in the new address space.</a:t>
            </a:r>
          </a:p>
          <a:p>
            <a:r>
              <a:rPr lang="en-US" dirty="0" smtClean="0"/>
              <a:t>What’s the next instruction then?</a:t>
            </a:r>
          </a:p>
          <a:p>
            <a:r>
              <a:rPr lang="en-US" dirty="0" smtClean="0"/>
              <a:t>You really need to be careful about this.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Toy Implementation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toy implementation.</a:t>
            </a:r>
          </a:p>
          <a:p>
            <a:r>
              <a:rPr lang="en-US" dirty="0" smtClean="0"/>
              <a:t>No system is constructed this way, but very similarly.</a:t>
            </a:r>
          </a:p>
          <a:p>
            <a:r>
              <a:rPr lang="en-US" dirty="0" smtClean="0"/>
              <a:t>Suspend your disbelief.</a:t>
            </a:r>
            <a:endParaRPr lang="th-TH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32-bit processor.</a:t>
            </a:r>
          </a:p>
          <a:p>
            <a:pPr lvl="1"/>
            <a:r>
              <a:rPr lang="en-US" dirty="0" smtClean="0"/>
              <a:t>Each register is 32-bit.</a:t>
            </a:r>
          </a:p>
          <a:p>
            <a:pPr lvl="1"/>
            <a:r>
              <a:rPr lang="en-US" dirty="0" smtClean="0"/>
              <a:t>32-bit address space.</a:t>
            </a:r>
          </a:p>
          <a:p>
            <a:r>
              <a:rPr lang="en-US" dirty="0" smtClean="0"/>
              <a:t>PMAR</a:t>
            </a:r>
          </a:p>
          <a:p>
            <a:pPr lvl="1"/>
            <a:r>
              <a:rPr lang="en-US" dirty="0" smtClean="0"/>
              <a:t>Least significant bit is the user/kernel mode bit.</a:t>
            </a:r>
          </a:p>
          <a:p>
            <a:pPr lvl="2"/>
            <a:r>
              <a:rPr lang="en-US" dirty="0" smtClean="0"/>
              <a:t>0 -&gt; kernel</a:t>
            </a:r>
          </a:p>
          <a:p>
            <a:pPr lvl="2"/>
            <a:r>
              <a:rPr lang="en-US" dirty="0" smtClean="0"/>
              <a:t>1 -&gt; user</a:t>
            </a:r>
          </a:p>
          <a:p>
            <a:pPr lvl="2"/>
            <a:r>
              <a:rPr lang="en-US" dirty="0" smtClean="0"/>
              <a:t>This can be done because page table location has to be 4-byte aligned. So the last two bits is not used anyway.</a:t>
            </a:r>
          </a:p>
          <a:p>
            <a:pPr lvl="1"/>
            <a:r>
              <a:rPr lang="en-US" dirty="0" smtClean="0"/>
              <a:t>Next to least significant bit is interrupt enable bit.</a:t>
            </a:r>
          </a:p>
          <a:p>
            <a:pPr lvl="2"/>
            <a:r>
              <a:rPr lang="en-US" dirty="0" smtClean="0"/>
              <a:t>0 -&gt; processor will not check for interrupt</a:t>
            </a:r>
          </a:p>
          <a:p>
            <a:pPr lvl="2"/>
            <a:r>
              <a:rPr lang="en-US" dirty="0" smtClean="0"/>
              <a:t>1 -&gt; otherwise</a:t>
            </a:r>
          </a:p>
          <a:p>
            <a:pPr lvl="1"/>
            <a:r>
              <a:rPr lang="en-US" dirty="0" smtClean="0"/>
              <a:t>When PMAR is 0, there’s no address translation.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SVC</a:t>
            </a:r>
          </a:p>
          <a:p>
            <a:pPr lvl="1"/>
            <a:r>
              <a:rPr lang="en-US" dirty="0" smtClean="0"/>
              <a:t>Causes the CPU to transfer to a specified location (stored in a register).</a:t>
            </a:r>
          </a:p>
          <a:p>
            <a:pPr lvl="1"/>
            <a:r>
              <a:rPr lang="en-US" dirty="0" smtClean="0"/>
              <a:t>Has one argument: the identifier of the gate.</a:t>
            </a:r>
          </a:p>
          <a:p>
            <a:pPr lvl="1"/>
            <a:r>
              <a:rPr lang="en-US" dirty="0" smtClean="0"/>
              <a:t>For example, “SVC 1” might refer to ALLOCATE_BLOCK.</a:t>
            </a:r>
          </a:p>
          <a:p>
            <a:r>
              <a:rPr lang="en-US" dirty="0" smtClean="0"/>
              <a:t>Privileged instruction can only be executed in kernel mode. This includes setting PMAR.</a:t>
            </a:r>
          </a:p>
          <a:p>
            <a:r>
              <a:rPr lang="en-US" dirty="0" smtClean="0"/>
              <a:t>Illegal instruction causes the CPU to jump to gates for illegal instruction.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Fool each module that its own computer.</a:t>
            </a:r>
          </a:p>
          <a:p>
            <a:r>
              <a:rPr lang="en-US" dirty="0" smtClean="0"/>
              <a:t>Three abstractions needed to be virtualized:</a:t>
            </a:r>
          </a:p>
          <a:p>
            <a:pPr lvl="1"/>
            <a:r>
              <a:rPr lang="en-US" dirty="0" smtClean="0"/>
              <a:t>Virtual processor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Virtual communication channel</a:t>
            </a:r>
          </a:p>
          <a:p>
            <a:r>
              <a:rPr lang="en-US" dirty="0" smtClean="0"/>
              <a:t>All of this are handled by the 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entering the kernel (through SVC or interrupt), the processor saves the current instruction pointer on the stack.</a:t>
            </a:r>
          </a:p>
          <a:p>
            <a:r>
              <a:rPr lang="en-US" dirty="0" smtClean="0"/>
              <a:t>The saved program counter is:</a:t>
            </a:r>
          </a:p>
          <a:p>
            <a:pPr lvl="1"/>
            <a:r>
              <a:rPr lang="en-US" dirty="0" smtClean="0"/>
              <a:t>Address of illegal instruction in the illegal instruction case.</a:t>
            </a:r>
          </a:p>
          <a:p>
            <a:pPr lvl="1"/>
            <a:r>
              <a:rPr lang="en-US" dirty="0" smtClean="0"/>
              <a:t>Address of the next instruction to be executed in the interrupt or SVC case.</a:t>
            </a:r>
            <a:endParaRPr lang="th-TH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system is switched on all registers are zero</a:t>
            </a:r>
          </a:p>
          <a:p>
            <a:pPr lvl="1"/>
            <a:r>
              <a:rPr lang="en-US" dirty="0" smtClean="0"/>
              <a:t>PMAR is zero. So we start in kernel mode.</a:t>
            </a:r>
          </a:p>
          <a:p>
            <a:pPr lvl="1"/>
            <a:r>
              <a:rPr lang="en-US" dirty="0" smtClean="0"/>
              <a:t>Instruction pointer is also zero.</a:t>
            </a:r>
          </a:p>
          <a:p>
            <a:r>
              <a:rPr lang="en-US" dirty="0" smtClean="0"/>
              <a:t>Physical address 0 is the address of the ROM.</a:t>
            </a:r>
          </a:p>
          <a:p>
            <a:r>
              <a:rPr lang="en-US" dirty="0" smtClean="0"/>
              <a:t>So the system runs the </a:t>
            </a:r>
            <a:r>
              <a:rPr lang="en-US" b="1" dirty="0" smtClean="0"/>
              <a:t>boot program</a:t>
            </a:r>
            <a:r>
              <a:rPr lang="en-US" dirty="0" smtClean="0"/>
              <a:t> burnt to the ROM.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boot program loads the kernel from storage from the boot block.</a:t>
            </a:r>
          </a:p>
          <a:p>
            <a:r>
              <a:rPr lang="en-US" dirty="0" smtClean="0"/>
              <a:t>It stores the kernel in a pre-defined location, say, address KERNEL.</a:t>
            </a:r>
          </a:p>
          <a:p>
            <a:r>
              <a:rPr lang="en-US" dirty="0" smtClean="0"/>
              <a:t>The boot program then jumps to KERNEL, transferring control to the kernel.</a:t>
            </a:r>
            <a:endParaRPr lang="th-TH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then allocates some blocks to use as:</a:t>
            </a:r>
          </a:p>
          <a:p>
            <a:pPr lvl="1"/>
            <a:r>
              <a:rPr lang="en-US" dirty="0" smtClean="0"/>
              <a:t>Its own stack.</a:t>
            </a:r>
          </a:p>
          <a:p>
            <a:pPr lvl="1"/>
            <a:r>
              <a:rPr lang="en-US" dirty="0" smtClean="0"/>
              <a:t>Its own page maps.</a:t>
            </a:r>
          </a:p>
          <a:p>
            <a:pPr lvl="2"/>
            <a:r>
              <a:rPr lang="en-US" dirty="0" smtClean="0"/>
              <a:t>At a predefined address, say KERNELPAGEMAP.</a:t>
            </a:r>
          </a:p>
          <a:p>
            <a:r>
              <a:rPr lang="en-US" dirty="0" smtClean="0"/>
              <a:t>It fills its own page map.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Then loads PMAR with KERNELPAGEMAP.</a:t>
            </a:r>
          </a:p>
          <a:p>
            <a:r>
              <a:rPr lang="en-US" dirty="0" smtClean="0"/>
              <a:t>CAREFUL HERE!</a:t>
            </a:r>
            <a:endParaRPr lang="en-US" b="1" dirty="0" smtClean="0"/>
          </a:p>
          <a:p>
            <a:pPr lvl="1"/>
            <a:r>
              <a:rPr lang="en-US" dirty="0" smtClean="0"/>
              <a:t>Once PMAR is loaded, it will be a whole new address space altogether.</a:t>
            </a:r>
          </a:p>
          <a:p>
            <a:pPr lvl="1"/>
            <a:r>
              <a:rPr lang="en-US" dirty="0" smtClean="0"/>
              <a:t>How do you ensure that the next instruction is the one you intend it to be?</a:t>
            </a:r>
          </a:p>
          <a:p>
            <a:pPr lvl="1"/>
            <a:r>
              <a:rPr lang="en-US" dirty="0" smtClean="0"/>
              <a:t>Answer: Always require that the kernel virtual address is the same as physical address.</a:t>
            </a:r>
          </a:p>
          <a:p>
            <a:pPr lvl="1"/>
            <a:r>
              <a:rPr lang="en-US" dirty="0" smtClean="0"/>
              <a:t>This way, the next instruction is the same whether you load the PMAR or not.</a:t>
            </a:r>
            <a:endParaRPr lang="th-TH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kernel then creates the first user process. This process will spawn other user process such as file system service, login service, etc.</a:t>
            </a:r>
          </a:p>
          <a:p>
            <a:r>
              <a:rPr lang="en-US" dirty="0" smtClean="0"/>
              <a:t>It uses CREATE_AS() to create the address space.</a:t>
            </a:r>
          </a:p>
          <a:p>
            <a:r>
              <a:rPr lang="en-US" dirty="0" smtClean="0"/>
              <a:t>Then allocate some blocks for the code.</a:t>
            </a:r>
          </a:p>
          <a:p>
            <a:r>
              <a:rPr lang="en-US" dirty="0" smtClean="0"/>
              <a:t>Where to load the code from?</a:t>
            </a:r>
          </a:p>
          <a:p>
            <a:pPr lvl="1"/>
            <a:r>
              <a:rPr lang="en-US" dirty="0" smtClean="0"/>
              <a:t>A predetermined location on the disk.</a:t>
            </a:r>
          </a:p>
          <a:p>
            <a:pPr lvl="1"/>
            <a:r>
              <a:rPr lang="en-US" dirty="0" smtClean="0"/>
              <a:t>This location is built into the </a:t>
            </a:r>
            <a:r>
              <a:rPr lang="en-US" dirty="0" err="1" smtClean="0"/>
              <a:t>the</a:t>
            </a:r>
            <a:r>
              <a:rPr lang="en-US" dirty="0" smtClean="0"/>
              <a:t> kernel.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Booting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 allocate some more blocks for the first user process.</a:t>
            </a:r>
          </a:p>
          <a:p>
            <a:pPr lvl="1"/>
            <a:r>
              <a:rPr lang="en-US" dirty="0" smtClean="0"/>
              <a:t>The page table</a:t>
            </a:r>
          </a:p>
          <a:p>
            <a:pPr lvl="1"/>
            <a:r>
              <a:rPr lang="en-US" dirty="0" smtClean="0"/>
              <a:t>The stack</a:t>
            </a:r>
          </a:p>
          <a:p>
            <a:r>
              <a:rPr lang="en-US" dirty="0" smtClean="0"/>
              <a:t>To switch the control to the user process, the kernel pushes the address of the first instruction of the user program on the stack.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kernel have to do?</a:t>
            </a:r>
          </a:p>
          <a:p>
            <a:pPr lvl="1"/>
            <a:r>
              <a:rPr lang="en-US" dirty="0" smtClean="0"/>
              <a:t>Load the PMAR with the physical address of the user process’s page table.</a:t>
            </a:r>
          </a:p>
          <a:p>
            <a:pPr lvl="1"/>
            <a:r>
              <a:rPr lang="en-US" dirty="0" smtClean="0"/>
              <a:t>Pop the return address from the stack, and jumps to it.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for leaving the kernel is stored at a well-know location, say LEAVING.</a:t>
            </a:r>
          </a:p>
          <a:p>
            <a:r>
              <a:rPr lang="en-US" dirty="0" smtClean="0"/>
              <a:t>Before using LEAVING, the kernel loads R0 with the physical address of the user page table.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LEAVING:</a:t>
            </a:r>
          </a:p>
          <a:p>
            <a:pPr>
              <a:buNone/>
            </a:pPr>
            <a:r>
              <a:rPr lang="en-US" dirty="0" smtClean="0"/>
              <a:t>	MOV R0, PMAR //load page table address</a:t>
            </a:r>
          </a:p>
          <a:p>
            <a:pPr>
              <a:buNone/>
            </a:pPr>
            <a:r>
              <a:rPr lang="en-US" dirty="0" smtClean="0"/>
              <a:t>	POP R0	//pop return address from stack</a:t>
            </a:r>
          </a:p>
          <a:p>
            <a:pPr>
              <a:buNone/>
            </a:pPr>
            <a:r>
              <a:rPr lang="en-US" dirty="0" smtClean="0"/>
              <a:t>	JMP R0	//jump to the return address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 that the POP instruction pops from the USER PROCESS’S stack because we just changed the PMAR.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HERE!</a:t>
            </a:r>
          </a:p>
          <a:p>
            <a:pPr lvl="1"/>
            <a:r>
              <a:rPr lang="en-US" dirty="0" smtClean="0"/>
              <a:t>How can we make sure that the next instruction to execute is the POP after changing PMAR?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Fill the page table of EVERY user process so that virtual address LEAVING maps to the physical address LEAVING.</a:t>
            </a:r>
          </a:p>
          <a:p>
            <a:r>
              <a:rPr lang="en-US" dirty="0" smtClean="0"/>
              <a:t>This way, the next instruction is the same whether we change PMAR or not.</a:t>
            </a:r>
            <a:endParaRPr lang="th-TH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Kernel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approach has a problem:</a:t>
            </a:r>
          </a:p>
          <a:p>
            <a:pPr lvl="1"/>
            <a:r>
              <a:rPr lang="en-US" dirty="0" smtClean="0"/>
              <a:t>What if the user process writes something to virtual address LEAVING?</a:t>
            </a:r>
          </a:p>
          <a:p>
            <a:pPr lvl="1"/>
            <a:r>
              <a:rPr lang="en-US" dirty="0" smtClean="0"/>
              <a:t>If so, then the whole system may not be able to leave kernel again.</a:t>
            </a:r>
          </a:p>
          <a:p>
            <a:r>
              <a:rPr lang="en-US" dirty="0" smtClean="0"/>
              <a:t>Two approaches to deal with this:</a:t>
            </a:r>
          </a:p>
          <a:p>
            <a:pPr lvl="1"/>
            <a:r>
              <a:rPr lang="en-US" dirty="0" smtClean="0"/>
              <a:t>Copy the code to every process’s address space.</a:t>
            </a:r>
          </a:p>
          <a:p>
            <a:pPr lvl="1"/>
            <a:r>
              <a:rPr lang="en-US" dirty="0" smtClean="0"/>
              <a:t>Set permission on the page with address LEAVING so that user processes can only READ and EXECUTE from it.</a:t>
            </a:r>
          </a:p>
          <a:p>
            <a:pPr lvl="1"/>
            <a:r>
              <a:rPr lang="en-US" dirty="0" smtClean="0"/>
              <a:t>The second approach is less wasteful and more successful.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leaving, we put entering code at address ENTERING.</a:t>
            </a:r>
          </a:p>
          <a:p>
            <a:r>
              <a:rPr lang="en-US" dirty="0" smtClean="0"/>
              <a:t>Inform the CPU that ENTERING is a gate.</a:t>
            </a:r>
          </a:p>
          <a:p>
            <a:r>
              <a:rPr lang="en-US" dirty="0" smtClean="0"/>
              <a:t>What do we have to do to enter the kernel?</a:t>
            </a:r>
          </a:p>
          <a:p>
            <a:pPr lvl="1"/>
            <a:r>
              <a:rPr lang="en-US" dirty="0" smtClean="0"/>
              <a:t>The CPU has already changed the mode for us.</a:t>
            </a:r>
          </a:p>
          <a:p>
            <a:pPr lvl="1"/>
            <a:r>
              <a:rPr lang="en-US" dirty="0" smtClean="0"/>
              <a:t>It also has saved the return address on the stack of the user process for us.</a:t>
            </a:r>
          </a:p>
          <a:p>
            <a:pPr lvl="1"/>
            <a:r>
              <a:rPr lang="en-US" dirty="0" smtClean="0"/>
              <a:t>So all we have to do is changing the PMAR.</a:t>
            </a:r>
            <a:endParaRPr lang="th-TH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Kernel (cont.)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ENTERING:</a:t>
            </a:r>
          </a:p>
          <a:p>
            <a:pPr>
              <a:buNone/>
            </a:pPr>
            <a:r>
              <a:rPr lang="en-US" dirty="0" smtClean="0"/>
              <a:t>	MOV KERNELPAGEMAP, PMAR</a:t>
            </a:r>
          </a:p>
          <a:p>
            <a:pPr>
              <a:buNone/>
            </a:pPr>
            <a:r>
              <a:rPr lang="en-US" dirty="0" smtClean="0"/>
              <a:t>	JMP {somewhere}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Again, virtual address ENTERING must map to the same physical address for all process to ensure that the next instruction is the one </a:t>
            </a:r>
            <a:r>
              <a:rPr lang="en-US" dirty="0" err="1" smtClean="0"/>
              <a:t>intened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Things a Step Further</a:t>
            </a:r>
            <a:endParaRPr lang="th-TH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 user process address space has to have two areas that it cannot write to, and those areas map to the same physical address.</a:t>
            </a:r>
          </a:p>
          <a:p>
            <a:pPr lvl="1"/>
            <a:r>
              <a:rPr lang="en-US" dirty="0" smtClean="0"/>
              <a:t>LEAVING</a:t>
            </a:r>
          </a:p>
          <a:p>
            <a:pPr lvl="1"/>
            <a:r>
              <a:rPr lang="en-US" dirty="0" smtClean="0"/>
              <a:t>ENTERING</a:t>
            </a:r>
          </a:p>
          <a:p>
            <a:r>
              <a:rPr lang="en-US" dirty="0" smtClean="0"/>
              <a:t>Some systems take another step:</a:t>
            </a:r>
          </a:p>
          <a:p>
            <a:pPr lvl="1"/>
            <a:r>
              <a:rPr lang="en-US" dirty="0" smtClean="0"/>
              <a:t>Cut a portion of the user process address space, and maps the kernel address space to that.</a:t>
            </a:r>
          </a:p>
          <a:p>
            <a:pPr lvl="1"/>
            <a:r>
              <a:rPr lang="en-US" dirty="0" smtClean="0"/>
              <a:t>In this way, there’s no need to load PMAR when entering the kernel.</a:t>
            </a:r>
          </a:p>
          <a:p>
            <a:pPr lvl="1"/>
            <a:r>
              <a:rPr lang="en-US" dirty="0" smtClean="0"/>
              <a:t>The kernel can also modify the data in user process’s address space very easily.</a:t>
            </a:r>
          </a:p>
          <a:p>
            <a:pPr lvl="2"/>
            <a:r>
              <a:rPr lang="en-US" dirty="0" smtClean="0"/>
              <a:t>Just use the normal LOAD and STORE.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Abstraction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/>
              <a:t>READ(address)</a:t>
            </a:r>
          </a:p>
          <a:p>
            <a:pPr lvl="1"/>
            <a:r>
              <a:rPr lang="en-US" dirty="0" smtClean="0"/>
              <a:t>STORE(address, value)</a:t>
            </a:r>
          </a:p>
          <a:p>
            <a:r>
              <a:rPr lang="en-US" dirty="0" smtClean="0"/>
              <a:t>In systems nowadays: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ddresses are 32-bit or 64-bit numbers.</a:t>
            </a:r>
          </a:p>
          <a:p>
            <a:pPr lvl="1"/>
            <a:r>
              <a:rPr lang="en-US" dirty="0" smtClean="0"/>
              <a:t>Each address refers to a byte.</a:t>
            </a:r>
          </a:p>
          <a:p>
            <a:r>
              <a:rPr lang="en-US" dirty="0" smtClean="0"/>
              <a:t>So, memory can be viewed as a 2</a:t>
            </a:r>
            <a:r>
              <a:rPr lang="en-US" baseline="30000" dirty="0" smtClean="0"/>
              <a:t>32</a:t>
            </a:r>
            <a:r>
              <a:rPr lang="en-US" dirty="0" smtClean="0"/>
              <a:t> or 2</a:t>
            </a:r>
            <a:r>
              <a:rPr lang="en-US" baseline="30000" dirty="0" smtClean="0"/>
              <a:t>64</a:t>
            </a:r>
            <a:r>
              <a:rPr lang="en-US" dirty="0" smtClean="0"/>
              <a:t> contiguous array of bytes.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Virtual Memory?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it, modules read and write directly to physical memory.</a:t>
            </a:r>
          </a:p>
          <a:p>
            <a:r>
              <a:rPr lang="en-US" dirty="0" smtClean="0"/>
              <a:t>A module might STORE invalid data on top of other modules’ data.</a:t>
            </a:r>
          </a:p>
          <a:p>
            <a:r>
              <a:rPr lang="en-US" dirty="0" smtClean="0"/>
              <a:t>A module might jump into the code of other modules.</a:t>
            </a:r>
          </a:p>
          <a:p>
            <a:r>
              <a:rPr lang="en-US" dirty="0" smtClean="0"/>
              <a:t>The system is more likely to break if one module screws up.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Fool every module that it has memory address 0 to 2</a:t>
            </a:r>
            <a:r>
              <a:rPr lang="en-US" baseline="30000" dirty="0" smtClean="0"/>
              <a:t>32</a:t>
            </a:r>
            <a:r>
              <a:rPr lang="en-US" dirty="0" smtClean="0"/>
              <a:t> for its own exclusive use.</a:t>
            </a:r>
          </a:p>
          <a:p>
            <a:r>
              <a:rPr lang="en-US" dirty="0" smtClean="0"/>
              <a:t>A module can only read/write from/to its own virtual memory.</a:t>
            </a:r>
          </a:p>
          <a:p>
            <a:r>
              <a:rPr lang="en-US" dirty="0" smtClean="0"/>
              <a:t>A module can only jump to instructions in its own virtual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3020</Words>
  <Application>Microsoft Office PowerPoint</Application>
  <PresentationFormat>นำเสนอทางหน้าจอ (4:3)</PresentationFormat>
  <Paragraphs>364</Paragraphs>
  <Slides>64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64</vt:i4>
      </vt:variant>
    </vt:vector>
  </HeadingPairs>
  <TitlesOfParts>
    <vt:vector size="65" baseType="lpstr">
      <vt:lpstr>ชุดรูปแบบของ Office</vt:lpstr>
      <vt:lpstr>Virtual Memory</vt:lpstr>
      <vt:lpstr>Client/Server Architecture</vt:lpstr>
      <vt:lpstr>Client/Server Architecture (cont.)</vt:lpstr>
      <vt:lpstr>Client/Server’s Big Problem</vt:lpstr>
      <vt:lpstr>Virtualization</vt:lpstr>
      <vt:lpstr>Virtual Memory</vt:lpstr>
      <vt:lpstr>Memory Abstraction</vt:lpstr>
      <vt:lpstr>Why Virtual Memory?</vt:lpstr>
      <vt:lpstr>Virtual Memory</vt:lpstr>
      <vt:lpstr>Virtual Memory (cont.)</vt:lpstr>
      <vt:lpstr>Translation</vt:lpstr>
      <vt:lpstr>Page Maps</vt:lpstr>
      <vt:lpstr>Page Maps (cont.)</vt:lpstr>
      <vt:lpstr>Page Maps (cont.)</vt:lpstr>
      <vt:lpstr>Page Maps (cont.)</vt:lpstr>
      <vt:lpstr>Two-Level Page Tables</vt:lpstr>
      <vt:lpstr>Two-Level Page Tables (cont.)</vt:lpstr>
      <vt:lpstr>Page Map Implementation</vt:lpstr>
      <vt:lpstr>Page Map Format</vt:lpstr>
      <vt:lpstr>Typical Page Map Design</vt:lpstr>
      <vt:lpstr>Caching Page Translation</vt:lpstr>
      <vt:lpstr>Translation Look-aside Buffer (TLB)</vt:lpstr>
      <vt:lpstr>Address Spaces</vt:lpstr>
      <vt:lpstr>Address Spaces</vt:lpstr>
      <vt:lpstr>Supporting Multiple Address Spaces</vt:lpstr>
      <vt:lpstr>Sharing Memory</vt:lpstr>
      <vt:lpstr>Memory-mapped I/O</vt:lpstr>
      <vt:lpstr>Address Space Management</vt:lpstr>
      <vt:lpstr>Managing Address Spaces</vt:lpstr>
      <vt:lpstr>Kernel</vt:lpstr>
      <vt:lpstr>Kernel Memory Management Interface</vt:lpstr>
      <vt:lpstr>What can we do through the kernel?</vt:lpstr>
      <vt:lpstr>What can we do through the kernel? (cont.)</vt:lpstr>
      <vt:lpstr>The catch is . . .</vt:lpstr>
      <vt:lpstr>Enforcing Reliance on the Kernel</vt:lpstr>
      <vt:lpstr>Switching Address Space</vt:lpstr>
      <vt:lpstr>Entering the Kernel</vt:lpstr>
      <vt:lpstr>Entering the Kernel (cont.)</vt:lpstr>
      <vt:lpstr>Entering the Kernel (cont.)</vt:lpstr>
      <vt:lpstr>Entering the Kernel (cont.)</vt:lpstr>
      <vt:lpstr>Entering the Kernel (cont.)</vt:lpstr>
      <vt:lpstr>Leaving the Kernel</vt:lpstr>
      <vt:lpstr>Things to be Careful About</vt:lpstr>
      <vt:lpstr>Things to be Careful About (cont.)</vt:lpstr>
      <vt:lpstr>Things to be Careful About (cont.)</vt:lpstr>
      <vt:lpstr>A Toy Implementation</vt:lpstr>
      <vt:lpstr>Disclaimer</vt:lpstr>
      <vt:lpstr>Processor</vt:lpstr>
      <vt:lpstr>Processor (cont.)</vt:lpstr>
      <vt:lpstr>Processor (cont.)</vt:lpstr>
      <vt:lpstr>Booting</vt:lpstr>
      <vt:lpstr>Booting (cont.)</vt:lpstr>
      <vt:lpstr>Booting (cont.)</vt:lpstr>
      <vt:lpstr>Booting (cont.)</vt:lpstr>
      <vt:lpstr>Booting (cont.)</vt:lpstr>
      <vt:lpstr>Booting (cont.)</vt:lpstr>
      <vt:lpstr>Leaving the Kernel</vt:lpstr>
      <vt:lpstr>Leaving the Kernel (cont.)</vt:lpstr>
      <vt:lpstr>Leaving the Kernel (cont.)</vt:lpstr>
      <vt:lpstr>Leaving the Kernel (cont.)</vt:lpstr>
      <vt:lpstr>Leaving the Kernel (cont.)</vt:lpstr>
      <vt:lpstr>Entering the Kernel</vt:lpstr>
      <vt:lpstr>Entering the Kernel (cont.)</vt:lpstr>
      <vt:lpstr>Taking Things a Step Further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and Threads</dc:title>
  <dc:creator>Office Of Computer Services </dc:creator>
  <cp:lastModifiedBy>Office Of Computer Services </cp:lastModifiedBy>
  <cp:revision>152</cp:revision>
  <dcterms:created xsi:type="dcterms:W3CDTF">2007-12-10T09:10:57Z</dcterms:created>
  <dcterms:modified xsi:type="dcterms:W3CDTF">2007-12-10T15:41:38Z</dcterms:modified>
</cp:coreProperties>
</file>