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Default Extension="docx" ContentType="application/vnd.openxmlformats-officedocument.wordprocessingml.document"/>
  <Override PartName="/ppt/notesSlides/notesSlide34.xml" ContentType="application/vnd.openxmlformats-officedocument.presentationml.notesSlide+xml"/>
  <Override PartName="/ppt/notesSlides/notesSlide8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56" r:id="rId2"/>
    <p:sldId id="367" r:id="rId3"/>
    <p:sldId id="315" r:id="rId4"/>
    <p:sldId id="336" r:id="rId5"/>
    <p:sldId id="266" r:id="rId6"/>
    <p:sldId id="267" r:id="rId7"/>
    <p:sldId id="271" r:id="rId8"/>
    <p:sldId id="274" r:id="rId9"/>
    <p:sldId id="273" r:id="rId10"/>
    <p:sldId id="272" r:id="rId11"/>
    <p:sldId id="275" r:id="rId12"/>
    <p:sldId id="270" r:id="rId13"/>
    <p:sldId id="276" r:id="rId14"/>
    <p:sldId id="259" r:id="rId15"/>
    <p:sldId id="286" r:id="rId16"/>
    <p:sldId id="281" r:id="rId17"/>
    <p:sldId id="284" r:id="rId18"/>
    <p:sldId id="337" r:id="rId19"/>
    <p:sldId id="283" r:id="rId20"/>
    <p:sldId id="282" r:id="rId21"/>
    <p:sldId id="327" r:id="rId22"/>
    <p:sldId id="285" r:id="rId23"/>
    <p:sldId id="280" r:id="rId24"/>
    <p:sldId id="338" r:id="rId25"/>
    <p:sldId id="362" r:id="rId26"/>
    <p:sldId id="317" r:id="rId27"/>
    <p:sldId id="328" r:id="rId28"/>
    <p:sldId id="354" r:id="rId29"/>
    <p:sldId id="318" r:id="rId30"/>
    <p:sldId id="319" r:id="rId31"/>
    <p:sldId id="320" r:id="rId32"/>
    <p:sldId id="321" r:id="rId33"/>
    <p:sldId id="322" r:id="rId34"/>
    <p:sldId id="323" r:id="rId35"/>
    <p:sldId id="324" r:id="rId36"/>
    <p:sldId id="325" r:id="rId37"/>
    <p:sldId id="326" r:id="rId38"/>
    <p:sldId id="307" r:id="rId39"/>
    <p:sldId id="335" r:id="rId40"/>
    <p:sldId id="366" r:id="rId41"/>
    <p:sldId id="313" r:id="rId42"/>
    <p:sldId id="314" r:id="rId43"/>
    <p:sldId id="363" r:id="rId44"/>
    <p:sldId id="339" r:id="rId45"/>
    <p:sldId id="340" r:id="rId46"/>
    <p:sldId id="341" r:id="rId47"/>
    <p:sldId id="342" r:id="rId48"/>
    <p:sldId id="343" r:id="rId49"/>
    <p:sldId id="353" r:id="rId50"/>
    <p:sldId id="344" r:id="rId51"/>
    <p:sldId id="346" r:id="rId52"/>
    <p:sldId id="348" r:id="rId53"/>
    <p:sldId id="347" r:id="rId54"/>
    <p:sldId id="349" r:id="rId55"/>
    <p:sldId id="350" r:id="rId56"/>
    <p:sldId id="355" r:id="rId57"/>
    <p:sldId id="364" r:id="rId58"/>
    <p:sldId id="290" r:id="rId59"/>
    <p:sldId id="308" r:id="rId60"/>
    <p:sldId id="291" r:id="rId61"/>
    <p:sldId id="292" r:id="rId62"/>
    <p:sldId id="294" r:id="rId63"/>
    <p:sldId id="295" r:id="rId64"/>
    <p:sldId id="296" r:id="rId65"/>
    <p:sldId id="303" r:id="rId66"/>
    <p:sldId id="309" r:id="rId67"/>
    <p:sldId id="310" r:id="rId68"/>
    <p:sldId id="302" r:id="rId69"/>
    <p:sldId id="297" r:id="rId70"/>
    <p:sldId id="298" r:id="rId71"/>
    <p:sldId id="299" r:id="rId72"/>
    <p:sldId id="300" r:id="rId73"/>
    <p:sldId id="301" r:id="rId74"/>
    <p:sldId id="304" r:id="rId75"/>
    <p:sldId id="305" r:id="rId76"/>
    <p:sldId id="332" r:id="rId77"/>
    <p:sldId id="330" r:id="rId78"/>
    <p:sldId id="331" r:id="rId79"/>
    <p:sldId id="311" r:id="rId80"/>
    <p:sldId id="329" r:id="rId81"/>
    <p:sldId id="333" r:id="rId82"/>
    <p:sldId id="334" r:id="rId83"/>
    <p:sldId id="356" r:id="rId84"/>
    <p:sldId id="351" r:id="rId85"/>
    <p:sldId id="352" r:id="rId86"/>
    <p:sldId id="365" r:id="rId87"/>
    <p:sldId id="360" r:id="rId88"/>
    <p:sldId id="358" r:id="rId89"/>
    <p:sldId id="359" r:id="rId90"/>
    <p:sldId id="361" r:id="rId91"/>
    <p:sldId id="357" r:id="rId92"/>
    <p:sldId id="265" r:id="rId93"/>
    <p:sldId id="316" r:id="rId94"/>
    <p:sldId id="277"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53739" autoAdjust="0"/>
  </p:normalViewPr>
  <p:slideViewPr>
    <p:cSldViewPr>
      <p:cViewPr varScale="1">
        <p:scale>
          <a:sx n="55" d="100"/>
          <a:sy n="55" d="100"/>
        </p:scale>
        <p:origin x="-1572"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87.wmf"/><Relationship Id="rId1" Type="http://schemas.openxmlformats.org/officeDocument/2006/relationships/image" Target="../media/image86.wmf"/><Relationship Id="rId5" Type="http://schemas.openxmlformats.org/officeDocument/2006/relationships/image" Target="../media/image88.wmf"/><Relationship Id="rId4" Type="http://schemas.openxmlformats.org/officeDocument/2006/relationships/image" Target="../media/image92.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image" Target="../media/image94.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5.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8.wmf"/><Relationship Id="rId1" Type="http://schemas.openxmlformats.org/officeDocument/2006/relationships/image" Target="../media/image97.wmf"/><Relationship Id="rId4" Type="http://schemas.openxmlformats.org/officeDocument/2006/relationships/image" Target="../media/image9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99.wmf"/><Relationship Id="rId5" Type="http://schemas.openxmlformats.org/officeDocument/2006/relationships/image" Target="../media/image94.wmf"/><Relationship Id="rId4" Type="http://schemas.openxmlformats.org/officeDocument/2006/relationships/image" Target="../media/image95.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08.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4.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image" Target="../media/image155.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48.wmf"/><Relationship Id="rId13" Type="http://schemas.openxmlformats.org/officeDocument/2006/relationships/image" Target="../media/image53.wmf"/><Relationship Id="rId3" Type="http://schemas.openxmlformats.org/officeDocument/2006/relationships/image" Target="../media/image43.wmf"/><Relationship Id="rId7" Type="http://schemas.openxmlformats.org/officeDocument/2006/relationships/image" Target="../media/image47.wmf"/><Relationship Id="rId12" Type="http://schemas.openxmlformats.org/officeDocument/2006/relationships/image" Target="../media/image52.wmf"/><Relationship Id="rId2" Type="http://schemas.openxmlformats.org/officeDocument/2006/relationships/image" Target="../media/image42.wmf"/><Relationship Id="rId1" Type="http://schemas.openxmlformats.org/officeDocument/2006/relationships/image" Target="../media/image41.emf"/><Relationship Id="rId6" Type="http://schemas.openxmlformats.org/officeDocument/2006/relationships/image" Target="../media/image46.wmf"/><Relationship Id="rId11" Type="http://schemas.openxmlformats.org/officeDocument/2006/relationships/image" Target="../media/image51.wmf"/><Relationship Id="rId5" Type="http://schemas.openxmlformats.org/officeDocument/2006/relationships/image" Target="../media/image45.wmf"/><Relationship Id="rId10" Type="http://schemas.openxmlformats.org/officeDocument/2006/relationships/image" Target="../media/image50.wmf"/><Relationship Id="rId4" Type="http://schemas.openxmlformats.org/officeDocument/2006/relationships/image" Target="../media/image44.wmf"/><Relationship Id="rId9" Type="http://schemas.openxmlformats.org/officeDocument/2006/relationships/image" Target="../media/image49.wmf"/><Relationship Id="rId14" Type="http://schemas.openxmlformats.org/officeDocument/2006/relationships/image" Target="../media/image54.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image" Target="../media/image142.w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58.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60.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6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62.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68.e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48.wmf"/><Relationship Id="rId13" Type="http://schemas.openxmlformats.org/officeDocument/2006/relationships/image" Target="../media/image55.wmf"/><Relationship Id="rId3" Type="http://schemas.openxmlformats.org/officeDocument/2006/relationships/image" Target="../media/image43.wmf"/><Relationship Id="rId7" Type="http://schemas.openxmlformats.org/officeDocument/2006/relationships/image" Target="../media/image47.wmf"/><Relationship Id="rId12" Type="http://schemas.openxmlformats.org/officeDocument/2006/relationships/image" Target="../media/image52.wmf"/><Relationship Id="rId2" Type="http://schemas.openxmlformats.org/officeDocument/2006/relationships/image" Target="../media/image42.wmf"/><Relationship Id="rId1" Type="http://schemas.openxmlformats.org/officeDocument/2006/relationships/image" Target="../media/image41.emf"/><Relationship Id="rId6" Type="http://schemas.openxmlformats.org/officeDocument/2006/relationships/image" Target="../media/image46.wmf"/><Relationship Id="rId11" Type="http://schemas.openxmlformats.org/officeDocument/2006/relationships/image" Target="../media/image51.wmf"/><Relationship Id="rId5" Type="http://schemas.openxmlformats.org/officeDocument/2006/relationships/image" Target="../media/image45.wmf"/><Relationship Id="rId10" Type="http://schemas.openxmlformats.org/officeDocument/2006/relationships/image" Target="../media/image50.wmf"/><Relationship Id="rId4" Type="http://schemas.openxmlformats.org/officeDocument/2006/relationships/image" Target="../media/image44.wmf"/><Relationship Id="rId9"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58.wmf"/><Relationship Id="rId7" Type="http://schemas.openxmlformats.org/officeDocument/2006/relationships/image" Target="../media/image62.wmf"/><Relationship Id="rId2" Type="http://schemas.openxmlformats.org/officeDocument/2006/relationships/image" Target="../media/image57.wmf"/><Relationship Id="rId1" Type="http://schemas.openxmlformats.org/officeDocument/2006/relationships/image" Target="../media/image56.wmf"/><Relationship Id="rId6" Type="http://schemas.openxmlformats.org/officeDocument/2006/relationships/image" Target="../media/image61.wmf"/><Relationship Id="rId5" Type="http://schemas.openxmlformats.org/officeDocument/2006/relationships/image" Target="../media/image60.wmf"/><Relationship Id="rId10" Type="http://schemas.openxmlformats.org/officeDocument/2006/relationships/image" Target="../media/image64.wmf"/><Relationship Id="rId4" Type="http://schemas.openxmlformats.org/officeDocument/2006/relationships/image" Target="../media/image59.wmf"/><Relationship Id="rId9" Type="http://schemas.openxmlformats.org/officeDocument/2006/relationships/image" Target="../media/image63.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66.wmf"/><Relationship Id="rId7" Type="http://schemas.openxmlformats.org/officeDocument/2006/relationships/image" Target="../media/image70.wmf"/><Relationship Id="rId2" Type="http://schemas.openxmlformats.org/officeDocument/2006/relationships/image" Target="../media/image65.wmf"/><Relationship Id="rId1" Type="http://schemas.openxmlformats.org/officeDocument/2006/relationships/image" Target="../media/image56.wmf"/><Relationship Id="rId6" Type="http://schemas.openxmlformats.org/officeDocument/2006/relationships/image" Target="../media/image69.wmf"/><Relationship Id="rId5" Type="http://schemas.openxmlformats.org/officeDocument/2006/relationships/image" Target="../media/image68.wmf"/><Relationship Id="rId10" Type="http://schemas.openxmlformats.org/officeDocument/2006/relationships/image" Target="../media/image72.wmf"/><Relationship Id="rId4" Type="http://schemas.openxmlformats.org/officeDocument/2006/relationships/image" Target="../media/image67.wmf"/><Relationship Id="rId9" Type="http://schemas.openxmlformats.org/officeDocument/2006/relationships/image" Target="../media/image71.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66.wmf"/><Relationship Id="rId7" Type="http://schemas.openxmlformats.org/officeDocument/2006/relationships/image" Target="../media/image70.wmf"/><Relationship Id="rId2" Type="http://schemas.openxmlformats.org/officeDocument/2006/relationships/image" Target="../media/image65.wmf"/><Relationship Id="rId1" Type="http://schemas.openxmlformats.org/officeDocument/2006/relationships/image" Target="../media/image56.wmf"/><Relationship Id="rId6" Type="http://schemas.openxmlformats.org/officeDocument/2006/relationships/image" Target="../media/image69.wmf"/><Relationship Id="rId5" Type="http://schemas.openxmlformats.org/officeDocument/2006/relationships/image" Target="../media/image68.wmf"/><Relationship Id="rId10" Type="http://schemas.openxmlformats.org/officeDocument/2006/relationships/image" Target="../media/image72.wmf"/><Relationship Id="rId4" Type="http://schemas.openxmlformats.org/officeDocument/2006/relationships/image" Target="../media/image67.wmf"/><Relationship Id="rId9" Type="http://schemas.openxmlformats.org/officeDocument/2006/relationships/image" Target="../media/image7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 Id="rId5" Type="http://schemas.openxmlformats.org/officeDocument/2006/relationships/image" Target="../media/image77.wmf"/><Relationship Id="rId4" Type="http://schemas.openxmlformats.org/officeDocument/2006/relationships/image" Target="../media/image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6F7D89-4002-449D-B445-982D44ECDAFF}" type="datetimeFigureOut">
              <a:rPr lang="en-US" smtClean="0"/>
              <a:pPr/>
              <a:t>2/23/2008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702B98-B9B3-450E-9607-1875871DCD7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 not going to have any great looking screen shots, but there are</a:t>
            </a:r>
            <a:r>
              <a:rPr lang="en-US" baseline="0" dirty="0" smtClean="0"/>
              <a:t> talks tomorrow and Friday from </a:t>
            </a:r>
            <a:r>
              <a:rPr lang="en-US" baseline="0" dirty="0" err="1" smtClean="0"/>
              <a:t>Bungie</a:t>
            </a:r>
            <a:r>
              <a:rPr lang="en-US" baseline="0" dirty="0" smtClean="0"/>
              <a:t> and one on Monday from Manchor Ko that have much better looking content.</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recent work doesn’t involve</a:t>
            </a:r>
            <a:r>
              <a:rPr lang="en-US" baseline="0" dirty="0" smtClean="0"/>
              <a:t> </a:t>
            </a:r>
            <a:r>
              <a:rPr lang="en-US" baseline="0" dirty="0" err="1" smtClean="0"/>
              <a:t>precomputation</a:t>
            </a:r>
            <a:r>
              <a:rPr lang="en-US" baseline="0" dirty="0" smtClean="0"/>
              <a:t>, and uses SH to model shadows and now inter-reflections of dynamic scenes.</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While</a:t>
            </a:r>
            <a:r>
              <a:rPr lang="en-US" baseline="0" dirty="0" smtClean="0"/>
              <a:t> SH are useful, there are scenarios where other basis functions are more appropriate.  High frequency signals are inefficiently represented using SH – they have global support and get expensive as you increase the number of terms.</a:t>
            </a:r>
          </a:p>
          <a:p>
            <a:endParaRPr lang="en-US" baseline="0" dirty="0" smtClean="0"/>
          </a:p>
          <a:p>
            <a:r>
              <a:rPr lang="en-US" baseline="0" dirty="0" smtClean="0"/>
              <a:t>Other basis functions can be better – particularly for things like hemispherical functions.  There are some important properties SH has that these other basis functions don’t.</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the notational conventions I</a:t>
            </a:r>
            <a:r>
              <a:rPr lang="en-US" baseline="0" dirty="0" smtClean="0"/>
              <a:t> will try and use during this talk:</a:t>
            </a:r>
          </a:p>
          <a:p>
            <a:endParaRPr lang="en-US" baseline="0" dirty="0" smtClean="0"/>
          </a:p>
          <a:p>
            <a:r>
              <a:rPr lang="en-US" baseline="0" dirty="0" smtClean="0"/>
              <a:t>Lower case italic letter with a parameter represents a function, generally over the unit sphere (s denotes a point on the sphere)</a:t>
            </a:r>
          </a:p>
          <a:p>
            <a:endParaRPr lang="en-US" baseline="0" dirty="0" smtClean="0"/>
          </a:p>
          <a:p>
            <a:r>
              <a:rPr lang="en-US" baseline="0" dirty="0" smtClean="0"/>
              <a:t>With the function parameter a lower case letter with a subscript represents a coefficient.</a:t>
            </a:r>
          </a:p>
          <a:p>
            <a:endParaRPr lang="en-US" baseline="0" dirty="0" smtClean="0"/>
          </a:p>
          <a:p>
            <a:r>
              <a:rPr lang="en-US" baseline="0" dirty="0" smtClean="0"/>
              <a:t>Bold lower case letters represent column vectors – this can be column vectors of functions.</a:t>
            </a:r>
          </a:p>
          <a:p>
            <a:endParaRPr lang="en-US" baseline="0" dirty="0" smtClean="0"/>
          </a:p>
          <a:p>
            <a:r>
              <a:rPr lang="en-US" baseline="0" dirty="0" smtClean="0"/>
              <a:t>A bold </a:t>
            </a:r>
            <a:r>
              <a:rPr lang="en-US" baseline="0" dirty="0" err="1" smtClean="0"/>
              <a:t>upercase</a:t>
            </a:r>
            <a:r>
              <a:rPr lang="en-US" baseline="0" dirty="0" smtClean="0"/>
              <a:t> letter represents a matrix.</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Here we see the first 3 bands visualized by distorting a unit sphere.  Each point is scaled based on the magnitude of the basis function and colored based on the sign (red positive, blue negative.)  Each row is a band, and columns are for basis functions in a band.</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lower index of a basis function represents the band, the upper index a basis function in a band.</a:t>
            </a:r>
          </a:p>
        </p:txBody>
      </p:sp>
      <p:sp>
        <p:nvSpPr>
          <p:cNvPr id="4" name="Slide Number Placeholder 3"/>
          <p:cNvSpPr>
            <a:spLocks noGrp="1"/>
          </p:cNvSpPr>
          <p:nvPr>
            <p:ph type="sldNum" sz="quarter" idx="10"/>
          </p:nvPr>
        </p:nvSpPr>
        <p:spPr/>
        <p:txBody>
          <a:bodyPr/>
          <a:lstStyle/>
          <a:p>
            <a:fld id="{41702B98-B9B3-450E-9607-1875871DCD75}"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Each band has 2l+1 basis functions and the SH through order N consists of all the bands through N-1 and consists of N^2 functions.</a:t>
            </a:r>
          </a:p>
        </p:txBody>
      </p:sp>
      <p:sp>
        <p:nvSpPr>
          <p:cNvPr id="4" name="Slide Number Placeholder 3"/>
          <p:cNvSpPr>
            <a:spLocks noGrp="1"/>
          </p:cNvSpPr>
          <p:nvPr>
            <p:ph type="sldNum" sz="quarter" idx="10"/>
          </p:nvPr>
        </p:nvSpPr>
        <p:spPr/>
        <p:txBody>
          <a:bodyPr/>
          <a:lstStyle/>
          <a:p>
            <a:fld id="{41702B98-B9B3-450E-9607-1875871DCD75}"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basis functions can be represented in spherical coordinates</a:t>
            </a:r>
            <a:r>
              <a:rPr lang="en-US" baseline="0" dirty="0" smtClean="0"/>
              <a:t> (shown here.)  This is the most common definition shown in text books/the web, and is extremely useful when doing symbolic computations, but not so useful when writing code/</a:t>
            </a:r>
            <a:r>
              <a:rPr lang="en-US" baseline="0" dirty="0" err="1" smtClean="0"/>
              <a:t>shaders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Cartesian coordinates the basis functions are simply polynomials.  </a:t>
            </a:r>
            <a:r>
              <a:rPr lang="en-US" dirty="0" err="1" smtClean="0"/>
              <a:t>Shader</a:t>
            </a:r>
            <a:r>
              <a:rPr lang="en-US" dirty="0" smtClean="0"/>
              <a:t> and</a:t>
            </a:r>
            <a:r>
              <a:rPr lang="en-US" baseline="0" dirty="0" smtClean="0"/>
              <a:t> CPU evaluation code tends to use this representation.</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We’re going to make use of a subset of the spherical harmonics called “zonal harmonics”, shown here in the center column.  </a:t>
            </a:r>
          </a:p>
          <a:p>
            <a:r>
              <a:rPr lang="en-US" sz="1200" dirty="0" smtClean="0"/>
              <a:t>Zonal harmonics have only 1 basis function per band, and represent polynomials in Z.</a:t>
            </a:r>
          </a:p>
          <a:p>
            <a:r>
              <a:rPr lang="en-US" sz="1200" dirty="0" smtClean="0"/>
              <a:t>Any function that has circular symmetry around the Z axis when projected into SH only has non-zero coefficients corresponding to the zonal harmonics.</a:t>
            </a:r>
          </a:p>
          <a:p>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times we’ll use a single index to represent SH basis functions.</a:t>
            </a:r>
          </a:p>
          <a:p>
            <a:endParaRPr lang="en-US" dirty="0" smtClean="0"/>
          </a:p>
          <a:p>
            <a:r>
              <a:rPr lang="en-US" dirty="0" smtClean="0"/>
              <a:t>A</a:t>
            </a:r>
            <a:r>
              <a:rPr lang="en-US" baseline="0" dirty="0" smtClean="0"/>
              <a:t> function is approximated in SH using a set of coefficients, and is reconstructed by summing the basis functions times these coefficients.  This can be expressed in vector notation as a dot product the coefficient vector and the vector of basis functions.</a:t>
            </a:r>
          </a:p>
          <a:p>
            <a:endParaRPr lang="en-US" baseline="0" dirty="0" smtClean="0"/>
          </a:p>
          <a:p>
            <a:r>
              <a:rPr lang="en-US" baseline="0" dirty="0" smtClean="0"/>
              <a:t>SH form an </a:t>
            </a:r>
            <a:r>
              <a:rPr lang="en-US" baseline="0" dirty="0" err="1" smtClean="0"/>
              <a:t>orthonormal</a:t>
            </a:r>
            <a:r>
              <a:rPr lang="en-US" baseline="0" dirty="0" smtClean="0"/>
              <a:t> basis.  This means that the integral over </a:t>
            </a:r>
            <a:r>
              <a:rPr lang="en-US" baseline="0" dirty="0" err="1" smtClean="0"/>
              <a:t>th</a:t>
            </a:r>
            <a:r>
              <a:rPr lang="en-US" baseline="0" dirty="0" smtClean="0"/>
              <a:t> sphere of the product of two basis functions is zero unless the functions are the same, in which case it is 1.</a:t>
            </a:r>
          </a:p>
          <a:p>
            <a:endParaRPr lang="en-US" baseline="0" dirty="0" smtClean="0"/>
          </a:p>
          <a:p>
            <a:r>
              <a:rPr lang="en-US" baseline="0" dirty="0" err="1" smtClean="0"/>
              <a:t>Orthonormal</a:t>
            </a:r>
            <a:r>
              <a:rPr lang="en-US" baseline="0" dirty="0" smtClean="0"/>
              <a:t> basis have two important properties.</a:t>
            </a:r>
          </a:p>
          <a:p>
            <a:endParaRPr lang="en-US" baseline="0" dirty="0" smtClean="0"/>
          </a:p>
          <a:p>
            <a:r>
              <a:rPr lang="en-US" baseline="0" dirty="0" smtClean="0"/>
              <a:t>Projecting a signal into the basis (in a least squares sense) is done by simply integrating the function against the basis functions.</a:t>
            </a:r>
          </a:p>
          <a:p>
            <a:endParaRPr lang="en-US" baseline="0" dirty="0" smtClean="0"/>
          </a:p>
          <a:p>
            <a:r>
              <a:rPr lang="en-US" baseline="0" dirty="0" smtClean="0"/>
              <a:t>Also the integral of the product of two functions represented using an </a:t>
            </a:r>
            <a:r>
              <a:rPr lang="en-US" baseline="0" dirty="0" err="1" smtClean="0"/>
              <a:t>orthonormal</a:t>
            </a:r>
            <a:r>
              <a:rPr lang="en-US" baseline="0" dirty="0" smtClean="0"/>
              <a:t> basis is simply the dot product of their coefficient vectors.</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I will first give an overview</a:t>
            </a:r>
            <a:r>
              <a:rPr lang="en-US" baseline="0" dirty="0" smtClean="0"/>
              <a:t> of Spherical Harmonics and discuss how they’ve been used.</a:t>
            </a:r>
          </a:p>
          <a:p>
            <a:endParaRPr lang="en-US" baseline="0" dirty="0" smtClean="0"/>
          </a:p>
          <a:p>
            <a:r>
              <a:rPr lang="en-US" baseline="0" dirty="0" smtClean="0"/>
              <a:t>Then I will talk about how to represent light sources using SH, and pull analytic models out of SH.</a:t>
            </a:r>
          </a:p>
          <a:p>
            <a:endParaRPr lang="en-US" baseline="0" dirty="0" smtClean="0"/>
          </a:p>
          <a:p>
            <a:r>
              <a:rPr lang="en-US" baseline="0" dirty="0" smtClean="0"/>
              <a:t>Ringing is an artifact that can happen when using SH I’ll describe why it happens and what you can do about it.</a:t>
            </a:r>
          </a:p>
          <a:p>
            <a:endParaRPr lang="en-US" baseline="0" dirty="0" smtClean="0"/>
          </a:p>
          <a:p>
            <a:r>
              <a:rPr lang="en-US" baseline="0" dirty="0" smtClean="0"/>
              <a:t>Finally I’ll talk about SH products and how they can be used.</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images projecting a light probe (cube map on lower right) into progressively higher bands – DC through 6</a:t>
            </a:r>
            <a:r>
              <a:rPr lang="en-US" baseline="30000" dirty="0" smtClean="0"/>
              <a:t>th</a:t>
            </a:r>
            <a:r>
              <a:rPr lang="en-US" dirty="0" smtClean="0"/>
              <a:t> order.  Clear at these</a:t>
            </a:r>
            <a:r>
              <a:rPr lang="en-US" baseline="0" dirty="0" smtClean="0"/>
              <a:t> low orders you get a very blurring image of the lighting environment.</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Fortunately in graphics we don’t point evaluate spherical functions that often, in general you integrate them against a moderately</a:t>
            </a:r>
            <a:r>
              <a:rPr lang="en-US" baseline="0" dirty="0" smtClean="0"/>
              <a:t> smooth function.</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a:t>
            </a:r>
            <a:r>
              <a:rPr lang="en-US" baseline="0" dirty="0" smtClean="0"/>
              <a:t> a demo that lets you visualize SH projections.  This is a sphere illuminated by a light probe.</a:t>
            </a:r>
          </a:p>
          <a:p>
            <a:endParaRPr lang="en-US" baseline="0" dirty="0" smtClean="0"/>
          </a:p>
          <a:p>
            <a:r>
              <a:rPr lang="en-US" baseline="0" dirty="0" smtClean="0"/>
              <a:t>We can visualize the signal as a distorted sphere [‘B’] and change the order of the reconstruction [F11]/[F12]</a:t>
            </a:r>
          </a:p>
          <a:p>
            <a:endParaRPr lang="en-US" baseline="0" dirty="0" smtClean="0"/>
          </a:p>
          <a:p>
            <a:r>
              <a:rPr lang="en-US" baseline="0" dirty="0" smtClean="0"/>
              <a:t>We can also just plot the magnitudes on a sphere, red is positive blue is negative.</a:t>
            </a:r>
          </a:p>
          <a:p>
            <a:endParaRPr lang="en-US" baseline="0" dirty="0" smtClean="0"/>
          </a:p>
          <a:p>
            <a:r>
              <a:rPr lang="en-US" baseline="0" dirty="0" smtClean="0"/>
              <a:t>It is also possible to visualize the basis functions [F6]  As you increase the order they get more “oscillations” and can represent higher frequency signals.  I find both views useful [F5], for example in this lighting environment in the “distorted sphere view” the negative values have small magnitude so aren’t terribly obvious, but in the sphere view [B] they are more apparent.</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BC4E70-0C7C-483D-8C1E-301023D4EBF7}" type="slidenum">
              <a:rPr lang="en-US"/>
              <a:pPr/>
              <a:t>26</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r>
              <a:rPr lang="en-US"/>
              <a:t>One advantage of using the SH lighting basis is its rotational invariance property.  </a:t>
            </a:r>
          </a:p>
          <a:p>
            <a:r>
              <a:rPr lang="en-US"/>
              <a:t>If you take a lighting environment and project it into low-frequency SH, you get a low frequency approximation.  Rotating, which can be done in closed form with SH, we get this result.</a:t>
            </a:r>
          </a:p>
          <a:p>
            <a:r>
              <a:rPr lang="en-US"/>
              <a:t>This is the same result you get if you rotate the original, high frequency lighting environment and then project it using SH; in other words, the diagram commutes.</a:t>
            </a:r>
          </a:p>
          <a:p>
            <a:r>
              <a:rPr lang="en-US"/>
              <a:t>This means that lighting is stable under rotations, so you won’t get the temporal aliasing artifacts that you can get with other basis functions.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see a comparison with a spherical radial basis function (ambient cube from HL2 – this has many nice properties, uses</a:t>
            </a:r>
            <a:r>
              <a:rPr lang="en-US" baseline="0" dirty="0" smtClean="0"/>
              <a:t> less memory and is cheaper to evaluate than SH), there are 6 of them centered on the 6 faces of the cube with a profile of cosine squared falling off to zero on the hemisphere.  If the light is pointing right at the center of one of these basis functions it looks great, but if you rotate between them there is significant energy loss (using least squares projection – alternatively you would be gaining a lot of energy – particularly under the hemisphere), while SH is perfectly stable.</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see a sphere illuminated by a directional light source [D].  If I rotate the sphere</a:t>
            </a:r>
            <a:r>
              <a:rPr lang="en-US" baseline="0" dirty="0" smtClean="0"/>
              <a:t> the lighting stays the same [W] using the SH rotation formula.  You can also look at the SH projection (just irradiance here) [B], [B], [2].</a:t>
            </a:r>
          </a:p>
          <a:p>
            <a:endParaRPr lang="en-US" baseline="0" dirty="0" smtClean="0"/>
          </a:p>
          <a:p>
            <a:r>
              <a:rPr lang="en-US" baseline="0" dirty="0" smtClean="0"/>
              <a:t>If I move to SRBF’s (Ambient cube) [H] – when the light source is pointing at some locations it looks great, but other locations a lot of energy is lost.  Visualizing the irradiance function in this basis this becomes obvious [B][B][2].</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9EE00E-D1C1-4C3B-BEE4-2CBEA651390C}" type="slidenum">
              <a:rPr lang="en-US"/>
              <a:pPr/>
              <a:t>29</a:t>
            </a:fld>
            <a:endParaRPr 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r>
              <a:rPr lang="en-US" dirty="0"/>
              <a:t>The structure of a spherical harmonic rotation matrix is fairly straightforward.  Each band is rotationally independent, so the matrix is block diagonal.</a:t>
            </a:r>
          </a:p>
          <a:p>
            <a:r>
              <a:rPr lang="en-US" dirty="0"/>
              <a:t>Here we label the SH vector using the polynomial forms of its basis functions.</a:t>
            </a:r>
          </a:p>
          <a:p>
            <a:r>
              <a:rPr lang="en-US" dirty="0"/>
              <a:t>The DC term is unaffected by rotation, there is a 3x3 matrix for the linear basis functions, and a 5x5 matrix for the quadratic functions.</a:t>
            </a:r>
          </a:p>
          <a:p>
            <a:r>
              <a:rPr lang="en-US" dirty="0"/>
              <a:t>Because of its block diagonal structure, SH rotation is order n^3, where n is the SH order.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9256C9-7F10-4F27-9B58-94DD78981EB9}" type="slidenum">
              <a:rPr lang="en-US"/>
              <a:pPr/>
              <a:t>30</a:t>
            </a:fld>
            <a:endParaRPr 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r>
              <a:rPr lang="en-US" dirty="0"/>
              <a:t>Zonal harmonic rotation is simpler than SH rotation, which is why we will make use of it </a:t>
            </a:r>
            <a:r>
              <a:rPr lang="en-US" dirty="0" smtClean="0"/>
              <a:t>extensively.  </a:t>
            </a:r>
            <a:r>
              <a:rPr lang="en-US" dirty="0"/>
              <a:t>There is only a single non-zero coefficient per band, so only a single column of the rotation matrix is applied.</a:t>
            </a:r>
          </a:p>
          <a:p>
            <a:endParaRPr lang="en-US" dirty="0"/>
          </a:p>
          <a:p>
            <a:r>
              <a:rPr lang="en-US" dirty="0"/>
              <a:t>Rotating ZH is thus order </a:t>
            </a:r>
            <a:r>
              <a:rPr lang="en-US" dirty="0" smtClean="0"/>
              <a:t>n^2.</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107C3B-0AD8-4423-8968-ECC3FDF81044}" type="slidenum">
              <a:rPr lang="en-US"/>
              <a:pPr/>
              <a:t>31</a:t>
            </a:fld>
            <a:endParaRPr 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r>
              <a:rPr lang="en-US" dirty="0"/>
              <a:t>What is the form of this ZH rotation column?</a:t>
            </a:r>
          </a:p>
          <a:p>
            <a:r>
              <a:rPr lang="en-US" dirty="0"/>
              <a:t>To derive it, consider rotating a delta function, circularly symmetric around Z, so that the Z axis rotates to a new axis Z’.</a:t>
            </a:r>
          </a:p>
          <a:p>
            <a:r>
              <a:rPr lang="en-US" dirty="0"/>
              <a:t>The delta functions are here visualized </a:t>
            </a:r>
            <a:r>
              <a:rPr lang="en-US" dirty="0" err="1"/>
              <a:t>bandlimited</a:t>
            </a:r>
            <a:r>
              <a:rPr lang="en-US" dirty="0"/>
              <a:t> to order 6.  This is the “</a:t>
            </a:r>
            <a:r>
              <a:rPr lang="en-US" dirty="0" err="1"/>
              <a:t>peakiest</a:t>
            </a:r>
            <a:r>
              <a:rPr lang="en-US" dirty="0"/>
              <a:t>” signal we can get </a:t>
            </a:r>
            <a:r>
              <a:rPr lang="en-US" dirty="0" err="1"/>
              <a:t>woth</a:t>
            </a:r>
            <a:r>
              <a:rPr lang="en-US" dirty="0"/>
              <a:t> order 6 SH.</a:t>
            </a:r>
          </a:p>
          <a:p>
            <a:r>
              <a:rPr lang="en-US" dirty="0"/>
              <a:t>Integrating against the delta function simply evaluates the ZH basis functions at z, generating the constants </a:t>
            </a:r>
            <a:r>
              <a:rPr lang="en-US" dirty="0" err="1"/>
              <a:t>d_l</a:t>
            </a:r>
            <a:r>
              <a:rPr lang="en-US" dirty="0"/>
              <a:t>.</a:t>
            </a:r>
          </a:p>
          <a:p>
            <a:r>
              <a:rPr lang="en-US" dirty="0"/>
              <a:t>From the previous slide, rotating this delta function scales the central column C of each band’s rotation matrix by </a:t>
            </a:r>
            <a:r>
              <a:rPr lang="en-US" dirty="0" err="1"/>
              <a:t>d_l</a:t>
            </a:r>
            <a:r>
              <a:rPr lang="en-US" dirty="0"/>
              <a:t>.</a:t>
            </a:r>
          </a:p>
          <a:p>
            <a:r>
              <a:rPr lang="en-US" dirty="0"/>
              <a:t>But due to the rotational invariance of SH, this scaled column must equal projecting a delta function around the rotated axis Z’, which evaluates the SH basis functions at z’.</a:t>
            </a:r>
          </a:p>
          <a:p>
            <a:r>
              <a:rPr lang="en-US" dirty="0"/>
              <a:t>[click]</a:t>
            </a:r>
          </a:p>
          <a:p>
            <a:r>
              <a:rPr lang="en-US" dirty="0" smtClean="0"/>
              <a:t>.</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2EA515-958D-45B7-A3A6-04ECF9723B46}" type="slidenum">
              <a:rPr lang="en-US"/>
              <a:pPr/>
              <a:t>32</a:t>
            </a:fld>
            <a:endParaRPr lang="en-US"/>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r>
              <a:rPr lang="en-US" dirty="0" smtClean="0"/>
              <a:t>This tells us what the central column has to be</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question to</a:t>
            </a:r>
            <a:r>
              <a:rPr lang="en-US" baseline="0" dirty="0" smtClean="0"/>
              <a:t> be asked is, what are harmonic functions?  They are the solutions of </a:t>
            </a:r>
            <a:r>
              <a:rPr lang="en-US" baseline="0" dirty="0" err="1" smtClean="0"/>
              <a:t>laplaces</a:t>
            </a:r>
            <a:r>
              <a:rPr lang="en-US" baseline="0" dirty="0" smtClean="0"/>
              <a:t> equation equal to zero.</a:t>
            </a:r>
          </a:p>
          <a:p>
            <a:endParaRPr lang="en-US" baseline="0" dirty="0" smtClean="0"/>
          </a:p>
          <a:p>
            <a:r>
              <a:rPr lang="en-US" baseline="0" dirty="0" err="1" smtClean="0"/>
              <a:t>Laplaces</a:t>
            </a:r>
            <a:r>
              <a:rPr lang="en-US" baseline="0" dirty="0" smtClean="0"/>
              <a:t> equation, the divergence of the gradient of a scalar function, which in </a:t>
            </a:r>
            <a:r>
              <a:rPr lang="en-US" baseline="0" dirty="0" err="1" smtClean="0"/>
              <a:t>cartesian</a:t>
            </a:r>
            <a:r>
              <a:rPr lang="en-US" baseline="0" dirty="0" smtClean="0"/>
              <a:t> coordinates is simply a sum of the un-mixed second partial derivatives.</a:t>
            </a:r>
          </a:p>
          <a:p>
            <a:endParaRPr lang="en-US" baseline="0" dirty="0" smtClean="0"/>
          </a:p>
          <a:p>
            <a:r>
              <a:rPr lang="en-US" baseline="0" dirty="0" smtClean="0"/>
              <a:t>Functions with zero </a:t>
            </a:r>
            <a:r>
              <a:rPr lang="en-US" baseline="0" dirty="0" err="1" smtClean="0"/>
              <a:t>laplacians</a:t>
            </a:r>
            <a:r>
              <a:rPr lang="en-US" baseline="0" dirty="0" smtClean="0"/>
              <a:t> are the subject of potential theory – in fluid simulations zero </a:t>
            </a:r>
            <a:r>
              <a:rPr lang="en-US" baseline="0" dirty="0" err="1" smtClean="0"/>
              <a:t>laplacian</a:t>
            </a:r>
            <a:r>
              <a:rPr lang="en-US" baseline="0" dirty="0" smtClean="0"/>
              <a:t> means </a:t>
            </a:r>
            <a:r>
              <a:rPr lang="en-US" baseline="0" dirty="0" err="1" smtClean="0"/>
              <a:t>irrotational</a:t>
            </a:r>
            <a:r>
              <a:rPr lang="en-US" baseline="0" dirty="0" smtClean="0"/>
              <a:t> and uncompressible flows, the study of electric and magnetic fields (of the earth for example) and gravity also use this constraint.</a:t>
            </a:r>
          </a:p>
          <a:p>
            <a:endParaRPr lang="en-US" baseline="0" dirty="0" smtClean="0"/>
          </a:p>
          <a:p>
            <a:r>
              <a:rPr lang="en-US" baseline="0" dirty="0" smtClean="0"/>
              <a:t>For a circle, the solution is the Fourier basis.</a:t>
            </a:r>
          </a:p>
          <a:p>
            <a:endParaRPr lang="en-US" baseline="0" dirty="0" smtClean="0"/>
          </a:p>
          <a:p>
            <a:r>
              <a:rPr lang="en-US" baseline="0" dirty="0" smtClean="0"/>
              <a:t>The spherical harmonics are the solution on the sphere (and also the angular portion of the solution expressed in spherical coordinates.)</a:t>
            </a:r>
          </a:p>
          <a:p>
            <a:endParaRPr lang="en-US" baseline="0" dirty="0" smtClean="0"/>
          </a:p>
          <a:p>
            <a:r>
              <a:rPr lang="en-US" baseline="0" dirty="0" smtClean="0"/>
              <a:t>In Quantum Chemistry/Physics SH are the </a:t>
            </a:r>
            <a:r>
              <a:rPr lang="en-US" baseline="0" dirty="0" err="1" smtClean="0"/>
              <a:t>eigenfunctions</a:t>
            </a:r>
            <a:r>
              <a:rPr lang="en-US" baseline="0" dirty="0" smtClean="0"/>
              <a:t> of the Angular Momentum operator, this and </a:t>
            </a:r>
            <a:r>
              <a:rPr lang="en-US" baseline="0" dirty="0" err="1" smtClean="0"/>
              <a:t>geomathematics</a:t>
            </a:r>
            <a:r>
              <a:rPr lang="en-US" baseline="0" dirty="0" smtClean="0"/>
              <a:t> are probably the most frequent references in the literature.</a:t>
            </a:r>
          </a:p>
          <a:p>
            <a:endParaRPr lang="en-US" baseline="0" dirty="0" smtClean="0"/>
          </a:p>
          <a:p>
            <a:r>
              <a:rPr lang="en-US" baseline="0" dirty="0" smtClean="0"/>
              <a:t>For this talk, these properties aren’t really important though.  We are primarily going to just use them to represent spherical functions.</a:t>
            </a:r>
          </a:p>
        </p:txBody>
      </p:sp>
      <p:sp>
        <p:nvSpPr>
          <p:cNvPr id="4" name="Slide Number Placeholder 3"/>
          <p:cNvSpPr>
            <a:spLocks noGrp="1"/>
          </p:cNvSpPr>
          <p:nvPr>
            <p:ph type="sldNum" sz="quarter" idx="10"/>
          </p:nvPr>
        </p:nvSpPr>
        <p:spPr/>
        <p:txBody>
          <a:bodyPr/>
          <a:lstStyle/>
          <a:p>
            <a:fld id="{41702B98-B9B3-450E-9607-1875871DCD75}"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228B40-38CB-4340-A9FE-7BF2A5B3B477}" type="slidenum">
              <a:rPr lang="en-US"/>
              <a:pPr/>
              <a:t>33</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r>
              <a:rPr lang="en-US" dirty="0"/>
              <a:t>Now we can apply the rotation we just derived to an arbitrary circularly symmetric function about z, rather than a delta function.</a:t>
            </a:r>
          </a:p>
          <a:p>
            <a:r>
              <a:rPr lang="en-US" dirty="0"/>
              <a:t>We begin with a spherical function g(s) circularly symmetric about z.</a:t>
            </a:r>
          </a:p>
          <a:p>
            <a:r>
              <a:rPr lang="en-US" dirty="0"/>
              <a:t>[click]</a:t>
            </a:r>
          </a:p>
          <a:p>
            <a:endParaRPr lang="en-US" dirty="0"/>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6A3FC-5F10-414D-813F-D4DB2FF5CFFD}" type="slidenum">
              <a:rPr lang="en-US"/>
              <a:pPr/>
              <a:t>34</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dirty="0" smtClean="0"/>
              <a:t>We can find it’s zonal harmonic coefficients </a:t>
            </a:r>
            <a:r>
              <a:rPr lang="en-US" dirty="0" err="1" smtClean="0"/>
              <a:t>g_l</a:t>
            </a:r>
            <a:r>
              <a:rPr lang="en-US" dirty="0" smtClean="0"/>
              <a:t> using this integral, producing the numerical vector shown for this example.</a:t>
            </a:r>
          </a:p>
          <a:p>
            <a:r>
              <a:rPr lang="en-US" dirty="0" smtClean="0"/>
              <a:t>[click]</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FC753D-8AEF-45C5-A9E5-1BEB27255A00}" type="slidenum">
              <a:rPr lang="en-US"/>
              <a:pPr/>
              <a:t>35</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r>
              <a:rPr lang="en-US" dirty="0" smtClean="0"/>
              <a:t>Now we rotate this function so that z goes to z’, resulting in function g’(s).</a:t>
            </a:r>
          </a:p>
          <a:p>
            <a:r>
              <a:rPr lang="en-US" dirty="0" smtClean="0"/>
              <a:t>To find the SH coefficients of this rotated function,</a:t>
            </a:r>
          </a:p>
          <a:p>
            <a:r>
              <a:rPr lang="en-US" dirty="0" smtClean="0"/>
              <a:t>[click]</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0C4F6B-3F1F-462B-ADD8-CBBC01F6CD38}" type="slidenum">
              <a:rPr lang="en-US"/>
              <a:pPr/>
              <a:t>36</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r>
              <a:rPr lang="en-US" dirty="0" smtClean="0"/>
              <a:t>we evaluate the SH basis functions at z’ and scale the result by the diagonal matrix G*.</a:t>
            </a:r>
          </a:p>
          <a:p>
            <a:r>
              <a:rPr lang="en-US" dirty="0" smtClean="0"/>
              <a:t>[</a:t>
            </a:r>
            <a:r>
              <a:rPr lang="en-US" dirty="0" err="1" smtClean="0"/>
              <a:t>cilck</a:t>
            </a:r>
            <a:r>
              <a:rPr lang="en-US" dirty="0" smtClean="0"/>
              <a:t>]</a:t>
            </a:r>
          </a:p>
          <a:p>
            <a:endParaRPr lang="en-US" dirty="0" smtClean="0"/>
          </a:p>
          <a:p>
            <a:endParaRPr lang="en-US" dirty="0" smtClean="0"/>
          </a:p>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27F8BE-6D70-447B-95C2-BD4B7FA32274}" type="slidenum">
              <a:rPr lang="en-US"/>
              <a:pPr/>
              <a:t>37</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Each component of the diagonal g*_l is just a scaled version of the original ZH coefficient </a:t>
            </a:r>
            <a:r>
              <a:rPr lang="en-US" dirty="0" err="1" smtClean="0"/>
              <a:t>g_l</a:t>
            </a:r>
            <a:r>
              <a:rPr lang="en-US" dirty="0" smtClean="0"/>
              <a:t>.</a:t>
            </a:r>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the </a:t>
            </a:r>
            <a:r>
              <a:rPr lang="en-US" dirty="0" err="1" smtClean="0"/>
              <a:t>fourier</a:t>
            </a:r>
            <a:r>
              <a:rPr lang="en-US" dirty="0" smtClean="0"/>
              <a:t> transform, convolution is extremely simple.  Any ZH function convolved</a:t>
            </a:r>
            <a:r>
              <a:rPr lang="en-US" baseline="0" dirty="0" smtClean="0"/>
              <a:t> with a spherical function results in a spherical function.  ZH are the only functions that have this property – a general spherical function convolved with a spherical function generates a manifold in SO(2) (rotation group), it’s only circularly symmetric functions.</a:t>
            </a:r>
          </a:p>
          <a:p>
            <a:endParaRPr lang="en-US" baseline="0" dirty="0" smtClean="0"/>
          </a:p>
          <a:p>
            <a:r>
              <a:rPr lang="en-US" baseline="0" dirty="0" smtClean="0"/>
              <a:t>You simple scale all the basis functions in a band by the ZH coefficient times a constant (same one used to rotate the ZH.)</a:t>
            </a:r>
          </a:p>
        </p:txBody>
      </p:sp>
      <p:sp>
        <p:nvSpPr>
          <p:cNvPr id="4" name="Slide Number Placeholder 3"/>
          <p:cNvSpPr>
            <a:spLocks noGrp="1"/>
          </p:cNvSpPr>
          <p:nvPr>
            <p:ph type="sldNum" sz="quarter" idx="10"/>
          </p:nvPr>
        </p:nvSpPr>
        <p:spPr/>
        <p:txBody>
          <a:bodyPr/>
          <a:lstStyle/>
          <a:p>
            <a:fld id="{41702B98-B9B3-450E-9607-1875871DCD75}" type="slidenum">
              <a:rPr lang="en-US" smtClean="0"/>
              <a:pPr/>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see the result of the convolution – at every point on</a:t>
            </a:r>
            <a:r>
              <a:rPr lang="en-US" baseline="0" dirty="0" smtClean="0"/>
              <a:t> the sphere we generate a new point by integrating the kernel oriented in that direction against the function f (blurring the function in this example.)</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Irradiance environment maps exploit this fact – the kernel is the clamped cosine function (shown later) and the function is a distant lighting environment.  This kernel has the property that it is very low frequency, so only a small number of bands are needed.</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see the quadratic approximation of the clamped cosine function, on the left is a cross section (phi = 0, could be anything) plotted</a:t>
            </a:r>
            <a:r>
              <a:rPr lang="en-US" baseline="0" dirty="0" smtClean="0"/>
              <a:t> as a function of theta, on the right is a polar plot.</a:t>
            </a:r>
          </a:p>
          <a:p>
            <a:endParaRPr lang="en-US" baseline="0" dirty="0" smtClean="0"/>
          </a:p>
          <a:p>
            <a:r>
              <a:rPr lang="en-US" baseline="0" dirty="0" smtClean="0"/>
              <a:t>The black curve is the clamped cosine function, the red curve is the quadratic (order 3) SH approximation.</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Moving to order 5 (degree 4),</a:t>
            </a:r>
            <a:r>
              <a:rPr lang="en-US" baseline="0" dirty="0" smtClean="0"/>
              <a:t> you get the blue curve, which is a closer approximation but still has some error.  In HDR lighting environments this can come into play.</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Spherical</a:t>
            </a:r>
            <a:r>
              <a:rPr lang="en-US" baseline="0" dirty="0" smtClean="0"/>
              <a:t> harmonics have been used quite a bit in graphics.  The first paper I am aware of is by </a:t>
            </a:r>
            <a:r>
              <a:rPr lang="en-US" baseline="0" dirty="0" err="1" smtClean="0"/>
              <a:t>Kajiya</a:t>
            </a:r>
            <a:r>
              <a:rPr lang="en-US" baseline="0" dirty="0" smtClean="0"/>
              <a:t> and Von </a:t>
            </a:r>
            <a:r>
              <a:rPr lang="en-US" baseline="0" dirty="0" err="1" smtClean="0"/>
              <a:t>Herzen</a:t>
            </a:r>
            <a:r>
              <a:rPr lang="en-US" baseline="0" dirty="0" smtClean="0"/>
              <a:t> (sp?), and it uses them to model the scattering phenomena in things like clouds.  The next paper I know about was by Cabral and colleagues, there they are used to represent reflectance properties of a micro-face surface and the lighting environment, to model un-shadowed glossy reflections.</a:t>
            </a:r>
          </a:p>
          <a:p>
            <a:endParaRPr lang="en-US" baseline="0" dirty="0" smtClean="0"/>
          </a:p>
          <a:p>
            <a:r>
              <a:rPr lang="en-US" baseline="0" dirty="0" smtClean="0"/>
              <a:t>They have also been used for off-line global illumination algorithms to model directional radiance for glossy GI, to model sampled reflectance models (a pair of them used to model incoming and outgoing hemispheres), to model the directional distribution of light from a fixed light source for lighting design – this is the first interactive application I know of that used SH, and again for scattering phenomena like clouds.</a:t>
            </a:r>
          </a:p>
          <a:p>
            <a:endParaRPr lang="en-US" baseline="0" dirty="0" smtClean="0"/>
          </a:p>
        </p:txBody>
      </p:sp>
      <p:sp>
        <p:nvSpPr>
          <p:cNvPr id="4" name="Slide Number Placeholder 3"/>
          <p:cNvSpPr>
            <a:spLocks noGrp="1"/>
          </p:cNvSpPr>
          <p:nvPr>
            <p:ph type="sldNum" sz="quarter" idx="10"/>
          </p:nvPr>
        </p:nvSpPr>
        <p:spPr/>
        <p:txBody>
          <a:bodyPr/>
          <a:lstStyle/>
          <a:p>
            <a:fld id="{41702B98-B9B3-450E-9607-1875871DCD75}"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way to get light sources into SH is to simply use the projection formula on a texture.  Here we show pseudo-code for a cube map.</a:t>
            </a:r>
          </a:p>
          <a:p>
            <a:endParaRPr lang="en-US" dirty="0" smtClean="0"/>
          </a:p>
          <a:p>
            <a:r>
              <a:rPr lang="en-US" dirty="0" smtClean="0"/>
              <a:t>You iterate over the faces of the cube map [click], at each </a:t>
            </a:r>
            <a:r>
              <a:rPr lang="en-US" dirty="0" err="1" smtClean="0"/>
              <a:t>texel</a:t>
            </a:r>
            <a:r>
              <a:rPr lang="en-US" dirty="0" smtClean="0"/>
              <a:t> [click] you have to compute the differential solid angle [click] – this represents the “area of the sphere” covered</a:t>
            </a:r>
            <a:r>
              <a:rPr lang="en-US" baseline="0" dirty="0" smtClean="0"/>
              <a:t> by a given </a:t>
            </a:r>
            <a:r>
              <a:rPr lang="en-US" baseline="0" dirty="0" err="1" smtClean="0"/>
              <a:t>texel</a:t>
            </a:r>
            <a:r>
              <a:rPr lang="en-US" baseline="0" dirty="0" smtClean="0"/>
              <a:t> and the equation depends on the parameterization.  You then have to evaluate the SH basis functions for the direction on the sphere of the given </a:t>
            </a:r>
            <a:r>
              <a:rPr lang="en-US" baseline="0" dirty="0" err="1" smtClean="0"/>
              <a:t>texel</a:t>
            </a:r>
            <a:r>
              <a:rPr lang="en-US" baseline="0" dirty="0" smtClean="0"/>
              <a:t> [click].</a:t>
            </a:r>
          </a:p>
          <a:p>
            <a:endParaRPr lang="en-US" baseline="0" dirty="0" smtClean="0"/>
          </a:p>
          <a:p>
            <a:r>
              <a:rPr lang="en-US" baseline="0" dirty="0" smtClean="0"/>
              <a:t>[click] you simply accumulate this result.</a:t>
            </a:r>
          </a:p>
          <a:p>
            <a:endParaRPr lang="en-US" baseline="0" dirty="0" smtClean="0"/>
          </a:p>
          <a:p>
            <a:r>
              <a:rPr lang="en-US" baseline="0" dirty="0" smtClean="0"/>
              <a:t>[click] you could just divide by the total number of </a:t>
            </a:r>
            <a:r>
              <a:rPr lang="en-US" baseline="0" dirty="0" err="1" smtClean="0"/>
              <a:t>texels</a:t>
            </a:r>
            <a:r>
              <a:rPr lang="en-US" baseline="0" dirty="0" smtClean="0"/>
              <a:t>, but for small cube map resolutions this won’t quite equal the right value, so you might as well normalize the result.</a:t>
            </a:r>
          </a:p>
          <a:p>
            <a:endParaRPr lang="en-US" baseline="0" dirty="0" smtClean="0"/>
          </a:p>
          <a:p>
            <a:r>
              <a:rPr lang="en-US" baseline="0" dirty="0" smtClean="0"/>
              <a:t>Other parameterizations would simply use different differential solid angle equations.</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44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don’t want to always blow things out through cube maps though.  For analytic light sources there are simpler techniques.</a:t>
            </a:r>
          </a:p>
          <a:p>
            <a:endParaRPr lang="en-US" dirty="0" smtClean="0"/>
          </a:p>
          <a:p>
            <a:r>
              <a:rPr lang="en-US" dirty="0" smtClean="0"/>
              <a:t>Directional lights are the easiest, just evaluate</a:t>
            </a:r>
            <a:r>
              <a:rPr lang="en-US" baseline="0" dirty="0" smtClean="0"/>
              <a:t> the SH in the light direction.</a:t>
            </a:r>
          </a:p>
          <a:p>
            <a:endParaRPr lang="en-US" baseline="0" dirty="0" smtClean="0"/>
          </a:p>
          <a:p>
            <a:r>
              <a:rPr lang="en-US" baseline="0" dirty="0" smtClean="0"/>
              <a:t>Spherical light sources (shown here) can be done using ZH.  </a:t>
            </a:r>
          </a:p>
          <a:p>
            <a:endParaRPr lang="en-US" baseline="0" dirty="0" smtClean="0"/>
          </a:p>
          <a:p>
            <a:r>
              <a:rPr lang="en-US" baseline="0" dirty="0" smtClean="0"/>
              <a:t>Using trigonometry it is easy to compute the spread angle of the light source.</a:t>
            </a:r>
          </a:p>
          <a:p>
            <a:endParaRPr lang="en-US" baseline="0" dirty="0" smtClean="0"/>
          </a:p>
          <a:p>
            <a:r>
              <a:rPr lang="en-US" baseline="0" dirty="0" smtClean="0"/>
              <a:t>If you align the direction from the </a:t>
            </a:r>
            <a:r>
              <a:rPr lang="en-US" baseline="0" dirty="0" err="1" smtClean="0"/>
              <a:t>reciever</a:t>
            </a:r>
            <a:r>
              <a:rPr lang="en-US" baseline="0" dirty="0" smtClean="0"/>
              <a:t> point to the center of the sphere with the Z axis, these integrals can be computed </a:t>
            </a:r>
            <a:r>
              <a:rPr lang="en-US" baseline="0" dirty="0" err="1" smtClean="0"/>
              <a:t>symbollicaly</a:t>
            </a:r>
            <a:r>
              <a:rPr lang="en-US" baseline="0" dirty="0" smtClean="0"/>
              <a:t> and are simple expressions of the sin and </a:t>
            </a:r>
            <a:r>
              <a:rPr lang="en-US" baseline="0" dirty="0" err="1" smtClean="0"/>
              <a:t>cos</a:t>
            </a:r>
            <a:r>
              <a:rPr lang="en-US" baseline="0" dirty="0" smtClean="0"/>
              <a:t> of this angle.</a:t>
            </a:r>
          </a:p>
          <a:p>
            <a:endParaRPr lang="en-US" baseline="0" dirty="0" smtClean="0"/>
          </a:p>
          <a:p>
            <a:r>
              <a:rPr lang="en-US" baseline="0" dirty="0" smtClean="0"/>
              <a:t>A “cone” light source can be </a:t>
            </a:r>
            <a:r>
              <a:rPr lang="en-US" baseline="0" dirty="0" err="1" smtClean="0"/>
              <a:t>modeld</a:t>
            </a:r>
            <a:r>
              <a:rPr lang="en-US" baseline="0" dirty="0" smtClean="0"/>
              <a:t> using the same ZH coefficients, the spread angle is just explicitly set instead of being </a:t>
            </a:r>
            <a:r>
              <a:rPr lang="en-US" baseline="0" dirty="0" err="1" smtClean="0"/>
              <a:t>infered</a:t>
            </a:r>
            <a:r>
              <a:rPr lang="en-US" baseline="0" dirty="0" smtClean="0"/>
              <a:t> from the sphere geometry and </a:t>
            </a:r>
            <a:r>
              <a:rPr lang="en-US" baseline="0" dirty="0" err="1" smtClean="0"/>
              <a:t>reciever</a:t>
            </a:r>
            <a:r>
              <a:rPr lang="en-US" baseline="0" dirty="0" smtClean="0"/>
              <a:t> position.</a:t>
            </a:r>
          </a:p>
        </p:txBody>
      </p:sp>
      <p:sp>
        <p:nvSpPr>
          <p:cNvPr id="4" name="Slide Number Placeholder 3"/>
          <p:cNvSpPr>
            <a:spLocks noGrp="1"/>
          </p:cNvSpPr>
          <p:nvPr>
            <p:ph type="sldNum" sz="quarter" idx="10"/>
          </p:nvPr>
        </p:nvSpPr>
        <p:spPr/>
        <p:txBody>
          <a:bodyPr/>
          <a:lstStyle/>
          <a:p>
            <a:fld id="{41702B98-B9B3-450E-9607-1875871DCD75}" type="slidenum">
              <a:rPr lang="en-US" smtClean="0"/>
              <a:pPr/>
              <a:t>45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cone light source can exhibit artifacts.  Here we see the projection of a hemisphere on the upper right corner.  Even at 6</a:t>
            </a:r>
            <a:r>
              <a:rPr lang="en-US" baseline="30000" dirty="0" smtClean="0"/>
              <a:t>th</a:t>
            </a:r>
            <a:r>
              <a:rPr lang="en-US" baseline="0" dirty="0" smtClean="0"/>
              <a:t> order the approximation is </a:t>
            </a:r>
            <a:r>
              <a:rPr lang="en-US" baseline="0" dirty="0" err="1" smtClean="0"/>
              <a:t>farily</a:t>
            </a:r>
            <a:r>
              <a:rPr lang="en-US" baseline="0" dirty="0" smtClean="0"/>
              <a:t> wobbly.</a:t>
            </a:r>
          </a:p>
          <a:p>
            <a:endParaRPr lang="en-US" baseline="0" dirty="0" smtClean="0"/>
          </a:p>
          <a:p>
            <a:r>
              <a:rPr lang="en-US" baseline="0" dirty="0" smtClean="0"/>
              <a:t>A cone light source can be modeled that has a soft fall off over the spread angle.  An ease </a:t>
            </a:r>
            <a:r>
              <a:rPr lang="en-US" baseline="0" dirty="0" err="1" smtClean="0"/>
              <a:t>spline</a:t>
            </a:r>
            <a:r>
              <a:rPr lang="en-US" baseline="0" dirty="0" smtClean="0"/>
              <a:t> is used (this is a common cubic polynomial used in animation, it is 1 at 0, and 0 at 1 with the </a:t>
            </a:r>
            <a:r>
              <a:rPr lang="en-US" baseline="0" dirty="0" err="1" smtClean="0"/>
              <a:t>derivatves</a:t>
            </a:r>
            <a:r>
              <a:rPr lang="en-US" baseline="0" dirty="0" smtClean="0"/>
              <a:t> zero at both end points.  It is better behaved at large angles.</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46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see a set of projections</a:t>
            </a:r>
            <a:r>
              <a:rPr lang="en-US" baseline="0" dirty="0" smtClean="0"/>
              <a:t> of various size light sources.  </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47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Evaluating lights is simple.  You evaluate the ZH coefficients as</a:t>
            </a:r>
            <a:r>
              <a:rPr lang="en-US" baseline="0" dirty="0" smtClean="0"/>
              <a:t> a function of the light parameters, and then rotate them to the correct orientation – which is just a SH evaluation and a per band scale.</a:t>
            </a:r>
          </a:p>
          <a:p>
            <a:endParaRPr lang="en-US" baseline="0" dirty="0" smtClean="0"/>
          </a:p>
          <a:p>
            <a:r>
              <a:rPr lang="en-US" baseline="0" dirty="0" smtClean="0"/>
              <a:t>If you are using [0,1] lighting, it is possible to “normalize” the lights, so that, for example, you can make the light reflected for an </a:t>
            </a:r>
            <a:r>
              <a:rPr lang="en-US" baseline="0" dirty="0" err="1" smtClean="0"/>
              <a:t>unshadowed</a:t>
            </a:r>
            <a:r>
              <a:rPr lang="en-US" baseline="0" dirty="0" smtClean="0"/>
              <a:t> normal pointing at the light source to be some constant.  Doing this using the ZH vector for the clamped cosine function is easy, and compensates for projection error (which using an analytic normalization factor wouldn’t do.)</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48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load the sphere scene again [Z][L]</a:t>
            </a:r>
            <a:r>
              <a:rPr lang="en-US" baseline="0" dirty="0" smtClean="0"/>
              <a:t>.  This is illuminated with a directional light (smooth cone with a tight angle).  As the spread angle is increased more of the sphere is lit.   Looking at the SH projection [B], you can see that it is well behaved over all angles.</a:t>
            </a:r>
          </a:p>
          <a:p>
            <a:endParaRPr lang="en-US" baseline="0" dirty="0" smtClean="0"/>
          </a:p>
          <a:p>
            <a:r>
              <a:rPr lang="en-US" baseline="0" dirty="0" smtClean="0"/>
              <a:t>While a hard cone [G] gets a bit wonky as the cone angle gets large.</a:t>
            </a:r>
          </a:p>
          <a:p>
            <a:endParaRPr lang="en-US" baseline="0" dirty="0" smtClean="0"/>
          </a:p>
          <a:p>
            <a:r>
              <a:rPr lang="en-US" baseline="0" dirty="0" smtClean="0"/>
              <a:t>[C][L] you can see how the light source size changes the shadows more clearly when rendering a scene using PRT.</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49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 we’ve described how to throw light sources into SH, we’re going t talk about how to pull</a:t>
            </a:r>
            <a:r>
              <a:rPr lang="en-US" baseline="0" dirty="0" smtClean="0"/>
              <a:t> them out.</a:t>
            </a:r>
          </a:p>
          <a:p>
            <a:endParaRPr lang="en-US" baseline="0" dirty="0" smtClean="0"/>
          </a:p>
          <a:p>
            <a:r>
              <a:rPr lang="en-US" baseline="0" dirty="0" smtClean="0"/>
              <a:t>There are a couple of reasons this is interesting:</a:t>
            </a:r>
          </a:p>
          <a:p>
            <a:endParaRPr lang="en-US" baseline="0" dirty="0" smtClean="0"/>
          </a:p>
          <a:p>
            <a:r>
              <a:rPr lang="en-US" baseline="0" dirty="0" smtClean="0"/>
              <a:t>On older hardware you might not even be able to use irradiance environment maps, you can solve for a directional light + ambient that optimally represents a larger number of light sources (I derived how to do this for </a:t>
            </a:r>
            <a:r>
              <a:rPr lang="en-US" baseline="0" dirty="0" err="1" smtClean="0"/>
              <a:t>WoW</a:t>
            </a:r>
            <a:r>
              <a:rPr lang="en-US" baseline="0" dirty="0" smtClean="0"/>
              <a:t>.)</a:t>
            </a:r>
          </a:p>
          <a:p>
            <a:endParaRPr lang="en-US" baseline="0" dirty="0" smtClean="0"/>
          </a:p>
          <a:p>
            <a:r>
              <a:rPr lang="en-US" baseline="0" dirty="0" smtClean="0"/>
              <a:t>For glossy materials you might want to pull analytic lights out to evaluate in </a:t>
            </a:r>
            <a:r>
              <a:rPr lang="en-US" baseline="0" dirty="0" err="1" smtClean="0"/>
              <a:t>shaders</a:t>
            </a:r>
            <a:r>
              <a:rPr lang="en-US" baseline="0" dirty="0" smtClean="0"/>
              <a:t> for higher frequency BRDF’s</a:t>
            </a:r>
          </a:p>
          <a:p>
            <a:endParaRPr lang="en-US" baseline="0" dirty="0" smtClean="0"/>
          </a:p>
          <a:p>
            <a:r>
              <a:rPr lang="en-US" baseline="0" dirty="0" smtClean="0"/>
              <a:t>Finally it can be used as a form of compression – pull out a small number of lighting models and throw out some of the higher frequency SH coefficients.</a:t>
            </a:r>
          </a:p>
          <a:p>
            <a:endParaRPr lang="en-US" baseline="0" dirty="0" smtClean="0"/>
          </a:p>
          <a:p>
            <a:r>
              <a:rPr lang="en-US" baseline="0" dirty="0" smtClean="0"/>
              <a:t>For a single directional light, to solve for the intensity “c” you want to minimize the following error function.  It is an integral over all </a:t>
            </a:r>
            <a:r>
              <a:rPr lang="en-US" baseline="0" dirty="0" err="1" smtClean="0"/>
              <a:t>normals</a:t>
            </a:r>
            <a:r>
              <a:rPr lang="en-US" baseline="0" dirty="0" smtClean="0"/>
              <a:t> of the squared error between the outgoing radiance of the directional light [click] minus the outgoing light from the lighting environment.  This looks fairly nasty…</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50</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SH though, this becomes much cleaner.</a:t>
            </a:r>
            <a:r>
              <a:rPr lang="en-US" baseline="0" dirty="0" smtClean="0"/>
              <a:t>  You want the </a:t>
            </a:r>
            <a:r>
              <a:rPr lang="en-US" baseline="0" dirty="0" err="1" smtClean="0"/>
              <a:t>pointwise</a:t>
            </a:r>
            <a:r>
              <a:rPr lang="en-US" baseline="0" dirty="0" smtClean="0"/>
              <a:t> squared error between the irradiance environment map and the lighting environment made from the directional light.</a:t>
            </a:r>
          </a:p>
          <a:p>
            <a:endParaRPr lang="en-US" baseline="0" dirty="0" smtClean="0"/>
          </a:p>
          <a:p>
            <a:r>
              <a:rPr lang="en-US" baseline="0" dirty="0" smtClean="0"/>
              <a:t>[click]</a:t>
            </a:r>
          </a:p>
          <a:p>
            <a:endParaRPr lang="en-US" baseline="0" dirty="0" smtClean="0"/>
          </a:p>
          <a:p>
            <a:r>
              <a:rPr lang="en-US" baseline="0" dirty="0" smtClean="0"/>
              <a:t>But this is really just the integral of the product of two functions, which as we said before is simple a dot product of the coefficients.</a:t>
            </a:r>
          </a:p>
          <a:p>
            <a:endParaRPr lang="en-US" baseline="0" dirty="0" smtClean="0"/>
          </a:p>
          <a:p>
            <a:r>
              <a:rPr lang="en-US" baseline="0" dirty="0" smtClean="0"/>
              <a:t>[click]</a:t>
            </a:r>
          </a:p>
          <a:p>
            <a:endParaRPr lang="en-US" baseline="0" dirty="0" smtClean="0"/>
          </a:p>
          <a:p>
            <a:r>
              <a:rPr lang="en-US" baseline="0" dirty="0" smtClean="0"/>
              <a:t>Differentiate with respect to c, and solve for zero gives you the </a:t>
            </a:r>
            <a:r>
              <a:rPr lang="en-US" baseline="0" dirty="0" err="1" smtClean="0"/>
              <a:t>minimizer</a:t>
            </a:r>
            <a:r>
              <a:rPr lang="en-US" baseline="0" dirty="0" smtClean="0"/>
              <a:t> of this expression.</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51</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also want to solve for an ambient term, SH are also handy.  The ambient light source can only interact with the DC SH coefficient.  So you simply</a:t>
            </a:r>
            <a:r>
              <a:rPr lang="en-US" baseline="0" dirty="0" smtClean="0"/>
              <a:t> solve for a directional light ignoring DC, and then use that to compute the appropriate ambient intensity.</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52</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above derivations assume you know what the best direction to use</a:t>
            </a:r>
            <a:r>
              <a:rPr lang="en-US" baseline="0" dirty="0" smtClean="0"/>
              <a:t> is.</a:t>
            </a:r>
          </a:p>
          <a:p>
            <a:endParaRPr lang="en-US" baseline="0" dirty="0" smtClean="0"/>
          </a:p>
          <a:p>
            <a:r>
              <a:rPr lang="en-US" baseline="0" dirty="0" smtClean="0"/>
              <a:t>One choice that works well (for a single direction) is the “optimal linear” direction, this is just the linear SH coefficients (compensating for sign), and for a lighting environment corresponds to the weighted brightest direction on the sphere.</a:t>
            </a:r>
          </a:p>
          <a:p>
            <a:endParaRPr lang="en-US" baseline="0" dirty="0" smtClean="0"/>
          </a:p>
          <a:p>
            <a:r>
              <a:rPr lang="en-US" baseline="0" dirty="0" smtClean="0"/>
              <a:t>If you want to compute multiple directions, the problem is a bit trickier.  SH are always very smooth, which means that if you have a strong peak, it will be the local maxima (when climbing up the gradient) for a large angular extent.  </a:t>
            </a:r>
          </a:p>
          <a:p>
            <a:endParaRPr lang="en-US" baseline="0" dirty="0" smtClean="0"/>
          </a:p>
          <a:p>
            <a:r>
              <a:rPr lang="en-US" baseline="0" dirty="0" smtClean="0"/>
              <a:t>The delta function is the strongest peak you could have, so if we look at the angular extent (really spherical area) we can just place enough points on the sphere so that any delta function would have a point that could hill climb to reach the top.  The paper has more details, but you only need a small number of points to do this (22 for 6</a:t>
            </a:r>
            <a:r>
              <a:rPr lang="en-US" baseline="30000" dirty="0" smtClean="0"/>
              <a:t>th</a:t>
            </a:r>
            <a:r>
              <a:rPr lang="en-US" baseline="0" dirty="0" smtClean="0"/>
              <a:t> order seems to work well.)</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53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Ravi had</a:t>
            </a:r>
            <a:r>
              <a:rPr lang="en-US" baseline="0" dirty="0" smtClean="0"/>
              <a:t> a paper in </a:t>
            </a:r>
            <a:r>
              <a:rPr lang="en-US" baseline="0" dirty="0" err="1" smtClean="0"/>
              <a:t>Siggraph</a:t>
            </a:r>
            <a:r>
              <a:rPr lang="en-US" baseline="0" dirty="0" smtClean="0"/>
              <a:t> 2001 that used SH to model irradiance environment maps – this renders diffuse objects from distant illumination efficiently.</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see a lighting function with a set of uniformly distributed points (see white paper for a way to generate</a:t>
            </a:r>
            <a:r>
              <a:rPr lang="en-US" baseline="0" dirty="0" smtClean="0"/>
              <a:t> points).  You want </a:t>
            </a:r>
            <a:r>
              <a:rPr lang="en-US" baseline="0" dirty="0" err="1" smtClean="0"/>
              <a:t>fo</a:t>
            </a:r>
            <a:r>
              <a:rPr lang="en-US" baseline="0" dirty="0" smtClean="0"/>
              <a:t> climb uphill – or find local maxima.  This is the same as finding minima of –f (there are various standard algorithms to do this – I use the BFGS algorithm.)</a:t>
            </a:r>
          </a:p>
          <a:p>
            <a:endParaRPr lang="en-US" baseline="0" dirty="0" smtClean="0"/>
          </a:p>
          <a:p>
            <a:r>
              <a:rPr lang="en-US" baseline="0" dirty="0" smtClean="0"/>
              <a:t>You have all the points find local maxima, resulting in the locations on the bottom image.  The peaks are going to be the points with the largest magnitude that have no other points within a fixed distance.  </a:t>
            </a:r>
          </a:p>
          <a:p>
            <a:endParaRPr lang="en-US" baseline="0" dirty="0" smtClean="0"/>
          </a:p>
          <a:p>
            <a:r>
              <a:rPr lang="en-US" baseline="0" dirty="0" smtClean="0"/>
              <a:t>[click]</a:t>
            </a:r>
          </a:p>
        </p:txBody>
      </p:sp>
      <p:sp>
        <p:nvSpPr>
          <p:cNvPr id="4" name="Slide Number Placeholder 3"/>
          <p:cNvSpPr>
            <a:spLocks noGrp="1"/>
          </p:cNvSpPr>
          <p:nvPr>
            <p:ph type="sldNum" sz="quarter" idx="10"/>
          </p:nvPr>
        </p:nvSpPr>
        <p:spPr/>
        <p:txBody>
          <a:bodyPr/>
          <a:lstStyle/>
          <a:p>
            <a:fld id="{41702B98-B9B3-450E-9607-1875871DCD75}" type="slidenum">
              <a:rPr lang="en-US" smtClean="0"/>
              <a:pPr/>
              <a:t>54</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Here we see this lighting environment approximated with an ambient + 3 light sources.</a:t>
            </a:r>
            <a:endParaRPr lang="en-US" dirty="0" smtClean="0"/>
          </a:p>
          <a:p>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55</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we see a lighting environment and some uniform random points.  These points are clumpy, so you could mix a peak.  You can increase the quality of the distribution by relaxing  [G][G][G] (details in whitepaper)</a:t>
            </a:r>
          </a:p>
          <a:p>
            <a:endParaRPr lang="en-US" baseline="0" dirty="0" smtClean="0"/>
          </a:p>
          <a:p>
            <a:r>
              <a:rPr lang="en-US" baseline="0" dirty="0" smtClean="0"/>
              <a:t>Now you can make the climb up hill [F][F] and you’ll see that they find the 3 dominate peaks, and some smaller ones.</a:t>
            </a:r>
          </a:p>
          <a:p>
            <a:endParaRPr lang="en-US" baseline="0" dirty="0" smtClean="0"/>
          </a:p>
          <a:p>
            <a:r>
              <a:rPr lang="en-US" baseline="0" dirty="0" smtClean="0"/>
              <a:t>You can then fit 3 lobes [D][D] {don’t left mouse!} and toggle between the approximate lighting environment and the actual one [a][a]. You can also do this toggling looking at the distorted sphere [B] [A][A]</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56</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Functions that have discontinuities</a:t>
            </a:r>
            <a:r>
              <a:rPr lang="en-US" baseline="0" dirty="0" smtClean="0"/>
              <a:t> (like a square wave) can not be exactly represented with a linear combination of smooth basis functions.</a:t>
            </a:r>
          </a:p>
          <a:p>
            <a:endParaRPr lang="en-US" baseline="0" dirty="0" smtClean="0"/>
          </a:p>
        </p:txBody>
      </p:sp>
      <p:sp>
        <p:nvSpPr>
          <p:cNvPr id="4" name="Slide Number Placeholder 3"/>
          <p:cNvSpPr>
            <a:spLocks noGrp="1"/>
          </p:cNvSpPr>
          <p:nvPr>
            <p:ph type="sldNum" sz="quarter" idx="10"/>
          </p:nvPr>
        </p:nvSpPr>
        <p:spPr/>
        <p:txBody>
          <a:bodyPr/>
          <a:lstStyle/>
          <a:p>
            <a:fld id="{41702B98-B9B3-450E-9607-1875871DCD75}" type="slidenum">
              <a:rPr lang="en-US" smtClean="0"/>
              <a:pPr/>
              <a:t>58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When projecting a signal with a discontinuity using the </a:t>
            </a:r>
            <a:r>
              <a:rPr lang="en-US" baseline="0" dirty="0" err="1" smtClean="0"/>
              <a:t>fourier</a:t>
            </a:r>
            <a:r>
              <a:rPr lang="en-US" baseline="0" dirty="0" smtClean="0"/>
              <a:t> basis, you will get over shoot near the discontinuity and oscillations trailing it.  </a:t>
            </a:r>
          </a:p>
          <a:p>
            <a:endParaRPr lang="en-US" baseline="0" dirty="0" smtClean="0"/>
          </a:p>
          <a:p>
            <a:r>
              <a:rPr lang="en-US" baseline="0" dirty="0" smtClean="0"/>
              <a:t>Here we see part of the projection of a square wave, goes from -1 to 1 at odd integers, represented using a 5</a:t>
            </a:r>
            <a:r>
              <a:rPr lang="en-US" baseline="30000" dirty="0" smtClean="0"/>
              <a:t>th</a:t>
            </a:r>
            <a:r>
              <a:rPr lang="en-US" baseline="0" dirty="0" smtClean="0"/>
              <a:t> degree polynomial.</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59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As you increase the degree,</a:t>
            </a:r>
            <a:r>
              <a:rPr lang="en-US" baseline="0" dirty="0" smtClean="0"/>
              <a:t> it gets closer to the square wave.</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60</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61</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it</a:t>
            </a:r>
            <a:r>
              <a:rPr lang="en-US" baseline="0" dirty="0" smtClean="0"/>
              <a:t> can never converge.  There will always be overshoot and some trailing/leading oscillations.</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62</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amount of the overshoot is constant (around 18% of the gap for this type of discontinuity using a </a:t>
            </a:r>
            <a:r>
              <a:rPr lang="en-US" dirty="0" err="1" smtClean="0"/>
              <a:t>fourier</a:t>
            </a:r>
            <a:r>
              <a:rPr lang="en-US" baseline="0" dirty="0" smtClean="0"/>
              <a:t> transform).</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63</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Windowing the function in frequency space (called applying</a:t>
            </a:r>
            <a:r>
              <a:rPr lang="en-US" baseline="0" dirty="0" smtClean="0"/>
              <a:t> sigma factors sometimes as well) is the classic way to address this problem in signal processing.</a:t>
            </a:r>
          </a:p>
          <a:p>
            <a:endParaRPr lang="en-US" baseline="0" dirty="0" smtClean="0"/>
          </a:p>
          <a:p>
            <a:r>
              <a:rPr lang="en-US" baseline="0" dirty="0" smtClean="0"/>
              <a:t>A common window to use is a </a:t>
            </a:r>
            <a:r>
              <a:rPr lang="en-US" baseline="0" dirty="0" err="1" smtClean="0"/>
              <a:t>sinc</a:t>
            </a:r>
            <a:r>
              <a:rPr lang="en-US" baseline="0" dirty="0" smtClean="0"/>
              <a:t> function – graphed here.</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64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had a paper in </a:t>
            </a:r>
            <a:r>
              <a:rPr lang="en-US" dirty="0" err="1" smtClean="0"/>
              <a:t>siggraph</a:t>
            </a:r>
            <a:r>
              <a:rPr lang="en-US" dirty="0" smtClean="0"/>
              <a:t> the following year, that</a:t>
            </a:r>
            <a:r>
              <a:rPr lang="en-US" baseline="0" dirty="0" smtClean="0"/>
              <a:t> represented the lighting using SH, and </a:t>
            </a:r>
            <a:r>
              <a:rPr lang="en-US" baseline="0" dirty="0" err="1" smtClean="0"/>
              <a:t>precomputed</a:t>
            </a:r>
            <a:r>
              <a:rPr lang="en-US" baseline="0" dirty="0" smtClean="0"/>
              <a:t> “transfer functions” over an objects surface, enabling interactive rendering of complex global illuminations effects like soft shadows, and inter-reflections.</a:t>
            </a:r>
          </a:p>
          <a:p>
            <a:endParaRPr lang="en-US" baseline="0" dirty="0" smtClean="0"/>
          </a:p>
          <a:p>
            <a:r>
              <a:rPr lang="en-US" baseline="0" dirty="0" smtClean="0"/>
              <a:t>Much of the work using SH at some level is a derivative of one of these ideas.</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8</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common to take</a:t>
            </a:r>
            <a:r>
              <a:rPr lang="en-US" baseline="0" dirty="0" smtClean="0"/>
              <a:t> just the central lobe of the </a:t>
            </a:r>
            <a:r>
              <a:rPr lang="en-US" baseline="0" dirty="0" err="1" smtClean="0"/>
              <a:t>sinc</a:t>
            </a:r>
            <a:r>
              <a:rPr lang="en-US" baseline="0" dirty="0" smtClean="0"/>
              <a:t> show here, where it will become zero on the frequencies not used.</a:t>
            </a:r>
          </a:p>
          <a:p>
            <a:endParaRPr lang="en-US" baseline="0" dirty="0" smtClean="0"/>
          </a:p>
          <a:p>
            <a:r>
              <a:rPr lang="en-US" baseline="0" dirty="0" smtClean="0"/>
              <a:t>[click]</a:t>
            </a:r>
          </a:p>
          <a:p>
            <a:endParaRPr lang="en-US" baseline="0" dirty="0" smtClean="0"/>
          </a:p>
          <a:p>
            <a:r>
              <a:rPr lang="en-US" baseline="0" dirty="0" smtClean="0"/>
              <a:t>Since functions in the frequency domain are the </a:t>
            </a:r>
            <a:r>
              <a:rPr lang="en-US" baseline="0" dirty="0" err="1" smtClean="0"/>
              <a:t>fourier</a:t>
            </a:r>
            <a:r>
              <a:rPr lang="en-US" baseline="0" dirty="0" smtClean="0"/>
              <a:t> transform of a box function in the spatial domain.  The narrower the </a:t>
            </a:r>
            <a:r>
              <a:rPr lang="en-US" baseline="0" dirty="0" err="1" smtClean="0"/>
              <a:t>sinc</a:t>
            </a:r>
            <a:r>
              <a:rPr lang="en-US" baseline="0" dirty="0" smtClean="0"/>
              <a:t>, the wider the box.  In our case we have a broad </a:t>
            </a:r>
            <a:r>
              <a:rPr lang="en-US" baseline="0" dirty="0" err="1" smtClean="0"/>
              <a:t>sinc</a:t>
            </a:r>
            <a:r>
              <a:rPr lang="en-US" baseline="0" dirty="0" smtClean="0"/>
              <a:t>, which means it corresponds to a very narrow box function.</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65</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Multiplying by a stretched</a:t>
            </a:r>
            <a:r>
              <a:rPr lang="en-US" baseline="0" dirty="0" smtClean="0"/>
              <a:t> out </a:t>
            </a:r>
            <a:r>
              <a:rPr lang="en-US" baseline="0" dirty="0" err="1" smtClean="0"/>
              <a:t>sinc</a:t>
            </a:r>
            <a:r>
              <a:rPr lang="en-US" baseline="0" dirty="0" smtClean="0"/>
              <a:t> in the frequency domain is the same as convolving by a narrow box in the spatial domain.  Which means you feed the </a:t>
            </a:r>
            <a:r>
              <a:rPr lang="en-US" baseline="0" dirty="0" err="1" smtClean="0"/>
              <a:t>fourier</a:t>
            </a:r>
            <a:r>
              <a:rPr lang="en-US" baseline="0" dirty="0" smtClean="0"/>
              <a:t> transform a function that doesn’t have discontinuities (shown here.)</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66</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higher the </a:t>
            </a:r>
            <a:r>
              <a:rPr lang="en-US" dirty="0" err="1" smtClean="0"/>
              <a:t>freqency</a:t>
            </a:r>
            <a:r>
              <a:rPr lang="en-US" dirty="0" smtClean="0"/>
              <a:t>,</a:t>
            </a:r>
            <a:r>
              <a:rPr lang="en-US" baseline="0" dirty="0" smtClean="0"/>
              <a:t> the narrower the box is so the closer the function that gets projected will be to the step function.</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67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see the projection without</a:t>
            </a:r>
            <a:r>
              <a:rPr lang="en-US" baseline="0" dirty="0" smtClean="0"/>
              <a:t> windowing.</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68</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see both the windowed</a:t>
            </a:r>
            <a:r>
              <a:rPr lang="en-US" baseline="0" dirty="0" smtClean="0"/>
              <a:t> and non-windowed versions.  Windowing makes it much closer to the step function.  It is worth pointing out that the squared error is always lowest when not windowing.</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69</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the comparisons as we increase the order.</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70</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71</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the highest order you still have a bit of error.</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72</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window again (multiply by </a:t>
            </a:r>
            <a:r>
              <a:rPr lang="en-US" dirty="0" err="1" smtClean="0"/>
              <a:t>sinc</a:t>
            </a:r>
            <a:r>
              <a:rPr lang="en-US" dirty="0" smtClean="0"/>
              <a:t> again), which is the same as convolving again</a:t>
            </a:r>
            <a:r>
              <a:rPr lang="en-US" baseline="0" dirty="0" smtClean="0"/>
              <a:t> with a box function.  In the spatial domain a box convolved with a box is a tent, and this is one way of generating b-</a:t>
            </a:r>
            <a:r>
              <a:rPr lang="en-US" baseline="0" dirty="0" err="1" smtClean="0"/>
              <a:t>splines</a:t>
            </a:r>
            <a:r>
              <a:rPr lang="en-US" baseline="0" dirty="0" smtClean="0"/>
              <a:t> (repeated convolution.)</a:t>
            </a:r>
          </a:p>
          <a:p>
            <a:endParaRPr lang="en-US" baseline="0" dirty="0" smtClean="0"/>
          </a:p>
          <a:p>
            <a:r>
              <a:rPr lang="en-US" baseline="0" dirty="0" smtClean="0"/>
              <a:t>One more windowing eliminates the artifacts in this case.</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73</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 windowing</a:t>
            </a:r>
            <a:r>
              <a:rPr lang="en-US" baseline="0" dirty="0" smtClean="0"/>
              <a:t> functions can be used – the </a:t>
            </a:r>
            <a:r>
              <a:rPr lang="en-US" baseline="0" dirty="0" err="1" smtClean="0"/>
              <a:t>hanning</a:t>
            </a:r>
            <a:r>
              <a:rPr lang="en-US" baseline="0" dirty="0" smtClean="0"/>
              <a:t> window (raised cosine lobe), it attenuates higher frequencies faster than a </a:t>
            </a:r>
            <a:r>
              <a:rPr lang="en-US" baseline="0" dirty="0" err="1" smtClean="0"/>
              <a:t>sinc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74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Ravi’s work was extended to handle reflection from a restricted model of surface reflectance (not just SH), and our work was extended to handle a wide range of</a:t>
            </a:r>
            <a:r>
              <a:rPr lang="en-US" baseline="0" dirty="0" smtClean="0"/>
              <a:t> reflectance properties, add sub-surface scattering to the effects that can be modeled and compress the results to make them more practical.</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10</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slower than the </a:t>
            </a:r>
            <a:r>
              <a:rPr lang="en-US" dirty="0" err="1" smtClean="0"/>
              <a:t>sinc</a:t>
            </a:r>
            <a:r>
              <a:rPr lang="en-US" dirty="0" smtClean="0"/>
              <a:t> squared.</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75</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free DOF that is handy</a:t>
            </a:r>
            <a:r>
              <a:rPr lang="en-US" baseline="0" dirty="0" smtClean="0"/>
              <a:t> to use is the extent of the window (how tight the box is), using the “idea” window tends to overly </a:t>
            </a:r>
            <a:r>
              <a:rPr lang="en-US" baseline="0" dirty="0" err="1" smtClean="0"/>
              <a:t>blurr</a:t>
            </a:r>
            <a:r>
              <a:rPr lang="en-US" baseline="0" dirty="0" smtClean="0"/>
              <a:t> the signal, giving </a:t>
            </a:r>
            <a:r>
              <a:rPr lang="en-US" baseline="0" dirty="0" err="1" smtClean="0"/>
              <a:t>cotnrol</a:t>
            </a:r>
            <a:r>
              <a:rPr lang="en-US" baseline="0" dirty="0" smtClean="0"/>
              <a:t> to trade off between ringing and blurring is useful.</a:t>
            </a:r>
          </a:p>
          <a:p>
            <a:endParaRPr lang="en-US" baseline="0" dirty="0" smtClean="0"/>
          </a:p>
          <a:p>
            <a:r>
              <a:rPr lang="en-US" baseline="0" dirty="0" smtClean="0"/>
              <a:t>Here we see windowed SH projections of delta functions.</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76</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a:t>
            </a:r>
            <a:r>
              <a:rPr lang="en-US" dirty="0" err="1" smtClean="0"/>
              <a:t>hanning</a:t>
            </a:r>
            <a:r>
              <a:rPr lang="en-US" dirty="0" smtClean="0"/>
              <a:t> lobe (blurrier</a:t>
            </a:r>
            <a:r>
              <a:rPr lang="en-US" baseline="0" dirty="0" smtClean="0"/>
              <a:t> at same width.)</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77</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see them graphed with the delta function (red).  The un-windowed</a:t>
            </a:r>
            <a:r>
              <a:rPr lang="en-US" baseline="0" dirty="0" smtClean="0"/>
              <a:t> function has large negative lobes.</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78</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see examples of ringing when </a:t>
            </a:r>
            <a:r>
              <a:rPr lang="en-US" dirty="0" err="1" smtClean="0"/>
              <a:t>rednering</a:t>
            </a:r>
            <a:r>
              <a:rPr lang="en-US" dirty="0" smtClean="0"/>
              <a:t> using PRT.  The image on the left has no windowing (light source is a delta function),</a:t>
            </a:r>
            <a:r>
              <a:rPr lang="en-US" baseline="0" dirty="0" smtClean="0"/>
              <a:t> the bright bands are reflections from the rings.  If you aggressively window (middle) you pretty much remove the rings, but the shadow is also smoothed out.  A less aggressive window diminished the rings somewhat while maintaining a more defined shadow.</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79</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example of color artifacts</a:t>
            </a:r>
            <a:r>
              <a:rPr lang="en-US" baseline="0" dirty="0" smtClean="0"/>
              <a:t> that can happen.  You have a white ambient light and a bright yellow directional light.</a:t>
            </a:r>
          </a:p>
          <a:p>
            <a:endParaRPr lang="en-US" baseline="0" dirty="0" smtClean="0"/>
          </a:p>
          <a:p>
            <a:r>
              <a:rPr lang="en-US" baseline="0" dirty="0" smtClean="0"/>
              <a:t>The negative lobes pull out red and green, leaving the blue color artifacts.  Windowing can get rid of these artifacts.</a:t>
            </a:r>
          </a:p>
          <a:p>
            <a:endParaRPr lang="en-US" baseline="0" dirty="0" smtClean="0"/>
          </a:p>
          <a:p>
            <a:r>
              <a:rPr lang="en-US" baseline="0" dirty="0" smtClean="0"/>
              <a:t>You also have the positive lobes (order 3) and negative lobes (order 6).</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80</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way</a:t>
            </a:r>
            <a:r>
              <a:rPr lang="en-US" baseline="0" dirty="0" smtClean="0"/>
              <a:t> to window is to change how you think about projection.</a:t>
            </a:r>
          </a:p>
          <a:p>
            <a:endParaRPr lang="en-US" baseline="0" dirty="0" smtClean="0"/>
          </a:p>
          <a:p>
            <a:r>
              <a:rPr lang="en-US" baseline="0" dirty="0" smtClean="0"/>
              <a:t>The projection equation minimizes the error function shown here – integrated squared error.</a:t>
            </a:r>
          </a:p>
          <a:p>
            <a:endParaRPr lang="en-US" baseline="0" dirty="0" smtClean="0"/>
          </a:p>
          <a:p>
            <a:r>
              <a:rPr lang="en-US" baseline="0" dirty="0" smtClean="0"/>
              <a:t>Instead you can minimize a different error function.  Here is one that minimizes squared error, but also penalizes a measure of curvature (squared </a:t>
            </a:r>
            <a:r>
              <a:rPr lang="en-US" baseline="0" dirty="0" err="1" smtClean="0"/>
              <a:t>laplacian</a:t>
            </a:r>
            <a:r>
              <a:rPr lang="en-US" baseline="0" dirty="0" smtClean="0"/>
              <a:t>).</a:t>
            </a:r>
          </a:p>
          <a:p>
            <a:endParaRPr lang="en-US" baseline="0" dirty="0" smtClean="0"/>
          </a:p>
          <a:p>
            <a:r>
              <a:rPr lang="en-US" baseline="0" dirty="0" smtClean="0"/>
              <a:t>Given lambda, this can be computed in closed for as well.</a:t>
            </a:r>
          </a:p>
          <a:p>
            <a:endParaRPr lang="en-US" baseline="0" dirty="0" smtClean="0"/>
          </a:p>
          <a:p>
            <a:r>
              <a:rPr lang="en-US" baseline="0" dirty="0" smtClean="0"/>
              <a:t>You can solve for </a:t>
            </a:r>
            <a:r>
              <a:rPr lang="en-US" baseline="0" dirty="0" err="1" smtClean="0"/>
              <a:t>lamba</a:t>
            </a:r>
            <a:r>
              <a:rPr lang="en-US" baseline="0" dirty="0" smtClean="0"/>
              <a:t> by reducing the curvature by a fixed amount.</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81</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examples</a:t>
            </a:r>
            <a:r>
              <a:rPr lang="en-US" baseline="0" dirty="0" smtClean="0"/>
              <a:t> reducing the curvature to 10% and 50% of the original delta function.</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82</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a:t>
            </a:r>
            <a:r>
              <a:rPr lang="en-US" baseline="0" dirty="0" smtClean="0"/>
              <a:t> see a sphere again [Z], looking at the lighting environment you can see the negative lobe [B], it’s more apparent visualizing the scalar function over the sphere [B].  If I window {drag window down} you can see it eliminate/minimize these negative lobs. [B] {fiddle with windowing} here is the distorted sphere view again.</a:t>
            </a:r>
          </a:p>
          <a:p>
            <a:endParaRPr lang="en-US" baseline="0" dirty="0" smtClean="0"/>
          </a:p>
          <a:p>
            <a:r>
              <a:rPr lang="en-US" baseline="0" dirty="0" smtClean="0"/>
              <a:t>Reducing the order doesn’t have the same effect – things get blurrier, but you don’t necessarily get rid of the negative values.</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83</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Windowing applies to the whole</a:t>
            </a:r>
            <a:r>
              <a:rPr lang="en-US" baseline="0" dirty="0" smtClean="0"/>
              <a:t> function.  But in graphics we tend to not look at the whole function.  Generally you integrate it against some smooth, but also somewhat compact, function.</a:t>
            </a:r>
          </a:p>
          <a:p>
            <a:endParaRPr lang="en-US" baseline="0" dirty="0" smtClean="0"/>
          </a:p>
          <a:p>
            <a:r>
              <a:rPr lang="en-US" baseline="0" dirty="0" smtClean="0"/>
              <a:t>If your signal has a dominant peak, you can exploit this fact to only window when the rings are going to impact the rendered result.</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84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PRT </a:t>
            </a:r>
            <a:r>
              <a:rPr lang="en-US" baseline="0" dirty="0" smtClean="0"/>
              <a:t>has also been extended to model texture details and normal maps.</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11</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see a glossy sphere illuminated by a delta function.</a:t>
            </a:r>
          </a:p>
          <a:p>
            <a:endParaRPr lang="en-US" dirty="0" smtClean="0"/>
          </a:p>
          <a:p>
            <a:r>
              <a:rPr lang="en-US" dirty="0" smtClean="0"/>
              <a:t>The rings are clearly visible in the reflection.</a:t>
            </a:r>
          </a:p>
          <a:p>
            <a:endParaRPr lang="en-US" dirty="0" smtClean="0"/>
          </a:p>
          <a:p>
            <a:r>
              <a:rPr lang="en-US" dirty="0" smtClean="0"/>
              <a:t>Windowing</a:t>
            </a:r>
            <a:r>
              <a:rPr lang="en-US" baseline="0" dirty="0" smtClean="0"/>
              <a:t> </a:t>
            </a:r>
            <a:r>
              <a:rPr lang="en-US" baseline="0" dirty="0" err="1" smtClean="0"/>
              <a:t>blurrs</a:t>
            </a:r>
            <a:r>
              <a:rPr lang="en-US" baseline="0" dirty="0" smtClean="0"/>
              <a:t> out the highlight.</a:t>
            </a:r>
          </a:p>
          <a:p>
            <a:endParaRPr lang="en-US" baseline="0" dirty="0" smtClean="0"/>
          </a:p>
          <a:p>
            <a:r>
              <a:rPr lang="en-US" baseline="0" dirty="0" smtClean="0"/>
              <a:t>Content sensitive windowing keeps the highlight sharp, but blurs out the rings.</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85</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 products compute the product of two SH functions,</a:t>
            </a:r>
            <a:r>
              <a:rPr lang="en-US" baseline="0" dirty="0" smtClean="0"/>
              <a:t> and project it back to SH.  Before I describe how to do them, I’m going to describe some scenarios where they can be used.</a:t>
            </a:r>
          </a:p>
          <a:p>
            <a:endParaRPr lang="en-US" baseline="0" dirty="0" smtClean="0"/>
          </a:p>
          <a:p>
            <a:r>
              <a:rPr lang="en-US" baseline="0" dirty="0" smtClean="0"/>
              <a:t>They can be used to poke “holes” in lighting environments.  For example large flying objects with a skylight model, or buildings in a city.  I’ve used them to zero out lights below the ground plane as well.</a:t>
            </a:r>
          </a:p>
          <a:p>
            <a:endParaRPr lang="en-US" baseline="0" dirty="0" smtClean="0"/>
          </a:p>
          <a:p>
            <a:r>
              <a:rPr lang="en-US" baseline="0" dirty="0" smtClean="0"/>
              <a:t>They have been used in several papers to accumulate visibility for dynamic scenes.</a:t>
            </a:r>
          </a:p>
          <a:p>
            <a:endParaRPr lang="en-US" baseline="0" dirty="0" smtClean="0"/>
          </a:p>
          <a:p>
            <a:r>
              <a:rPr lang="en-US" baseline="0" dirty="0" smtClean="0"/>
              <a:t>I’ll show a demo where they are used to model clouds moving under a skylight model later.</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87</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SH product is just a projection of two SH functions into SH.  This involves “triple” products.</a:t>
            </a:r>
          </a:p>
          <a:p>
            <a:endParaRPr lang="en-US" baseline="0" dirty="0" smtClean="0"/>
          </a:p>
          <a:p>
            <a:r>
              <a:rPr lang="en-US" baseline="0" dirty="0" smtClean="0"/>
              <a:t>The integral of 3 SH basis functions are called the </a:t>
            </a:r>
            <a:r>
              <a:rPr lang="en-US" baseline="0" dirty="0" err="1" smtClean="0"/>
              <a:t>clebsch</a:t>
            </a:r>
            <a:r>
              <a:rPr lang="en-US" baseline="0" dirty="0" smtClean="0"/>
              <a:t> </a:t>
            </a:r>
            <a:r>
              <a:rPr lang="en-US" baseline="0" dirty="0" err="1" smtClean="0"/>
              <a:t>gordan</a:t>
            </a:r>
            <a:r>
              <a:rPr lang="en-US" baseline="0" dirty="0" smtClean="0"/>
              <a:t> coupling coefficients in the literature.</a:t>
            </a:r>
          </a:p>
          <a:p>
            <a:endParaRPr lang="en-US" baseline="0" dirty="0" smtClean="0"/>
          </a:p>
          <a:p>
            <a:r>
              <a:rPr lang="en-US" baseline="0" dirty="0" smtClean="0"/>
              <a:t>This tensor is order 3 symmetric and sparse.</a:t>
            </a:r>
          </a:p>
          <a:p>
            <a:endParaRPr lang="en-US" baseline="0" dirty="0" smtClean="0"/>
          </a:p>
          <a:p>
            <a:r>
              <a:rPr lang="en-US" baseline="0" dirty="0" smtClean="0"/>
              <a:t>If one of the functions is fixed you can build a product matrix, which can easily be computed from the function coefficients and the tensor.</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88</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a:t>
            </a:r>
            <a:r>
              <a:rPr lang="en-US" baseline="0" dirty="0" smtClean="0"/>
              <a:t> functions are polynomials, so the product will be a polynomials that has degree equal to the sum of the two functions.  If you want to exactly represent the function this order grows quickly.</a:t>
            </a:r>
          </a:p>
          <a:p>
            <a:endParaRPr lang="en-US" baseline="0" dirty="0" smtClean="0"/>
          </a:p>
          <a:p>
            <a:r>
              <a:rPr lang="en-US" baseline="0" dirty="0" smtClean="0"/>
              <a:t>Instead we generally truncate the product.  This has a group structure that commutes (a*b = b*a) but doesn’t associate (depends on the order), only other thing I know of that has that group structure is floating point math…</a:t>
            </a:r>
            <a:endParaRPr lang="en-US" dirty="0" smtClean="0"/>
          </a:p>
          <a:p>
            <a:endParaRPr lang="en-US" dirty="0" smtClean="0"/>
          </a:p>
          <a:p>
            <a:r>
              <a:rPr lang="en-US" dirty="0" smtClean="0"/>
              <a:t>Here we have a visibility</a:t>
            </a:r>
            <a:r>
              <a:rPr lang="en-US" baseline="0" dirty="0" smtClean="0"/>
              <a:t> function (a lot of spheres – 48 I believe), the middle image is the SH projection, the bottom image is from using truncated products.  While they aren’t exact, they are fairly close – it tends to over darken regions of heavy overlap.</a:t>
            </a:r>
          </a:p>
          <a:p>
            <a:endParaRPr lang="en-US" baseline="0" dirty="0" smtClean="0"/>
          </a:p>
          <a:p>
            <a:r>
              <a:rPr lang="en-US" baseline="0" dirty="0" smtClean="0"/>
              <a:t>[click]</a:t>
            </a:r>
          </a:p>
          <a:p>
            <a:endParaRPr lang="en-US" baseline="0" dirty="0" smtClean="0"/>
          </a:p>
          <a:p>
            <a:r>
              <a:rPr lang="en-US" baseline="0" dirty="0" smtClean="0"/>
              <a:t>Here is a 4</a:t>
            </a:r>
            <a:r>
              <a:rPr lang="en-US" baseline="30000" dirty="0" smtClean="0"/>
              <a:t>th</a:t>
            </a:r>
            <a:r>
              <a:rPr lang="en-US" baseline="0" dirty="0" smtClean="0"/>
              <a:t> order projection.</a:t>
            </a:r>
          </a:p>
          <a:p>
            <a:endParaRPr lang="en-US" baseline="0" dirty="0" smtClean="0"/>
          </a:p>
          <a:p>
            <a:r>
              <a:rPr lang="en-US" baseline="0" dirty="0" smtClean="0"/>
              <a:t>[click]</a:t>
            </a:r>
          </a:p>
          <a:p>
            <a:endParaRPr lang="en-US" baseline="0" dirty="0" smtClean="0"/>
          </a:p>
          <a:p>
            <a:r>
              <a:rPr lang="en-US" baseline="0" dirty="0" smtClean="0"/>
              <a:t>If you accumulate at 6</a:t>
            </a:r>
            <a:r>
              <a:rPr lang="en-US" baseline="30000" dirty="0" smtClean="0"/>
              <a:t>th</a:t>
            </a:r>
            <a:r>
              <a:rPr lang="en-US" baseline="0" dirty="0" smtClean="0"/>
              <a:t> order you get a more accurate result.</a:t>
            </a:r>
          </a:p>
          <a:p>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89</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other special cases, the table on the right compares the number of multiplies and adds needed for the different variants.</a:t>
            </a:r>
          </a:p>
          <a:p>
            <a:endParaRPr lang="en-US" baseline="0" dirty="0" smtClean="0"/>
          </a:p>
          <a:p>
            <a:r>
              <a:rPr lang="en-US" baseline="0" dirty="0" smtClean="0"/>
              <a:t>A product matrix takes some work to build, but it is about half the cost of a general </a:t>
            </a:r>
            <a:r>
              <a:rPr lang="en-US" baseline="0" dirty="0" err="1" smtClean="0"/>
              <a:t>produt</a:t>
            </a:r>
            <a:r>
              <a:rPr lang="en-US" baseline="0" dirty="0" smtClean="0"/>
              <a:t> at order 6.</a:t>
            </a:r>
          </a:p>
          <a:p>
            <a:endParaRPr lang="en-US" baseline="0" dirty="0" smtClean="0"/>
          </a:p>
          <a:p>
            <a:r>
              <a:rPr lang="en-US" baseline="0" dirty="0" smtClean="0"/>
              <a:t>If one of the function is analytic (say like a hemisphere) you shouldn’t project it into SH.  You can directly build an operator that computes the product.  This is equivalent to having an infinite projection and can be much faster.</a:t>
            </a:r>
          </a:p>
          <a:p>
            <a:endParaRPr lang="en-US" baseline="0" dirty="0" smtClean="0"/>
          </a:p>
          <a:p>
            <a:r>
              <a:rPr lang="en-US" baseline="0" dirty="0" smtClean="0"/>
              <a:t>If one function is a ZH, you can rotate the other function to its coordinate frame, do the product (ZH has a lot of zeros) and rotate back.  On a core2 this is about 3 times faster than conventional products.</a:t>
            </a:r>
          </a:p>
          <a:p>
            <a:endParaRPr lang="en-US" baseline="0" dirty="0" smtClean="0"/>
          </a:p>
          <a:p>
            <a:r>
              <a:rPr lang="en-US" baseline="0" dirty="0" smtClean="0"/>
              <a:t>You can also specialize based on the orders – for example having the output only be quadratic significantly reduces the cost (all examples in table have f and g at 6</a:t>
            </a:r>
            <a:r>
              <a:rPr lang="en-US" baseline="30000" dirty="0" smtClean="0"/>
              <a:t>th</a:t>
            </a:r>
            <a:r>
              <a:rPr lang="en-US" baseline="0" dirty="0" smtClean="0"/>
              <a:t> order.)</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90</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a:t>
            </a:r>
            <a:r>
              <a:rPr lang="en-US" baseline="0" dirty="0" smtClean="0"/>
              <a:t> see the sphere again, now I am going to animate some “clouds” over this, we are going to be visualizing the basis functions [B][P].</a:t>
            </a:r>
          </a:p>
          <a:p>
            <a:endParaRPr lang="en-US" baseline="0" dirty="0" smtClean="0"/>
          </a:p>
          <a:p>
            <a:r>
              <a:rPr lang="en-US" baseline="0" dirty="0" smtClean="0"/>
              <a:t>There are random spheres scrolling periodically [F] above the object, we are visualizing the visibility function.  There are gaps with no clouds you can see when </a:t>
            </a:r>
            <a:r>
              <a:rPr lang="en-US" baseline="0" dirty="0" err="1" smtClean="0"/>
              <a:t>aniamted</a:t>
            </a:r>
            <a:r>
              <a:rPr lang="en-US" baseline="0" dirty="0" smtClean="0"/>
              <a:t>, you can also see them if you move into the function sphere mode.</a:t>
            </a:r>
          </a:p>
          <a:p>
            <a:endParaRPr lang="en-US" baseline="0" dirty="0" smtClean="0"/>
          </a:p>
          <a:p>
            <a:r>
              <a:rPr lang="en-US" baseline="0" dirty="0" smtClean="0"/>
              <a:t>[2] now we will change to rendering an irradiance environment map.</a:t>
            </a:r>
          </a:p>
          <a:p>
            <a:endParaRPr lang="en-US" baseline="0" dirty="0" smtClean="0"/>
          </a:p>
          <a:p>
            <a:r>
              <a:rPr lang="en-US" baseline="0" dirty="0" smtClean="0"/>
              <a:t>[P] turning the clouds off, I’ll show a different lighting model [S] – this is a SH projection of the </a:t>
            </a:r>
            <a:r>
              <a:rPr lang="en-US" baseline="0" dirty="0" err="1" smtClean="0"/>
              <a:t>preetham</a:t>
            </a:r>
            <a:r>
              <a:rPr lang="en-US" baseline="0" dirty="0" smtClean="0"/>
              <a:t> model, I can change the sun angle and the skylight is based on the paper I referred to earlier.  If I animate [A] this model, going from sun rise to sunset, I can then add the clouds again [P].</a:t>
            </a:r>
          </a:p>
          <a:p>
            <a:endParaRPr lang="en-US" baseline="0" dirty="0" smtClean="0"/>
          </a:p>
          <a:p>
            <a:r>
              <a:rPr lang="en-US" baseline="0" dirty="0" smtClean="0"/>
              <a:t>You can see this in the SH function view as well [B].</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91</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Demos</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94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 uses of SH that don’t fall into either category include modeling SH</a:t>
            </a:r>
            <a:r>
              <a:rPr lang="en-US" baseline="0" dirty="0" smtClean="0"/>
              <a:t> gradients, enabling non-distant lighting environments to be used, using SH gradients to tie the lighting of a character (ruby) in  demo to the GI lighting in a scene, SH have been used modeling more complex scattering models for homogenous fog, using SH just for </a:t>
            </a:r>
            <a:r>
              <a:rPr lang="en-US" baseline="0" dirty="0" err="1" smtClean="0"/>
              <a:t>visiblity</a:t>
            </a:r>
            <a:r>
              <a:rPr lang="en-US" baseline="0" dirty="0" smtClean="0"/>
              <a:t> to modulate </a:t>
            </a:r>
            <a:r>
              <a:rPr lang="en-US" baseline="0" dirty="0" err="1" smtClean="0"/>
              <a:t>unshadowed</a:t>
            </a:r>
            <a:r>
              <a:rPr lang="en-US" baseline="0" dirty="0" smtClean="0"/>
              <a:t> glossy reflections, “spherical harmonic scaling” builds operators on SH that scale around a given direction, which can be used to model dynamic cast shadows.</a:t>
            </a:r>
          </a:p>
          <a:p>
            <a:endParaRPr lang="en-US" baseline="0" dirty="0" smtClean="0"/>
          </a:p>
          <a:p>
            <a:r>
              <a:rPr lang="en-US" baseline="0" dirty="0" smtClean="0"/>
              <a:t>A paper I just found out about a couple of weeks ago takes the </a:t>
            </a:r>
            <a:r>
              <a:rPr lang="en-US" baseline="0" dirty="0" err="1" smtClean="0"/>
              <a:t>preetham</a:t>
            </a:r>
            <a:r>
              <a:rPr lang="en-US" baseline="0" dirty="0" smtClean="0"/>
              <a:t> skylight model and projects it into SH.</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074B4A-A360-4DCD-B02B-21A395345207}" type="datetimeFigureOut">
              <a:rPr lang="en-US" smtClean="0"/>
              <a:pPr/>
              <a:t>2/23/2008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59416-6F7A-425A-94A1-DDC1387B898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074B4A-A360-4DCD-B02B-21A395345207}" type="datetimeFigureOut">
              <a:rPr lang="en-US" smtClean="0"/>
              <a:pPr/>
              <a:t>2/23/2008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59416-6F7A-425A-94A1-DDC1387B898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074B4A-A360-4DCD-B02B-21A395345207}" type="datetimeFigureOut">
              <a:rPr lang="en-US" smtClean="0"/>
              <a:pPr/>
              <a:t>2/23/2008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59416-6F7A-425A-94A1-DDC1387B898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074B4A-A360-4DCD-B02B-21A395345207}" type="datetimeFigureOut">
              <a:rPr lang="en-US" smtClean="0"/>
              <a:pPr/>
              <a:t>2/23/2008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59416-6F7A-425A-94A1-DDC1387B898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074B4A-A360-4DCD-B02B-21A395345207}" type="datetimeFigureOut">
              <a:rPr lang="en-US" smtClean="0"/>
              <a:pPr/>
              <a:t>2/23/2008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59416-6F7A-425A-94A1-DDC1387B898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074B4A-A360-4DCD-B02B-21A395345207}" type="datetimeFigureOut">
              <a:rPr lang="en-US" smtClean="0"/>
              <a:pPr/>
              <a:t>2/23/2008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59416-6F7A-425A-94A1-DDC1387B898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074B4A-A360-4DCD-B02B-21A395345207}" type="datetimeFigureOut">
              <a:rPr lang="en-US" smtClean="0"/>
              <a:pPr/>
              <a:t>2/23/2008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D59416-6F7A-425A-94A1-DDC1387B898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074B4A-A360-4DCD-B02B-21A395345207}" type="datetimeFigureOut">
              <a:rPr lang="en-US" smtClean="0"/>
              <a:pPr/>
              <a:t>2/23/2008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D59416-6F7A-425A-94A1-DDC1387B898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74B4A-A360-4DCD-B02B-21A395345207}" type="datetimeFigureOut">
              <a:rPr lang="en-US" smtClean="0"/>
              <a:pPr/>
              <a:t>2/23/2008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D59416-6F7A-425A-94A1-DDC1387B898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074B4A-A360-4DCD-B02B-21A395345207}" type="datetimeFigureOut">
              <a:rPr lang="en-US" smtClean="0"/>
              <a:pPr/>
              <a:t>2/23/2008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59416-6F7A-425A-94A1-DDC1387B898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074B4A-A360-4DCD-B02B-21A395345207}" type="datetimeFigureOut">
              <a:rPr lang="en-US" smtClean="0"/>
              <a:pPr/>
              <a:t>2/23/2008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59416-6F7A-425A-94A1-DDC1387B898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74B4A-A360-4DCD-B02B-21A395345207}" type="datetimeFigureOut">
              <a:rPr lang="en-US" smtClean="0"/>
              <a:pPr/>
              <a:t>2/23/2008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D59416-6F7A-425A-94A1-DDC1387B89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3.png"/><Relationship Id="rId18"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6.png"/><Relationship Id="rId12" Type="http://schemas.openxmlformats.org/officeDocument/2006/relationships/image" Target="../media/image22.png"/><Relationship Id="rId17" Type="http://schemas.openxmlformats.org/officeDocument/2006/relationships/image" Target="../media/image30.png"/><Relationship Id="rId2" Type="http://schemas.openxmlformats.org/officeDocument/2006/relationships/notesSlide" Target="../notesSlides/notesSlide9.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8.pn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21.png"/><Relationship Id="rId21"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20.png"/><Relationship Id="rId17" Type="http://schemas.openxmlformats.org/officeDocument/2006/relationships/image" Target="../media/image26.png"/><Relationship Id="rId2" Type="http://schemas.openxmlformats.org/officeDocument/2006/relationships/notesSlide" Target="../notesSlides/notesSlide10.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19.png"/><Relationship Id="rId5" Type="http://schemas.openxmlformats.org/officeDocument/2006/relationships/image" Target="../media/image17.png"/><Relationship Id="rId15" Type="http://schemas.openxmlformats.org/officeDocument/2006/relationships/image" Target="../media/image24.png"/><Relationship Id="rId10" Type="http://schemas.openxmlformats.org/officeDocument/2006/relationships/image" Target="../media/image18.png"/><Relationship Id="rId19"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35.png"/><Relationship Id="rId14" Type="http://schemas.openxmlformats.org/officeDocument/2006/relationships/image" Target="../media/image23.png"/><Relationship Id="rId22"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package" Target="../embeddings/Microsoft_Office_Word_Document1.docx"/></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oleObject" Target="../embeddings/oleObject14.bin"/><Relationship Id="rId3" Type="http://schemas.openxmlformats.org/officeDocument/2006/relationships/notesSlide" Target="../notesSlides/notesSlide14.xml"/><Relationship Id="rId7" Type="http://schemas.openxmlformats.org/officeDocument/2006/relationships/oleObject" Target="../embeddings/oleObject8.bin"/><Relationship Id="rId12" Type="http://schemas.openxmlformats.org/officeDocument/2006/relationships/oleObject" Target="../embeddings/oleObject13.bin"/><Relationship Id="rId17" Type="http://schemas.openxmlformats.org/officeDocument/2006/relationships/oleObject" Target="../embeddings/oleObject18.bin"/><Relationship Id="rId2" Type="http://schemas.openxmlformats.org/officeDocument/2006/relationships/slideLayout" Target="../slideLayouts/slideLayout2.xml"/><Relationship Id="rId16" Type="http://schemas.openxmlformats.org/officeDocument/2006/relationships/oleObject" Target="../embeddings/oleObject17.bin"/><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oleObject" Target="../embeddings/oleObject12.bin"/><Relationship Id="rId5" Type="http://schemas.openxmlformats.org/officeDocument/2006/relationships/oleObject" Target="../embeddings/oleObject6.bin"/><Relationship Id="rId15" Type="http://schemas.openxmlformats.org/officeDocument/2006/relationships/oleObject" Target="../embeddings/oleObject16.bin"/><Relationship Id="rId10" Type="http://schemas.openxmlformats.org/officeDocument/2006/relationships/oleObject" Target="../embeddings/oleObject11.bin"/><Relationship Id="rId4" Type="http://schemas.openxmlformats.org/officeDocument/2006/relationships/package" Target="../embeddings/Microsoft_Office_Word_Document2.docx"/><Relationship Id="rId9" Type="http://schemas.openxmlformats.org/officeDocument/2006/relationships/oleObject" Target="../embeddings/oleObject10.bin"/><Relationship Id="rId14" Type="http://schemas.openxmlformats.org/officeDocument/2006/relationships/oleObject" Target="../embeddings/oleObject15.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oleObject" Target="../embeddings/oleObject27.bin"/><Relationship Id="rId3" Type="http://schemas.openxmlformats.org/officeDocument/2006/relationships/notesSlide" Target="../notesSlides/notesSlide15.xml"/><Relationship Id="rId7" Type="http://schemas.openxmlformats.org/officeDocument/2006/relationships/oleObject" Target="../embeddings/oleObject21.bin"/><Relationship Id="rId12" Type="http://schemas.openxmlformats.org/officeDocument/2006/relationships/oleObject" Target="../embeddings/oleObject26.bin"/><Relationship Id="rId2" Type="http://schemas.openxmlformats.org/officeDocument/2006/relationships/slideLayout" Target="../slideLayouts/slideLayout2.xml"/><Relationship Id="rId16" Type="http://schemas.openxmlformats.org/officeDocument/2006/relationships/oleObject" Target="../embeddings/oleObject30.bin"/><Relationship Id="rId1" Type="http://schemas.openxmlformats.org/officeDocument/2006/relationships/vmlDrawing" Target="../drawings/vmlDrawing5.vml"/><Relationship Id="rId6" Type="http://schemas.openxmlformats.org/officeDocument/2006/relationships/oleObject" Target="../embeddings/oleObject20.bin"/><Relationship Id="rId11" Type="http://schemas.openxmlformats.org/officeDocument/2006/relationships/oleObject" Target="../embeddings/oleObject25.bin"/><Relationship Id="rId5" Type="http://schemas.openxmlformats.org/officeDocument/2006/relationships/oleObject" Target="../embeddings/oleObject19.bin"/><Relationship Id="rId15" Type="http://schemas.openxmlformats.org/officeDocument/2006/relationships/oleObject" Target="../embeddings/oleObject29.bin"/><Relationship Id="rId10" Type="http://schemas.openxmlformats.org/officeDocument/2006/relationships/oleObject" Target="../embeddings/oleObject24.bin"/><Relationship Id="rId4" Type="http://schemas.openxmlformats.org/officeDocument/2006/relationships/package" Target="../embeddings/Microsoft_Office_Word_Document3.docx"/><Relationship Id="rId9" Type="http://schemas.openxmlformats.org/officeDocument/2006/relationships/oleObject" Target="../embeddings/oleObject23.bin"/><Relationship Id="rId14" Type="http://schemas.openxmlformats.org/officeDocument/2006/relationships/oleObject" Target="../embeddings/oleObject28.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oleObject" Target="../embeddings/oleObject39.bin"/><Relationship Id="rId3" Type="http://schemas.openxmlformats.org/officeDocument/2006/relationships/notesSlide" Target="../notesSlides/notesSlide16.xml"/><Relationship Id="rId7" Type="http://schemas.openxmlformats.org/officeDocument/2006/relationships/oleObject" Target="../embeddings/oleObject33.bin"/><Relationship Id="rId12"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32.bin"/><Relationship Id="rId11" Type="http://schemas.openxmlformats.org/officeDocument/2006/relationships/oleObject" Target="../embeddings/oleObject37.bin"/><Relationship Id="rId5" Type="http://schemas.openxmlformats.org/officeDocument/2006/relationships/oleObject" Target="../embeddings/oleObject31.bin"/><Relationship Id="rId10" Type="http://schemas.openxmlformats.org/officeDocument/2006/relationships/oleObject" Target="../embeddings/oleObject36.bin"/><Relationship Id="rId4" Type="http://schemas.openxmlformats.org/officeDocument/2006/relationships/package" Target="../embeddings/Microsoft_Office_Word_Document4.docx"/><Relationship Id="rId9" Type="http://schemas.openxmlformats.org/officeDocument/2006/relationships/oleObject" Target="../embeddings/oleObject35.bin"/></Relationships>
</file>

<file path=ppt/slides/_rels/slide2.xml.rels><?xml version="1.0" encoding="UTF-8" standalone="yes"?>
<Relationships xmlns="http://schemas.openxmlformats.org/package/2006/relationships"><Relationship Id="rId2" Type="http://schemas.openxmlformats.org/officeDocument/2006/relationships/hyperlink" Target="http://www.ppsloan.org/publications/StupidSH35.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3.bin"/><Relationship Id="rId13" Type="http://schemas.openxmlformats.org/officeDocument/2006/relationships/oleObject" Target="../embeddings/oleObject48.bin"/><Relationship Id="rId3" Type="http://schemas.openxmlformats.org/officeDocument/2006/relationships/notesSlide" Target="../notesSlides/notesSlide17.xml"/><Relationship Id="rId7" Type="http://schemas.openxmlformats.org/officeDocument/2006/relationships/oleObject" Target="../embeddings/oleObject42.bin"/><Relationship Id="rId12"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41.bin"/><Relationship Id="rId11" Type="http://schemas.openxmlformats.org/officeDocument/2006/relationships/oleObject" Target="../embeddings/oleObject46.bin"/><Relationship Id="rId5" Type="http://schemas.openxmlformats.org/officeDocument/2006/relationships/oleObject" Target="../embeddings/oleObject40.bin"/><Relationship Id="rId10" Type="http://schemas.openxmlformats.org/officeDocument/2006/relationships/oleObject" Target="../embeddings/oleObject45.bin"/><Relationship Id="rId4" Type="http://schemas.openxmlformats.org/officeDocument/2006/relationships/package" Target="../embeddings/Microsoft_Office_Word_Document5.docx"/><Relationship Id="rId9" Type="http://schemas.openxmlformats.org/officeDocument/2006/relationships/oleObject" Target="../embeddings/oleObject44.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52.bin"/><Relationship Id="rId13" Type="http://schemas.openxmlformats.org/officeDocument/2006/relationships/oleObject" Target="../embeddings/oleObject57.bin"/><Relationship Id="rId3" Type="http://schemas.openxmlformats.org/officeDocument/2006/relationships/notesSlide" Target="../notesSlides/notesSlide18.xml"/><Relationship Id="rId7" Type="http://schemas.openxmlformats.org/officeDocument/2006/relationships/oleObject" Target="../embeddings/oleObject51.bin"/><Relationship Id="rId12" Type="http://schemas.openxmlformats.org/officeDocument/2006/relationships/oleObject" Target="../embeddings/oleObject56.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50.bin"/><Relationship Id="rId11" Type="http://schemas.openxmlformats.org/officeDocument/2006/relationships/oleObject" Target="../embeddings/oleObject55.bin"/><Relationship Id="rId5" Type="http://schemas.openxmlformats.org/officeDocument/2006/relationships/oleObject" Target="../embeddings/oleObject49.bin"/><Relationship Id="rId10" Type="http://schemas.openxmlformats.org/officeDocument/2006/relationships/oleObject" Target="../embeddings/oleObject54.bin"/><Relationship Id="rId4" Type="http://schemas.openxmlformats.org/officeDocument/2006/relationships/package" Target="../embeddings/Microsoft_Office_Word_Document6.docx"/><Relationship Id="rId9" Type="http://schemas.openxmlformats.org/officeDocument/2006/relationships/oleObject" Target="../embeddings/oleObject53.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62.bin"/><Relationship Id="rId3" Type="http://schemas.openxmlformats.org/officeDocument/2006/relationships/notesSlide" Target="../notesSlides/notesSlide19.xml"/><Relationship Id="rId7" Type="http://schemas.openxmlformats.org/officeDocument/2006/relationships/oleObject" Target="../embeddings/oleObject61.bin"/><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oleObject" Target="../embeddings/oleObject60.bin"/><Relationship Id="rId5" Type="http://schemas.openxmlformats.org/officeDocument/2006/relationships/oleObject" Target="../embeddings/oleObject59.bin"/><Relationship Id="rId4" Type="http://schemas.openxmlformats.org/officeDocument/2006/relationships/oleObject" Target="../embeddings/oleObject58.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mlDrawing" Target="../drawings/vmlDrawing10.vml"/><Relationship Id="rId4" Type="http://schemas.openxmlformats.org/officeDocument/2006/relationships/package" Target="../embeddings/Microsoft_Office_Word_Document7.docx"/></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mlDrawing" Target="../drawings/vmlDrawing11.vml"/><Relationship Id="rId4" Type="http://schemas.openxmlformats.org/officeDocument/2006/relationships/package" Target="../embeddings/Microsoft_Office_Word_Document8.docx"/></Relationships>
</file>

<file path=ppt/slides/_rels/slide25.xml.rels><?xml version="1.0" encoding="UTF-8" standalone="yes"?>
<Relationships xmlns="http://schemas.openxmlformats.org/package/2006/relationships"><Relationship Id="rId3" Type="http://schemas.openxmlformats.org/officeDocument/2006/relationships/hyperlink" Target="../../../../Projects/PRTDemoGDC08/Release/PRTDemoGDC08.exe"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vmlDrawing" Target="../drawings/vmlDrawing12.vml"/><Relationship Id="rId4" Type="http://schemas.openxmlformats.org/officeDocument/2006/relationships/package" Target="../embeddings/Microsoft_Office_Word_Document9.docx"/></Relationships>
</file>

<file path=ppt/slides/_rels/slide28.xml.rels><?xml version="1.0" encoding="UTF-8" standalone="yes"?>
<Relationships xmlns="http://schemas.openxmlformats.org/package/2006/relationships"><Relationship Id="rId3" Type="http://schemas.openxmlformats.org/officeDocument/2006/relationships/hyperlink" Target="../../../../Projects/PRTDemoGDC08/Release/PRTDemoGDC08.exe"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vmlDrawing" Target="../drawings/vmlDrawing13.vml"/><Relationship Id="rId6" Type="http://schemas.openxmlformats.org/officeDocument/2006/relationships/oleObject" Target="../embeddings/oleObject64.bin"/><Relationship Id="rId5" Type="http://schemas.openxmlformats.org/officeDocument/2006/relationships/oleObject" Target="../embeddings/oleObject63.bin"/><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oleObject" Target="../embeddings/oleObject66.bin"/><Relationship Id="rId4" Type="http://schemas.openxmlformats.org/officeDocument/2006/relationships/oleObject" Target="../embeddings/oleObject65.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69.bin"/><Relationship Id="rId3" Type="http://schemas.openxmlformats.org/officeDocument/2006/relationships/notesSlide" Target="../notesSlides/notesSlide28.xml"/><Relationship Id="rId7" Type="http://schemas.openxmlformats.org/officeDocument/2006/relationships/oleObject" Target="../embeddings/oleObject68.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67.bin"/><Relationship Id="rId5" Type="http://schemas.openxmlformats.org/officeDocument/2006/relationships/image" Target="../media/image90.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72.bin"/><Relationship Id="rId3" Type="http://schemas.openxmlformats.org/officeDocument/2006/relationships/notesSlide" Target="../notesSlides/notesSlide29.xml"/><Relationship Id="rId7" Type="http://schemas.openxmlformats.org/officeDocument/2006/relationships/oleObject" Target="../embeddings/oleObject71.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70.bin"/><Relationship Id="rId5" Type="http://schemas.openxmlformats.org/officeDocument/2006/relationships/image" Target="../media/image90.png"/><Relationship Id="rId10" Type="http://schemas.openxmlformats.org/officeDocument/2006/relationships/oleObject" Target="../embeddings/oleObject74.bin"/><Relationship Id="rId4" Type="http://schemas.openxmlformats.org/officeDocument/2006/relationships/image" Target="../media/image89.png"/><Relationship Id="rId9" Type="http://schemas.openxmlformats.org/officeDocument/2006/relationships/oleObject" Target="../embeddings/oleObject73.bin"/></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76.bin"/><Relationship Id="rId5" Type="http://schemas.openxmlformats.org/officeDocument/2006/relationships/image" Target="../media/image93.png"/><Relationship Id="rId4" Type="http://schemas.openxmlformats.org/officeDocument/2006/relationships/oleObject" Target="../embeddings/oleObject75.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oleObject" Target="../embeddings/oleObject78.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77.bin"/><Relationship Id="rId5" Type="http://schemas.openxmlformats.org/officeDocument/2006/relationships/image" Target="../media/image96.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81.bin"/><Relationship Id="rId3" Type="http://schemas.openxmlformats.org/officeDocument/2006/relationships/notesSlide" Target="../notesSlides/notesSlide33.xml"/><Relationship Id="rId7"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93.png"/><Relationship Id="rId5" Type="http://schemas.openxmlformats.org/officeDocument/2006/relationships/oleObject" Target="../embeddings/oleObject80.bin"/><Relationship Id="rId4" Type="http://schemas.openxmlformats.org/officeDocument/2006/relationships/oleObject" Target="../embeddings/oleObject79.bin"/><Relationship Id="rId9" Type="http://schemas.openxmlformats.org/officeDocument/2006/relationships/oleObject" Target="../embeddings/oleObject82.bin"/></Relationships>
</file>

<file path=ppt/slides/_rels/slide3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notesSlide" Target="../notesSlides/notesSlide34.xml"/><Relationship Id="rId7"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85.bin"/><Relationship Id="rId5" Type="http://schemas.openxmlformats.org/officeDocument/2006/relationships/oleObject" Target="../embeddings/oleObject84.bin"/><Relationship Id="rId10" Type="http://schemas.openxmlformats.org/officeDocument/2006/relationships/oleObject" Target="../embeddings/oleObject87.bin"/><Relationship Id="rId4" Type="http://schemas.openxmlformats.org/officeDocument/2006/relationships/oleObject" Target="../embeddings/oleObject83.bin"/><Relationship Id="rId9" Type="http://schemas.openxmlformats.org/officeDocument/2006/relationships/oleObject" Target="../embeddings/oleObject86.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vmlDrawing" Target="../drawings/vmlDrawing21.v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oleObject" Target="../embeddings/oleObject88.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02.png"/><Relationship Id="rId2" Type="http://schemas.openxmlformats.org/officeDocument/2006/relationships/slideLayout" Target="../slideLayouts/slideLayout4.xml"/><Relationship Id="rId1" Type="http://schemas.openxmlformats.org/officeDocument/2006/relationships/vmlDrawing" Target="../drawings/vmlDrawing22.vml"/><Relationship Id="rId6" Type="http://schemas.openxmlformats.org/officeDocument/2006/relationships/image" Target="../media/image101.png"/><Relationship Id="rId5" Type="http://schemas.openxmlformats.org/officeDocument/2006/relationships/image" Target="../media/image103.png"/><Relationship Id="rId4" Type="http://schemas.openxmlformats.org/officeDocument/2006/relationships/oleObject" Target="../embeddings/oleObject89.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02.png"/><Relationship Id="rId2" Type="http://schemas.openxmlformats.org/officeDocument/2006/relationships/slideLayout" Target="../slideLayouts/slideLayout4.xml"/><Relationship Id="rId1" Type="http://schemas.openxmlformats.org/officeDocument/2006/relationships/vmlDrawing" Target="../drawings/vmlDrawing23.vml"/><Relationship Id="rId6" Type="http://schemas.openxmlformats.org/officeDocument/2006/relationships/image" Target="../media/image101.png"/><Relationship Id="rId5" Type="http://schemas.openxmlformats.org/officeDocument/2006/relationships/image" Target="../media/image103.png"/><Relationship Id="rId4" Type="http://schemas.openxmlformats.org/officeDocument/2006/relationships/oleObject" Target="../embeddings/oleObject90.bin"/></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notesSlide" Target="../notesSlides/notesSlide40.xml"/><Relationship Id="rId7" Type="http://schemas.openxmlformats.org/officeDocument/2006/relationships/image" Target="../media/image111.png"/><Relationship Id="rId2" Type="http://schemas.openxmlformats.org/officeDocument/2006/relationships/slideLayout" Target="../slideLayouts/slideLayout4.xml"/><Relationship Id="rId1" Type="http://schemas.openxmlformats.org/officeDocument/2006/relationships/vmlDrawing" Target="../drawings/vmlDrawing24.v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oleObject" Target="../embeddings/oleObject91.bin"/><Relationship Id="rId9"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vmlDrawing" Target="../drawings/vmlDrawing25.vml"/><Relationship Id="rId5" Type="http://schemas.openxmlformats.org/officeDocument/2006/relationships/oleObject" Target="../embeddings/oleObject93.bin"/><Relationship Id="rId4" Type="http://schemas.openxmlformats.org/officeDocument/2006/relationships/oleObject" Target="../embeddings/oleObject92.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oleObject" Target="../embeddings/oleObject94.bin"/><Relationship Id="rId2" Type="http://schemas.openxmlformats.org/officeDocument/2006/relationships/slideLayout" Target="../slideLayouts/slideLayout4.xml"/><Relationship Id="rId1" Type="http://schemas.openxmlformats.org/officeDocument/2006/relationships/vmlDrawing" Target="../drawings/vmlDrawing26.v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oleObject" Target="../embeddings/oleObject95.bin"/><Relationship Id="rId2" Type="http://schemas.openxmlformats.org/officeDocument/2006/relationships/slideLayout" Target="../slideLayouts/slideLayout4.xml"/><Relationship Id="rId1" Type="http://schemas.openxmlformats.org/officeDocument/2006/relationships/vmlDrawing" Target="../drawings/vmlDrawing27.vml"/><Relationship Id="rId6" Type="http://schemas.openxmlformats.org/officeDocument/2006/relationships/image" Target="../media/image119.png"/><Relationship Id="rId5" Type="http://schemas.openxmlformats.org/officeDocument/2006/relationships/image" Target="../media/image121.png"/><Relationship Id="rId4" Type="http://schemas.openxmlformats.org/officeDocument/2006/relationships/image" Target="../media/image12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vmlDrawing" Target="../drawings/vmlDrawing28.vml"/><Relationship Id="rId5" Type="http://schemas.openxmlformats.org/officeDocument/2006/relationships/image" Target="../media/image123.png"/><Relationship Id="rId4" Type="http://schemas.openxmlformats.org/officeDocument/2006/relationships/oleObject" Target="../embeddings/oleObject96.bin"/></Relationships>
</file>

<file path=ppt/slides/_rels/slide49.xml.rels><?xml version="1.0" encoding="UTF-8" standalone="yes"?>
<Relationships xmlns="http://schemas.openxmlformats.org/package/2006/relationships"><Relationship Id="rId3" Type="http://schemas.openxmlformats.org/officeDocument/2006/relationships/hyperlink" Target="../../../../Projects/PRTDemoGDC08/Release/PRTDemoGDC08.exe"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132.png"/><Relationship Id="rId4" Type="http://schemas.openxmlformats.org/officeDocument/2006/relationships/image" Target="../media/image131.png"/></Relationships>
</file>

<file path=ppt/slides/_rels/slide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134.png"/></Relationships>
</file>

<file path=ppt/slides/_rels/slide5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135.png"/><Relationship Id="rId4" Type="http://schemas.openxmlformats.org/officeDocument/2006/relationships/image" Target="../media/image134.png"/></Relationships>
</file>

<file path=ppt/slides/_rels/slide56.xml.rels><?xml version="1.0" encoding="UTF-8" standalone="yes"?>
<Relationships xmlns="http://schemas.openxmlformats.org/package/2006/relationships"><Relationship Id="rId3" Type="http://schemas.openxmlformats.org/officeDocument/2006/relationships/hyperlink" Target="../../../../Projects/PRTSphereDemoGDC08/Release/PRTDemoGDC08.exe"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xml"/><Relationship Id="rId1" Type="http://schemas.openxmlformats.org/officeDocument/2006/relationships/vmlDrawing" Target="../drawings/vmlDrawing29.vml"/><Relationship Id="rId5" Type="http://schemas.openxmlformats.org/officeDocument/2006/relationships/oleObject" Target="../embeddings/oleObject97.bin"/><Relationship Id="rId4" Type="http://schemas.openxmlformats.org/officeDocument/2006/relationships/image" Target="../media/image143.png"/></Relationships>
</file>

<file path=ppt/slides/_rels/slide65.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notesSlide" Target="../notesSlides/notesSlide60.xml"/><Relationship Id="rId7" Type="http://schemas.openxmlformats.org/officeDocument/2006/relationships/image" Target="../media/image146.png"/><Relationship Id="rId2" Type="http://schemas.openxmlformats.org/officeDocument/2006/relationships/slideLayout" Target="../slideLayouts/slideLayout4.xml"/><Relationship Id="rId1" Type="http://schemas.openxmlformats.org/officeDocument/2006/relationships/vmlDrawing" Target="../drawings/vmlDrawing30.vml"/><Relationship Id="rId6" Type="http://schemas.openxmlformats.org/officeDocument/2006/relationships/image" Target="../media/image145.png"/><Relationship Id="rId5" Type="http://schemas.openxmlformats.org/officeDocument/2006/relationships/oleObject" Target="../embeddings/oleObject98.bin"/><Relationship Id="rId4" Type="http://schemas.openxmlformats.org/officeDocument/2006/relationships/image" Target="../media/image144.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vmlDrawing" Target="../drawings/vmlDrawing31.vml"/><Relationship Id="rId5" Type="http://schemas.openxmlformats.org/officeDocument/2006/relationships/oleObject" Target="../embeddings/oleObject99.bin"/><Relationship Id="rId4" Type="http://schemas.openxmlformats.org/officeDocument/2006/relationships/image" Target="../media/image148.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vmlDrawing" Target="../drawings/vmlDrawing32.vml"/><Relationship Id="rId5" Type="http://schemas.openxmlformats.org/officeDocument/2006/relationships/oleObject" Target="../embeddings/oleObject100.bin"/><Relationship Id="rId4" Type="http://schemas.openxmlformats.org/officeDocument/2006/relationships/image" Target="../media/image149.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vmlDrawing" Target="../drawings/vmlDrawing33.vml"/><Relationship Id="rId5" Type="http://schemas.openxmlformats.org/officeDocument/2006/relationships/oleObject" Target="../embeddings/oleObject101.bin"/><Relationship Id="rId4" Type="http://schemas.openxmlformats.org/officeDocument/2006/relationships/image" Target="../media/image137.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xml"/><Relationship Id="rId1" Type="http://schemas.openxmlformats.org/officeDocument/2006/relationships/vmlDrawing" Target="../drawings/vmlDrawing34.vml"/><Relationship Id="rId5" Type="http://schemas.openxmlformats.org/officeDocument/2006/relationships/oleObject" Target="../embeddings/oleObject102.bin"/><Relationship Id="rId4" Type="http://schemas.openxmlformats.org/officeDocument/2006/relationships/image" Target="../media/image15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xml"/><Relationship Id="rId1" Type="http://schemas.openxmlformats.org/officeDocument/2006/relationships/vmlDrawing" Target="../drawings/vmlDrawing35.vml"/><Relationship Id="rId5" Type="http://schemas.openxmlformats.org/officeDocument/2006/relationships/oleObject" Target="../embeddings/oleObject103.bin"/><Relationship Id="rId4" Type="http://schemas.openxmlformats.org/officeDocument/2006/relationships/image" Target="../media/image151.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xml"/><Relationship Id="rId1" Type="http://schemas.openxmlformats.org/officeDocument/2006/relationships/vmlDrawing" Target="../drawings/vmlDrawing36.vml"/><Relationship Id="rId5" Type="http://schemas.openxmlformats.org/officeDocument/2006/relationships/oleObject" Target="../embeddings/oleObject104.bin"/><Relationship Id="rId4" Type="http://schemas.openxmlformats.org/officeDocument/2006/relationships/image" Target="../media/image152.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xml"/><Relationship Id="rId1" Type="http://schemas.openxmlformats.org/officeDocument/2006/relationships/vmlDrawing" Target="../drawings/vmlDrawing37.vml"/><Relationship Id="rId5" Type="http://schemas.openxmlformats.org/officeDocument/2006/relationships/oleObject" Target="../embeddings/oleObject105.bin"/><Relationship Id="rId4" Type="http://schemas.openxmlformats.org/officeDocument/2006/relationships/image" Target="../media/image153.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vmlDrawing" Target="../drawings/vmlDrawing38.vml"/><Relationship Id="rId5" Type="http://schemas.openxmlformats.org/officeDocument/2006/relationships/oleObject" Target="../embeddings/oleObject106.bin"/><Relationship Id="rId4" Type="http://schemas.openxmlformats.org/officeDocument/2006/relationships/image" Target="../media/image15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xml"/><Relationship Id="rId1" Type="http://schemas.openxmlformats.org/officeDocument/2006/relationships/vmlDrawing" Target="../drawings/vmlDrawing39.vml"/><Relationship Id="rId6" Type="http://schemas.openxmlformats.org/officeDocument/2006/relationships/oleObject" Target="../embeddings/oleObject108.bin"/><Relationship Id="rId5" Type="http://schemas.openxmlformats.org/officeDocument/2006/relationships/oleObject" Target="../embeddings/oleObject107.bin"/><Relationship Id="rId4" Type="http://schemas.openxmlformats.org/officeDocument/2006/relationships/image" Target="../media/image15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4.xml"/><Relationship Id="rId1" Type="http://schemas.openxmlformats.org/officeDocument/2006/relationships/vmlDrawing" Target="../drawings/vmlDrawing40.vml"/><Relationship Id="rId6" Type="http://schemas.openxmlformats.org/officeDocument/2006/relationships/oleObject" Target="../embeddings/oleObject110.bin"/><Relationship Id="rId5" Type="http://schemas.openxmlformats.org/officeDocument/2006/relationships/oleObject" Target="../embeddings/oleObject109.bin"/><Relationship Id="rId4" Type="http://schemas.openxmlformats.org/officeDocument/2006/relationships/image" Target="../media/image157.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xml"/><Relationship Id="rId1" Type="http://schemas.openxmlformats.org/officeDocument/2006/relationships/vmlDrawing" Target="../drawings/vmlDrawing41.vml"/><Relationship Id="rId4" Type="http://schemas.openxmlformats.org/officeDocument/2006/relationships/package" Target="../embeddings/Microsoft_Office_Word_Document10.docx"/></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6.xml"/><Relationship Id="rId1" Type="http://schemas.openxmlformats.org/officeDocument/2006/relationships/vmlDrawing" Target="../drawings/vmlDrawing42.vml"/><Relationship Id="rId4" Type="http://schemas.openxmlformats.org/officeDocument/2006/relationships/package" Target="../embeddings/Microsoft_Office_Word_Document11.docx"/></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6.xml"/><Relationship Id="rId1" Type="http://schemas.openxmlformats.org/officeDocument/2006/relationships/vmlDrawing" Target="../drawings/vmlDrawing43.vml"/><Relationship Id="rId4" Type="http://schemas.openxmlformats.org/officeDocument/2006/relationships/package" Target="../embeddings/Microsoft_Office_Word_Document12.docx"/></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xml"/><Relationship Id="rId1" Type="http://schemas.openxmlformats.org/officeDocument/2006/relationships/vmlDrawing" Target="../drawings/vmlDrawing44.vml"/><Relationship Id="rId4" Type="http://schemas.openxmlformats.org/officeDocument/2006/relationships/package" Target="../embeddings/Microsoft_Office_Word_Document13.docx"/></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6.xml"/><Relationship Id="rId1" Type="http://schemas.openxmlformats.org/officeDocument/2006/relationships/vmlDrawing" Target="../drawings/vmlDrawing45.vml"/><Relationship Id="rId4" Type="http://schemas.openxmlformats.org/officeDocument/2006/relationships/package" Target="../embeddings/Microsoft_Office_Word_Document14.docx"/></Relationships>
</file>

<file path=ppt/slides/_rels/slide8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6.xml"/><Relationship Id="rId1" Type="http://schemas.openxmlformats.org/officeDocument/2006/relationships/vmlDrawing" Target="../drawings/vmlDrawing46.vml"/><Relationship Id="rId4" Type="http://schemas.openxmlformats.org/officeDocument/2006/relationships/package" Target="../embeddings/Microsoft_Office_Word_Document15.docx"/></Relationships>
</file>

<file path=ppt/slides/_rels/slide83.xml.rels><?xml version="1.0" encoding="UTF-8" standalone="yes"?>
<Relationships xmlns="http://schemas.openxmlformats.org/package/2006/relationships"><Relationship Id="rId3" Type="http://schemas.openxmlformats.org/officeDocument/2006/relationships/hyperlink" Target="../../../../Projects/PRTDemoGDC08/Release/PRTDemoGDC08.exe"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vmlDrawing" Target="../drawings/vmlDrawing47.vml"/><Relationship Id="rId4" Type="http://schemas.openxmlformats.org/officeDocument/2006/relationships/package" Target="../embeddings/Microsoft_Office_Word_Document16.docx"/></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170.png"/></Relationships>
</file>

<file path=ppt/slides/_rels/slide8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image" Target="../media/image173.png"/><Relationship Id="rId4" Type="http://schemas.openxmlformats.org/officeDocument/2006/relationships/image" Target="../media/image172.png"/></Relationships>
</file>

<file path=ppt/slides/_rels/slide89.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hyperlink" Target="../../../../Projects/PRTDemoGDC08/Release/PRTDemoGDC08.exe"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hyperlink" Target="http://www.ppsloan.org/publications"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Stupid Spherical Harmonics (SH) Tricks</a:t>
            </a:r>
            <a:endParaRPr lang="en-US" dirty="0"/>
          </a:p>
        </p:txBody>
      </p:sp>
      <p:sp>
        <p:nvSpPr>
          <p:cNvPr id="3" name="Subtitle 2"/>
          <p:cNvSpPr>
            <a:spLocks noGrp="1"/>
          </p:cNvSpPr>
          <p:nvPr>
            <p:ph type="subTitle" idx="1"/>
          </p:nvPr>
        </p:nvSpPr>
        <p:spPr/>
        <p:txBody>
          <a:bodyPr/>
          <a:lstStyle/>
          <a:p>
            <a:r>
              <a:rPr lang="en-US" dirty="0" smtClean="0"/>
              <a:t>Peter-Pike Sloan</a:t>
            </a:r>
          </a:p>
          <a:p>
            <a:r>
              <a:rPr lang="en-US" dirty="0" smtClean="0"/>
              <a:t>Microsoft Corporation</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ounded Rectangle 86"/>
          <p:cNvSpPr/>
          <p:nvPr/>
        </p:nvSpPr>
        <p:spPr>
          <a:xfrm>
            <a:off x="5257800" y="1295400"/>
            <a:ext cx="3581400" cy="167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SH for Interactive Graphics</a:t>
            </a:r>
            <a:endParaRPr lang="en-US" dirty="0"/>
          </a:p>
        </p:txBody>
      </p:sp>
      <p:grpSp>
        <p:nvGrpSpPr>
          <p:cNvPr id="3" name="Group 37"/>
          <p:cNvGrpSpPr/>
          <p:nvPr/>
        </p:nvGrpSpPr>
        <p:grpSpPr>
          <a:xfrm>
            <a:off x="2133600" y="2209800"/>
            <a:ext cx="1481496" cy="1603177"/>
            <a:chOff x="304578" y="1295400"/>
            <a:chExt cx="1481496" cy="1603177"/>
          </a:xfrm>
        </p:grpSpPr>
        <p:pic>
          <p:nvPicPr>
            <p:cNvPr id="25602" name="Picture 2"/>
            <p:cNvPicPr>
              <a:picLocks noChangeAspect="1" noChangeArrowheads="1"/>
            </p:cNvPicPr>
            <p:nvPr/>
          </p:nvPicPr>
          <p:blipFill>
            <a:blip r:embed="rId3" cstate="screen"/>
            <a:srcRect/>
            <a:stretch>
              <a:fillRect/>
            </a:stretch>
          </p:blipFill>
          <p:spPr bwMode="auto">
            <a:xfrm>
              <a:off x="342900" y="1295400"/>
              <a:ext cx="1371600" cy="1371600"/>
            </a:xfrm>
            <a:prstGeom prst="rect">
              <a:avLst/>
            </a:prstGeom>
            <a:noFill/>
            <a:ln w="9525">
              <a:noFill/>
              <a:miter lim="800000"/>
              <a:headEnd/>
              <a:tailEnd/>
            </a:ln>
            <a:effectLst/>
          </p:spPr>
        </p:pic>
        <p:sp>
          <p:nvSpPr>
            <p:cNvPr id="8" name="TextBox 7"/>
            <p:cNvSpPr txBox="1"/>
            <p:nvPr/>
          </p:nvSpPr>
          <p:spPr>
            <a:xfrm>
              <a:off x="304578" y="2590800"/>
              <a:ext cx="1481496" cy="307777"/>
            </a:xfrm>
            <a:prstGeom prst="rect">
              <a:avLst/>
            </a:prstGeom>
            <a:noFill/>
          </p:spPr>
          <p:txBody>
            <a:bodyPr wrap="none" rtlCol="0">
              <a:spAutoFit/>
            </a:bodyPr>
            <a:lstStyle/>
            <a:p>
              <a:pPr algn="ctr"/>
              <a:r>
                <a:rPr lang="en-US" sz="1400" dirty="0" smtClean="0"/>
                <a:t>[Ramamoorthi01]</a:t>
              </a:r>
              <a:endParaRPr lang="en-US" sz="1400" dirty="0"/>
            </a:p>
          </p:txBody>
        </p:sp>
      </p:grpSp>
      <p:grpSp>
        <p:nvGrpSpPr>
          <p:cNvPr id="4" name="Group 42"/>
          <p:cNvGrpSpPr/>
          <p:nvPr/>
        </p:nvGrpSpPr>
        <p:grpSpPr>
          <a:xfrm>
            <a:off x="457200" y="2391075"/>
            <a:ext cx="1111202" cy="1114125"/>
            <a:chOff x="442754" y="3505200"/>
            <a:chExt cx="1111202" cy="1114125"/>
          </a:xfrm>
        </p:grpSpPr>
        <p:pic>
          <p:nvPicPr>
            <p:cNvPr id="25605" name="Picture 5"/>
            <p:cNvPicPr>
              <a:picLocks noChangeAspect="1" noChangeArrowheads="1"/>
            </p:cNvPicPr>
            <p:nvPr/>
          </p:nvPicPr>
          <p:blipFill>
            <a:blip r:embed="rId4" cstate="screen"/>
            <a:srcRect/>
            <a:stretch>
              <a:fillRect/>
            </a:stretch>
          </p:blipFill>
          <p:spPr bwMode="auto">
            <a:xfrm>
              <a:off x="521905" y="3505200"/>
              <a:ext cx="914400" cy="914400"/>
            </a:xfrm>
            <a:prstGeom prst="rect">
              <a:avLst/>
            </a:prstGeom>
            <a:noFill/>
            <a:ln w="9525">
              <a:noFill/>
              <a:miter lim="800000"/>
              <a:headEnd/>
              <a:tailEnd/>
            </a:ln>
            <a:effectLst/>
          </p:spPr>
        </p:pic>
        <p:sp>
          <p:nvSpPr>
            <p:cNvPr id="9" name="TextBox 8"/>
            <p:cNvSpPr txBox="1"/>
            <p:nvPr/>
          </p:nvSpPr>
          <p:spPr>
            <a:xfrm>
              <a:off x="442754" y="4373104"/>
              <a:ext cx="1111202" cy="246221"/>
            </a:xfrm>
            <a:prstGeom prst="rect">
              <a:avLst/>
            </a:prstGeom>
            <a:noFill/>
          </p:spPr>
          <p:txBody>
            <a:bodyPr wrap="none" rtlCol="0">
              <a:spAutoFit/>
            </a:bodyPr>
            <a:lstStyle/>
            <a:p>
              <a:pPr algn="ctr"/>
              <a:r>
                <a:rPr lang="en-US" sz="1000" dirty="0" smtClean="0"/>
                <a:t>[Ramamoorthi02]</a:t>
              </a:r>
              <a:endParaRPr lang="en-US" sz="1000" dirty="0"/>
            </a:p>
          </p:txBody>
        </p:sp>
      </p:grpSp>
      <p:grpSp>
        <p:nvGrpSpPr>
          <p:cNvPr id="5" name="Group 38"/>
          <p:cNvGrpSpPr/>
          <p:nvPr/>
        </p:nvGrpSpPr>
        <p:grpSpPr>
          <a:xfrm>
            <a:off x="3717174" y="2209800"/>
            <a:ext cx="1371600" cy="1611490"/>
            <a:chOff x="2209800" y="1295400"/>
            <a:chExt cx="1371600" cy="1611490"/>
          </a:xfrm>
        </p:grpSpPr>
        <p:pic>
          <p:nvPicPr>
            <p:cNvPr id="25603" name="Picture 3"/>
            <p:cNvPicPr>
              <a:picLocks noChangeAspect="1" noChangeArrowheads="1"/>
            </p:cNvPicPr>
            <p:nvPr/>
          </p:nvPicPr>
          <p:blipFill>
            <a:blip r:embed="rId5" cstate="screen"/>
            <a:srcRect/>
            <a:stretch>
              <a:fillRect/>
            </a:stretch>
          </p:blipFill>
          <p:spPr bwMode="auto">
            <a:xfrm>
              <a:off x="2209800" y="1295400"/>
              <a:ext cx="1371600" cy="1371600"/>
            </a:xfrm>
            <a:prstGeom prst="rect">
              <a:avLst/>
            </a:prstGeom>
            <a:noFill/>
            <a:ln w="9525">
              <a:noFill/>
              <a:miter lim="800000"/>
              <a:headEnd/>
              <a:tailEnd/>
            </a:ln>
            <a:effectLst/>
          </p:spPr>
        </p:pic>
        <p:sp>
          <p:nvSpPr>
            <p:cNvPr id="10" name="TextBox 9"/>
            <p:cNvSpPr txBox="1"/>
            <p:nvPr/>
          </p:nvSpPr>
          <p:spPr>
            <a:xfrm>
              <a:off x="2457820" y="2599113"/>
              <a:ext cx="875561" cy="307777"/>
            </a:xfrm>
            <a:prstGeom prst="rect">
              <a:avLst/>
            </a:prstGeom>
            <a:noFill/>
          </p:spPr>
          <p:txBody>
            <a:bodyPr wrap="none" rtlCol="0">
              <a:spAutoFit/>
            </a:bodyPr>
            <a:lstStyle/>
            <a:p>
              <a:pPr algn="ctr"/>
              <a:r>
                <a:rPr lang="en-US" sz="1400" dirty="0" smtClean="0"/>
                <a:t>[Sloan02]</a:t>
              </a:r>
              <a:endParaRPr lang="en-US" sz="1400" dirty="0"/>
            </a:p>
          </p:txBody>
        </p:sp>
      </p:grpSp>
      <p:grpSp>
        <p:nvGrpSpPr>
          <p:cNvPr id="6" name="Group 77"/>
          <p:cNvGrpSpPr/>
          <p:nvPr/>
        </p:nvGrpSpPr>
        <p:grpSpPr>
          <a:xfrm>
            <a:off x="5562600" y="1447800"/>
            <a:ext cx="914400" cy="1055546"/>
            <a:chOff x="5562600" y="1295400"/>
            <a:chExt cx="914400" cy="1055546"/>
          </a:xfrm>
        </p:grpSpPr>
        <p:pic>
          <p:nvPicPr>
            <p:cNvPr id="55" name="Picture 4"/>
            <p:cNvPicPr>
              <a:picLocks noChangeAspect="1" noChangeArrowheads="1"/>
            </p:cNvPicPr>
            <p:nvPr/>
          </p:nvPicPr>
          <p:blipFill>
            <a:blip r:embed="rId6" cstate="screen"/>
            <a:srcRect/>
            <a:stretch>
              <a:fillRect/>
            </a:stretch>
          </p:blipFill>
          <p:spPr bwMode="auto">
            <a:xfrm>
              <a:off x="5562600" y="1295400"/>
              <a:ext cx="914400" cy="863600"/>
            </a:xfrm>
            <a:prstGeom prst="rect">
              <a:avLst/>
            </a:prstGeom>
            <a:noFill/>
            <a:ln w="9525">
              <a:noFill/>
              <a:miter lim="800000"/>
              <a:headEnd/>
              <a:tailEnd/>
            </a:ln>
            <a:effectLst/>
          </p:spPr>
        </p:pic>
        <p:sp>
          <p:nvSpPr>
            <p:cNvPr id="56" name="TextBox 55"/>
            <p:cNvSpPr txBox="1"/>
            <p:nvPr/>
          </p:nvSpPr>
          <p:spPr>
            <a:xfrm>
              <a:off x="5676597" y="2104725"/>
              <a:ext cx="686406" cy="246221"/>
            </a:xfrm>
            <a:prstGeom prst="rect">
              <a:avLst/>
            </a:prstGeom>
            <a:noFill/>
          </p:spPr>
          <p:txBody>
            <a:bodyPr wrap="none" rtlCol="0">
              <a:spAutoFit/>
            </a:bodyPr>
            <a:lstStyle/>
            <a:p>
              <a:r>
                <a:rPr lang="en-US" sz="1000" dirty="0" smtClean="0"/>
                <a:t>[Kautz02]</a:t>
              </a:r>
              <a:endParaRPr lang="en-US" sz="1000" dirty="0"/>
            </a:p>
          </p:txBody>
        </p:sp>
      </p:grpSp>
      <p:grpSp>
        <p:nvGrpSpPr>
          <p:cNvPr id="7" name="Group 78"/>
          <p:cNvGrpSpPr/>
          <p:nvPr/>
        </p:nvGrpSpPr>
        <p:grpSpPr>
          <a:xfrm>
            <a:off x="7707793" y="1371600"/>
            <a:ext cx="914400" cy="1313021"/>
            <a:chOff x="7707793" y="1219200"/>
            <a:chExt cx="914400" cy="1313021"/>
          </a:xfrm>
        </p:grpSpPr>
        <p:pic>
          <p:nvPicPr>
            <p:cNvPr id="58" name="Picture 7"/>
            <p:cNvPicPr>
              <a:picLocks noChangeAspect="1" noChangeArrowheads="1"/>
            </p:cNvPicPr>
            <p:nvPr/>
          </p:nvPicPr>
          <p:blipFill>
            <a:blip r:embed="rId7" cstate="screen"/>
            <a:srcRect/>
            <a:stretch>
              <a:fillRect/>
            </a:stretch>
          </p:blipFill>
          <p:spPr bwMode="auto">
            <a:xfrm>
              <a:off x="7707793" y="1219200"/>
              <a:ext cx="914400" cy="1130300"/>
            </a:xfrm>
            <a:prstGeom prst="rect">
              <a:avLst/>
            </a:prstGeom>
            <a:noFill/>
            <a:ln w="9525">
              <a:noFill/>
              <a:miter lim="800000"/>
              <a:headEnd/>
              <a:tailEnd/>
            </a:ln>
            <a:effectLst/>
          </p:spPr>
        </p:pic>
        <p:sp>
          <p:nvSpPr>
            <p:cNvPr id="59" name="TextBox 58"/>
            <p:cNvSpPr txBox="1"/>
            <p:nvPr/>
          </p:nvSpPr>
          <p:spPr>
            <a:xfrm>
              <a:off x="7824996" y="2286000"/>
              <a:ext cx="679994" cy="246221"/>
            </a:xfrm>
            <a:prstGeom prst="rect">
              <a:avLst/>
            </a:prstGeom>
            <a:noFill/>
          </p:spPr>
          <p:txBody>
            <a:bodyPr wrap="none" rtlCol="0">
              <a:spAutoFit/>
            </a:bodyPr>
            <a:lstStyle/>
            <a:p>
              <a:pPr algn="ctr"/>
              <a:r>
                <a:rPr lang="en-US" sz="1000" dirty="0" smtClean="0"/>
                <a:t>[Sloan03]</a:t>
              </a:r>
              <a:endParaRPr lang="en-US" sz="1000" dirty="0"/>
            </a:p>
          </p:txBody>
        </p:sp>
      </p:grpSp>
      <p:grpSp>
        <p:nvGrpSpPr>
          <p:cNvPr id="11" name="Group 75"/>
          <p:cNvGrpSpPr/>
          <p:nvPr/>
        </p:nvGrpSpPr>
        <p:grpSpPr>
          <a:xfrm>
            <a:off x="6629400" y="1447800"/>
            <a:ext cx="914400" cy="1119005"/>
            <a:chOff x="6543975" y="1295400"/>
            <a:chExt cx="914400" cy="1119005"/>
          </a:xfrm>
        </p:grpSpPr>
        <p:pic>
          <p:nvPicPr>
            <p:cNvPr id="61" name="Picture 10"/>
            <p:cNvPicPr>
              <a:picLocks noChangeAspect="1" noChangeArrowheads="1"/>
            </p:cNvPicPr>
            <p:nvPr/>
          </p:nvPicPr>
          <p:blipFill>
            <a:blip r:embed="rId8" cstate="screen"/>
            <a:srcRect/>
            <a:stretch>
              <a:fillRect/>
            </a:stretch>
          </p:blipFill>
          <p:spPr bwMode="auto">
            <a:xfrm>
              <a:off x="6543975" y="1295400"/>
              <a:ext cx="914400" cy="914400"/>
            </a:xfrm>
            <a:prstGeom prst="rect">
              <a:avLst/>
            </a:prstGeom>
            <a:noFill/>
            <a:ln w="9525">
              <a:noFill/>
              <a:miter lim="800000"/>
              <a:headEnd/>
              <a:tailEnd/>
            </a:ln>
            <a:effectLst/>
          </p:spPr>
        </p:pic>
        <p:sp>
          <p:nvSpPr>
            <p:cNvPr id="62" name="TextBox 61"/>
            <p:cNvSpPr txBox="1"/>
            <p:nvPr/>
          </p:nvSpPr>
          <p:spPr>
            <a:xfrm>
              <a:off x="6574616" y="2168184"/>
              <a:ext cx="853119" cy="246221"/>
            </a:xfrm>
            <a:prstGeom prst="rect">
              <a:avLst/>
            </a:prstGeom>
            <a:noFill/>
          </p:spPr>
          <p:txBody>
            <a:bodyPr wrap="none" rtlCol="0">
              <a:spAutoFit/>
            </a:bodyPr>
            <a:lstStyle/>
            <a:p>
              <a:r>
                <a:rPr lang="en-US" sz="1000" dirty="0" smtClean="0"/>
                <a:t>[Lehtinen03]</a:t>
              </a:r>
              <a:endParaRPr lang="en-US" sz="1000" dirty="0"/>
            </a:p>
          </p:txBody>
        </p:sp>
      </p:grpSp>
      <p:sp>
        <p:nvSpPr>
          <p:cNvPr id="88" name="TextBox 87"/>
          <p:cNvSpPr txBox="1"/>
          <p:nvPr/>
        </p:nvSpPr>
        <p:spPr>
          <a:xfrm>
            <a:off x="5410200" y="2667000"/>
            <a:ext cx="1607235" cy="369332"/>
          </a:xfrm>
          <a:prstGeom prst="rect">
            <a:avLst/>
          </a:prstGeom>
          <a:noFill/>
        </p:spPr>
        <p:txBody>
          <a:bodyPr wrap="none" rtlCol="0">
            <a:spAutoFit/>
          </a:bodyPr>
          <a:lstStyle/>
          <a:p>
            <a:r>
              <a:rPr lang="en-US" dirty="0" smtClean="0">
                <a:solidFill>
                  <a:schemeClr val="tx2"/>
                </a:solidFill>
              </a:rPr>
              <a:t>General BRDF’s</a:t>
            </a:r>
            <a:endParaRPr lang="en-US" dirty="0">
              <a:solidFill>
                <a:schemeClr val="tx2"/>
              </a:solidFill>
            </a:endParaRPr>
          </a:p>
        </p:txBody>
      </p:sp>
      <p:sp>
        <p:nvSpPr>
          <p:cNvPr id="93" name="Rounded Rectangle 92"/>
          <p:cNvSpPr/>
          <p:nvPr/>
        </p:nvSpPr>
        <p:spPr>
          <a:xfrm>
            <a:off x="76200" y="2057400"/>
            <a:ext cx="1905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304800" y="3440668"/>
            <a:ext cx="1419235" cy="369332"/>
          </a:xfrm>
          <a:prstGeom prst="rect">
            <a:avLst/>
          </a:prstGeom>
        </p:spPr>
        <p:txBody>
          <a:bodyPr wrap="none">
            <a:spAutoFit/>
          </a:bodyPr>
          <a:lstStyle/>
          <a:p>
            <a:r>
              <a:rPr lang="en-US" dirty="0" err="1" smtClean="0">
                <a:solidFill>
                  <a:schemeClr val="tx2"/>
                </a:solidFill>
              </a:rPr>
              <a:t>Unshadowed</a:t>
            </a:r>
            <a:endParaRPr lang="en-US" dirty="0">
              <a:solidFill>
                <a:schemeClr val="tx2"/>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ounded Rectangle 86"/>
          <p:cNvSpPr/>
          <p:nvPr/>
        </p:nvSpPr>
        <p:spPr>
          <a:xfrm>
            <a:off x="5257800" y="1295400"/>
            <a:ext cx="3581400" cy="167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SH for Interactive Graphics</a:t>
            </a:r>
            <a:endParaRPr lang="en-US" dirty="0"/>
          </a:p>
        </p:txBody>
      </p:sp>
      <p:grpSp>
        <p:nvGrpSpPr>
          <p:cNvPr id="3" name="Group 37"/>
          <p:cNvGrpSpPr/>
          <p:nvPr/>
        </p:nvGrpSpPr>
        <p:grpSpPr>
          <a:xfrm>
            <a:off x="2133600" y="2209800"/>
            <a:ext cx="1481496" cy="1603177"/>
            <a:chOff x="304578" y="1295400"/>
            <a:chExt cx="1481496" cy="1603177"/>
          </a:xfrm>
        </p:grpSpPr>
        <p:pic>
          <p:nvPicPr>
            <p:cNvPr id="25602" name="Picture 2"/>
            <p:cNvPicPr>
              <a:picLocks noChangeAspect="1" noChangeArrowheads="1"/>
            </p:cNvPicPr>
            <p:nvPr/>
          </p:nvPicPr>
          <p:blipFill>
            <a:blip r:embed="rId3" cstate="screen"/>
            <a:srcRect/>
            <a:stretch>
              <a:fillRect/>
            </a:stretch>
          </p:blipFill>
          <p:spPr bwMode="auto">
            <a:xfrm>
              <a:off x="342900" y="1295400"/>
              <a:ext cx="1371600" cy="1371600"/>
            </a:xfrm>
            <a:prstGeom prst="rect">
              <a:avLst/>
            </a:prstGeom>
            <a:noFill/>
            <a:ln w="9525">
              <a:noFill/>
              <a:miter lim="800000"/>
              <a:headEnd/>
              <a:tailEnd/>
            </a:ln>
            <a:effectLst/>
          </p:spPr>
        </p:pic>
        <p:sp>
          <p:nvSpPr>
            <p:cNvPr id="8" name="TextBox 7"/>
            <p:cNvSpPr txBox="1"/>
            <p:nvPr/>
          </p:nvSpPr>
          <p:spPr>
            <a:xfrm>
              <a:off x="304578" y="2590800"/>
              <a:ext cx="1481496" cy="307777"/>
            </a:xfrm>
            <a:prstGeom prst="rect">
              <a:avLst/>
            </a:prstGeom>
            <a:noFill/>
          </p:spPr>
          <p:txBody>
            <a:bodyPr wrap="none" rtlCol="0">
              <a:spAutoFit/>
            </a:bodyPr>
            <a:lstStyle/>
            <a:p>
              <a:pPr algn="ctr"/>
              <a:r>
                <a:rPr lang="en-US" sz="1400" dirty="0" smtClean="0"/>
                <a:t>[Ramamoorthi01]</a:t>
              </a:r>
              <a:endParaRPr lang="en-US" sz="1400" dirty="0"/>
            </a:p>
          </p:txBody>
        </p:sp>
      </p:grpSp>
      <p:grpSp>
        <p:nvGrpSpPr>
          <p:cNvPr id="4" name="Group 42"/>
          <p:cNvGrpSpPr/>
          <p:nvPr/>
        </p:nvGrpSpPr>
        <p:grpSpPr>
          <a:xfrm>
            <a:off x="457200" y="2391075"/>
            <a:ext cx="1111202" cy="1114125"/>
            <a:chOff x="442754" y="3505200"/>
            <a:chExt cx="1111202" cy="1114125"/>
          </a:xfrm>
        </p:grpSpPr>
        <p:pic>
          <p:nvPicPr>
            <p:cNvPr id="25605" name="Picture 5"/>
            <p:cNvPicPr>
              <a:picLocks noChangeAspect="1" noChangeArrowheads="1"/>
            </p:cNvPicPr>
            <p:nvPr/>
          </p:nvPicPr>
          <p:blipFill>
            <a:blip r:embed="rId4" cstate="screen"/>
            <a:srcRect/>
            <a:stretch>
              <a:fillRect/>
            </a:stretch>
          </p:blipFill>
          <p:spPr bwMode="auto">
            <a:xfrm>
              <a:off x="521905" y="3505200"/>
              <a:ext cx="914400" cy="914400"/>
            </a:xfrm>
            <a:prstGeom prst="rect">
              <a:avLst/>
            </a:prstGeom>
            <a:noFill/>
            <a:ln w="9525">
              <a:noFill/>
              <a:miter lim="800000"/>
              <a:headEnd/>
              <a:tailEnd/>
            </a:ln>
            <a:effectLst/>
          </p:spPr>
        </p:pic>
        <p:sp>
          <p:nvSpPr>
            <p:cNvPr id="9" name="TextBox 8"/>
            <p:cNvSpPr txBox="1"/>
            <p:nvPr/>
          </p:nvSpPr>
          <p:spPr>
            <a:xfrm>
              <a:off x="442754" y="4373104"/>
              <a:ext cx="1111202" cy="246221"/>
            </a:xfrm>
            <a:prstGeom prst="rect">
              <a:avLst/>
            </a:prstGeom>
            <a:noFill/>
          </p:spPr>
          <p:txBody>
            <a:bodyPr wrap="none" rtlCol="0">
              <a:spAutoFit/>
            </a:bodyPr>
            <a:lstStyle/>
            <a:p>
              <a:pPr algn="ctr"/>
              <a:r>
                <a:rPr lang="en-US" sz="1000" dirty="0" smtClean="0"/>
                <a:t>[Ramamoorthi02]</a:t>
              </a:r>
              <a:endParaRPr lang="en-US" sz="1000" dirty="0"/>
            </a:p>
          </p:txBody>
        </p:sp>
      </p:grpSp>
      <p:grpSp>
        <p:nvGrpSpPr>
          <p:cNvPr id="5" name="Group 38"/>
          <p:cNvGrpSpPr/>
          <p:nvPr/>
        </p:nvGrpSpPr>
        <p:grpSpPr>
          <a:xfrm>
            <a:off x="3717174" y="2209800"/>
            <a:ext cx="1371600" cy="1611490"/>
            <a:chOff x="2209800" y="1295400"/>
            <a:chExt cx="1371600" cy="1611490"/>
          </a:xfrm>
        </p:grpSpPr>
        <p:pic>
          <p:nvPicPr>
            <p:cNvPr id="25603" name="Picture 3"/>
            <p:cNvPicPr>
              <a:picLocks noChangeAspect="1" noChangeArrowheads="1"/>
            </p:cNvPicPr>
            <p:nvPr/>
          </p:nvPicPr>
          <p:blipFill>
            <a:blip r:embed="rId5" cstate="screen"/>
            <a:srcRect/>
            <a:stretch>
              <a:fillRect/>
            </a:stretch>
          </p:blipFill>
          <p:spPr bwMode="auto">
            <a:xfrm>
              <a:off x="2209800" y="1295400"/>
              <a:ext cx="1371600" cy="1371600"/>
            </a:xfrm>
            <a:prstGeom prst="rect">
              <a:avLst/>
            </a:prstGeom>
            <a:noFill/>
            <a:ln w="9525">
              <a:noFill/>
              <a:miter lim="800000"/>
              <a:headEnd/>
              <a:tailEnd/>
            </a:ln>
            <a:effectLst/>
          </p:spPr>
        </p:pic>
        <p:sp>
          <p:nvSpPr>
            <p:cNvPr id="10" name="TextBox 9"/>
            <p:cNvSpPr txBox="1"/>
            <p:nvPr/>
          </p:nvSpPr>
          <p:spPr>
            <a:xfrm>
              <a:off x="2457820" y="2599113"/>
              <a:ext cx="875561" cy="307777"/>
            </a:xfrm>
            <a:prstGeom prst="rect">
              <a:avLst/>
            </a:prstGeom>
            <a:noFill/>
          </p:spPr>
          <p:txBody>
            <a:bodyPr wrap="none" rtlCol="0">
              <a:spAutoFit/>
            </a:bodyPr>
            <a:lstStyle/>
            <a:p>
              <a:pPr algn="ctr"/>
              <a:r>
                <a:rPr lang="en-US" sz="1400" dirty="0" smtClean="0"/>
                <a:t>[Sloan02]</a:t>
              </a:r>
              <a:endParaRPr lang="en-US" sz="1400" dirty="0"/>
            </a:p>
          </p:txBody>
        </p:sp>
      </p:grpSp>
      <p:grpSp>
        <p:nvGrpSpPr>
          <p:cNvPr id="6" name="Group 77"/>
          <p:cNvGrpSpPr/>
          <p:nvPr/>
        </p:nvGrpSpPr>
        <p:grpSpPr>
          <a:xfrm>
            <a:off x="5562600" y="1447800"/>
            <a:ext cx="914400" cy="1055546"/>
            <a:chOff x="5562600" y="1295400"/>
            <a:chExt cx="914400" cy="1055546"/>
          </a:xfrm>
        </p:grpSpPr>
        <p:pic>
          <p:nvPicPr>
            <p:cNvPr id="55" name="Picture 4"/>
            <p:cNvPicPr>
              <a:picLocks noChangeAspect="1" noChangeArrowheads="1"/>
            </p:cNvPicPr>
            <p:nvPr/>
          </p:nvPicPr>
          <p:blipFill>
            <a:blip r:embed="rId6" cstate="screen"/>
            <a:srcRect/>
            <a:stretch>
              <a:fillRect/>
            </a:stretch>
          </p:blipFill>
          <p:spPr bwMode="auto">
            <a:xfrm>
              <a:off x="5562600" y="1295400"/>
              <a:ext cx="914400" cy="863600"/>
            </a:xfrm>
            <a:prstGeom prst="rect">
              <a:avLst/>
            </a:prstGeom>
            <a:noFill/>
            <a:ln w="9525">
              <a:noFill/>
              <a:miter lim="800000"/>
              <a:headEnd/>
              <a:tailEnd/>
            </a:ln>
            <a:effectLst/>
          </p:spPr>
        </p:pic>
        <p:sp>
          <p:nvSpPr>
            <p:cNvPr id="56" name="TextBox 55"/>
            <p:cNvSpPr txBox="1"/>
            <p:nvPr/>
          </p:nvSpPr>
          <p:spPr>
            <a:xfrm>
              <a:off x="5676597" y="2104725"/>
              <a:ext cx="686406" cy="246221"/>
            </a:xfrm>
            <a:prstGeom prst="rect">
              <a:avLst/>
            </a:prstGeom>
            <a:noFill/>
          </p:spPr>
          <p:txBody>
            <a:bodyPr wrap="none" rtlCol="0">
              <a:spAutoFit/>
            </a:bodyPr>
            <a:lstStyle/>
            <a:p>
              <a:r>
                <a:rPr lang="en-US" sz="1000" dirty="0" smtClean="0"/>
                <a:t>[Kautz02]</a:t>
              </a:r>
              <a:endParaRPr lang="en-US" sz="1000" dirty="0"/>
            </a:p>
          </p:txBody>
        </p:sp>
      </p:grpSp>
      <p:grpSp>
        <p:nvGrpSpPr>
          <p:cNvPr id="7" name="Group 78"/>
          <p:cNvGrpSpPr/>
          <p:nvPr/>
        </p:nvGrpSpPr>
        <p:grpSpPr>
          <a:xfrm>
            <a:off x="7707793" y="1371600"/>
            <a:ext cx="914400" cy="1313021"/>
            <a:chOff x="7707793" y="1219200"/>
            <a:chExt cx="914400" cy="1313021"/>
          </a:xfrm>
        </p:grpSpPr>
        <p:pic>
          <p:nvPicPr>
            <p:cNvPr id="58" name="Picture 7"/>
            <p:cNvPicPr>
              <a:picLocks noChangeAspect="1" noChangeArrowheads="1"/>
            </p:cNvPicPr>
            <p:nvPr/>
          </p:nvPicPr>
          <p:blipFill>
            <a:blip r:embed="rId7" cstate="screen"/>
            <a:srcRect/>
            <a:stretch>
              <a:fillRect/>
            </a:stretch>
          </p:blipFill>
          <p:spPr bwMode="auto">
            <a:xfrm>
              <a:off x="7707793" y="1219200"/>
              <a:ext cx="914400" cy="1130300"/>
            </a:xfrm>
            <a:prstGeom prst="rect">
              <a:avLst/>
            </a:prstGeom>
            <a:noFill/>
            <a:ln w="9525">
              <a:noFill/>
              <a:miter lim="800000"/>
              <a:headEnd/>
              <a:tailEnd/>
            </a:ln>
            <a:effectLst/>
          </p:spPr>
        </p:pic>
        <p:sp>
          <p:nvSpPr>
            <p:cNvPr id="59" name="TextBox 58"/>
            <p:cNvSpPr txBox="1"/>
            <p:nvPr/>
          </p:nvSpPr>
          <p:spPr>
            <a:xfrm>
              <a:off x="7824996" y="2286000"/>
              <a:ext cx="679994" cy="246221"/>
            </a:xfrm>
            <a:prstGeom prst="rect">
              <a:avLst/>
            </a:prstGeom>
            <a:noFill/>
          </p:spPr>
          <p:txBody>
            <a:bodyPr wrap="none" rtlCol="0">
              <a:spAutoFit/>
            </a:bodyPr>
            <a:lstStyle/>
            <a:p>
              <a:pPr algn="ctr"/>
              <a:r>
                <a:rPr lang="en-US" sz="1000" dirty="0" smtClean="0"/>
                <a:t>[Sloan03]</a:t>
              </a:r>
              <a:endParaRPr lang="en-US" sz="1000" dirty="0"/>
            </a:p>
          </p:txBody>
        </p:sp>
      </p:grpSp>
      <p:grpSp>
        <p:nvGrpSpPr>
          <p:cNvPr id="11" name="Group 75"/>
          <p:cNvGrpSpPr/>
          <p:nvPr/>
        </p:nvGrpSpPr>
        <p:grpSpPr>
          <a:xfrm>
            <a:off x="6629400" y="1447800"/>
            <a:ext cx="914400" cy="1119005"/>
            <a:chOff x="6543975" y="1295400"/>
            <a:chExt cx="914400" cy="1119005"/>
          </a:xfrm>
        </p:grpSpPr>
        <p:pic>
          <p:nvPicPr>
            <p:cNvPr id="61" name="Picture 10"/>
            <p:cNvPicPr>
              <a:picLocks noChangeAspect="1" noChangeArrowheads="1"/>
            </p:cNvPicPr>
            <p:nvPr/>
          </p:nvPicPr>
          <p:blipFill>
            <a:blip r:embed="rId8" cstate="screen"/>
            <a:srcRect/>
            <a:stretch>
              <a:fillRect/>
            </a:stretch>
          </p:blipFill>
          <p:spPr bwMode="auto">
            <a:xfrm>
              <a:off x="6543975" y="1295400"/>
              <a:ext cx="914400" cy="914400"/>
            </a:xfrm>
            <a:prstGeom prst="rect">
              <a:avLst/>
            </a:prstGeom>
            <a:noFill/>
            <a:ln w="9525">
              <a:noFill/>
              <a:miter lim="800000"/>
              <a:headEnd/>
              <a:tailEnd/>
            </a:ln>
            <a:effectLst/>
          </p:spPr>
        </p:pic>
        <p:sp>
          <p:nvSpPr>
            <p:cNvPr id="62" name="TextBox 61"/>
            <p:cNvSpPr txBox="1"/>
            <p:nvPr/>
          </p:nvSpPr>
          <p:spPr>
            <a:xfrm>
              <a:off x="6574616" y="2168184"/>
              <a:ext cx="853119" cy="246221"/>
            </a:xfrm>
            <a:prstGeom prst="rect">
              <a:avLst/>
            </a:prstGeom>
            <a:noFill/>
          </p:spPr>
          <p:txBody>
            <a:bodyPr wrap="none" rtlCol="0">
              <a:spAutoFit/>
            </a:bodyPr>
            <a:lstStyle/>
            <a:p>
              <a:r>
                <a:rPr lang="en-US" sz="1000" dirty="0" smtClean="0"/>
                <a:t>[Lehtinen03]</a:t>
              </a:r>
              <a:endParaRPr lang="en-US" sz="1000" dirty="0"/>
            </a:p>
          </p:txBody>
        </p:sp>
      </p:grpSp>
      <p:grpSp>
        <p:nvGrpSpPr>
          <p:cNvPr id="12" name="Group 74"/>
          <p:cNvGrpSpPr/>
          <p:nvPr/>
        </p:nvGrpSpPr>
        <p:grpSpPr>
          <a:xfrm>
            <a:off x="5410200" y="3184681"/>
            <a:ext cx="914400" cy="1311119"/>
            <a:chOff x="5093598" y="4267200"/>
            <a:chExt cx="914400" cy="1311119"/>
          </a:xfrm>
        </p:grpSpPr>
        <p:pic>
          <p:nvPicPr>
            <p:cNvPr id="64" name="Picture 6"/>
            <p:cNvPicPr>
              <a:picLocks noChangeAspect="1" noChangeArrowheads="1"/>
            </p:cNvPicPr>
            <p:nvPr/>
          </p:nvPicPr>
          <p:blipFill>
            <a:blip r:embed="rId9" cstate="screen"/>
            <a:srcRect/>
            <a:stretch>
              <a:fillRect/>
            </a:stretch>
          </p:blipFill>
          <p:spPr bwMode="auto">
            <a:xfrm>
              <a:off x="5093598" y="4267200"/>
              <a:ext cx="914400" cy="1148732"/>
            </a:xfrm>
            <a:prstGeom prst="rect">
              <a:avLst/>
            </a:prstGeom>
            <a:noFill/>
            <a:ln w="9525">
              <a:noFill/>
              <a:miter lim="800000"/>
              <a:headEnd/>
              <a:tailEnd/>
            </a:ln>
            <a:effectLst/>
          </p:spPr>
        </p:pic>
        <p:sp>
          <p:nvSpPr>
            <p:cNvPr id="65" name="TextBox 64"/>
            <p:cNvSpPr txBox="1"/>
            <p:nvPr/>
          </p:nvSpPr>
          <p:spPr>
            <a:xfrm>
              <a:off x="5260494" y="5362875"/>
              <a:ext cx="580608" cy="215444"/>
            </a:xfrm>
            <a:prstGeom prst="rect">
              <a:avLst/>
            </a:prstGeom>
            <a:noFill/>
          </p:spPr>
          <p:txBody>
            <a:bodyPr wrap="none" rtlCol="0">
              <a:spAutoFit/>
            </a:bodyPr>
            <a:lstStyle/>
            <a:p>
              <a:pPr algn="ctr"/>
              <a:r>
                <a:rPr lang="en-US" sz="800" dirty="0" smtClean="0"/>
                <a:t>[Sloan03]</a:t>
              </a:r>
              <a:endParaRPr lang="en-US" sz="800" dirty="0"/>
            </a:p>
          </p:txBody>
        </p:sp>
      </p:grpSp>
      <p:grpSp>
        <p:nvGrpSpPr>
          <p:cNvPr id="13" name="Group 85"/>
          <p:cNvGrpSpPr/>
          <p:nvPr/>
        </p:nvGrpSpPr>
        <p:grpSpPr>
          <a:xfrm>
            <a:off x="6629400" y="3337081"/>
            <a:ext cx="990600" cy="1085221"/>
            <a:chOff x="4038600" y="5486400"/>
            <a:chExt cx="990600" cy="1085221"/>
          </a:xfrm>
        </p:grpSpPr>
        <p:pic>
          <p:nvPicPr>
            <p:cNvPr id="67" name="Picture 8"/>
            <p:cNvPicPr>
              <a:picLocks noChangeAspect="1" noChangeArrowheads="1"/>
            </p:cNvPicPr>
            <p:nvPr/>
          </p:nvPicPr>
          <p:blipFill>
            <a:blip r:embed="rId10" cstate="screen"/>
            <a:srcRect/>
            <a:stretch>
              <a:fillRect/>
            </a:stretch>
          </p:blipFill>
          <p:spPr bwMode="auto">
            <a:xfrm>
              <a:off x="4038600" y="5486400"/>
              <a:ext cx="914400" cy="1071816"/>
            </a:xfrm>
            <a:prstGeom prst="rect">
              <a:avLst/>
            </a:prstGeom>
            <a:noFill/>
            <a:ln w="9525">
              <a:noFill/>
              <a:miter lim="800000"/>
              <a:headEnd/>
              <a:tailEnd/>
            </a:ln>
            <a:effectLst/>
          </p:spPr>
        </p:pic>
        <p:sp>
          <p:nvSpPr>
            <p:cNvPr id="68" name="TextBox 67"/>
            <p:cNvSpPr txBox="1"/>
            <p:nvPr/>
          </p:nvSpPr>
          <p:spPr>
            <a:xfrm>
              <a:off x="4349206" y="6325400"/>
              <a:ext cx="679994" cy="246221"/>
            </a:xfrm>
            <a:prstGeom prst="rect">
              <a:avLst/>
            </a:prstGeom>
            <a:noFill/>
          </p:spPr>
          <p:txBody>
            <a:bodyPr wrap="none" rtlCol="0">
              <a:spAutoFit/>
            </a:bodyPr>
            <a:lstStyle/>
            <a:p>
              <a:pPr algn="ctr"/>
              <a:r>
                <a:rPr lang="en-US" sz="1000" dirty="0" smtClean="0">
                  <a:solidFill>
                    <a:schemeClr val="bg1"/>
                  </a:solidFill>
                </a:rPr>
                <a:t>[Sloan05]</a:t>
              </a:r>
              <a:endParaRPr lang="en-US" sz="1000" dirty="0">
                <a:solidFill>
                  <a:schemeClr val="bg1"/>
                </a:solidFill>
              </a:endParaRPr>
            </a:p>
          </p:txBody>
        </p:sp>
      </p:grpSp>
      <p:grpSp>
        <p:nvGrpSpPr>
          <p:cNvPr id="14" name="Group 84"/>
          <p:cNvGrpSpPr/>
          <p:nvPr/>
        </p:nvGrpSpPr>
        <p:grpSpPr>
          <a:xfrm>
            <a:off x="7772400" y="3491110"/>
            <a:ext cx="914400" cy="988971"/>
            <a:chOff x="5105400" y="5734250"/>
            <a:chExt cx="914400" cy="988971"/>
          </a:xfrm>
        </p:grpSpPr>
        <p:pic>
          <p:nvPicPr>
            <p:cNvPr id="73" name="Picture 6"/>
            <p:cNvPicPr>
              <a:picLocks noChangeAspect="1" noChangeArrowheads="1"/>
            </p:cNvPicPr>
            <p:nvPr/>
          </p:nvPicPr>
          <p:blipFill>
            <a:blip r:embed="rId11" cstate="screen"/>
            <a:srcRect/>
            <a:stretch>
              <a:fillRect/>
            </a:stretch>
          </p:blipFill>
          <p:spPr bwMode="auto">
            <a:xfrm>
              <a:off x="5105400" y="5734250"/>
              <a:ext cx="914400" cy="820883"/>
            </a:xfrm>
            <a:prstGeom prst="rect">
              <a:avLst/>
            </a:prstGeom>
            <a:noFill/>
            <a:ln w="9525">
              <a:noFill/>
              <a:miter lim="800000"/>
              <a:headEnd/>
              <a:tailEnd/>
            </a:ln>
            <a:effectLst/>
          </p:spPr>
        </p:pic>
        <p:sp>
          <p:nvSpPr>
            <p:cNvPr id="74" name="TextBox 73"/>
            <p:cNvSpPr txBox="1"/>
            <p:nvPr/>
          </p:nvSpPr>
          <p:spPr>
            <a:xfrm>
              <a:off x="5222603" y="6477000"/>
              <a:ext cx="679994" cy="246221"/>
            </a:xfrm>
            <a:prstGeom prst="rect">
              <a:avLst/>
            </a:prstGeom>
            <a:noFill/>
          </p:spPr>
          <p:txBody>
            <a:bodyPr wrap="none" rtlCol="0">
              <a:spAutoFit/>
            </a:bodyPr>
            <a:lstStyle/>
            <a:p>
              <a:pPr algn="ctr"/>
              <a:r>
                <a:rPr lang="en-US" sz="1000" dirty="0" smtClean="0"/>
                <a:t>[Sloan06]</a:t>
              </a:r>
              <a:endParaRPr lang="en-US" sz="1000" dirty="0"/>
            </a:p>
          </p:txBody>
        </p:sp>
      </p:grpSp>
      <p:sp>
        <p:nvSpPr>
          <p:cNvPr id="88" name="TextBox 87"/>
          <p:cNvSpPr txBox="1"/>
          <p:nvPr/>
        </p:nvSpPr>
        <p:spPr>
          <a:xfrm>
            <a:off x="5410200" y="2667000"/>
            <a:ext cx="1607235" cy="369332"/>
          </a:xfrm>
          <a:prstGeom prst="rect">
            <a:avLst/>
          </a:prstGeom>
          <a:noFill/>
        </p:spPr>
        <p:txBody>
          <a:bodyPr wrap="none" rtlCol="0">
            <a:spAutoFit/>
          </a:bodyPr>
          <a:lstStyle/>
          <a:p>
            <a:r>
              <a:rPr lang="en-US" dirty="0" smtClean="0">
                <a:solidFill>
                  <a:schemeClr val="tx2"/>
                </a:solidFill>
              </a:rPr>
              <a:t>General BRDF’s</a:t>
            </a:r>
            <a:endParaRPr lang="en-US" dirty="0">
              <a:solidFill>
                <a:schemeClr val="tx2"/>
              </a:solidFill>
            </a:endParaRPr>
          </a:p>
        </p:txBody>
      </p:sp>
      <p:sp>
        <p:nvSpPr>
          <p:cNvPr id="89" name="Rounded Rectangle 88"/>
          <p:cNvSpPr/>
          <p:nvPr/>
        </p:nvSpPr>
        <p:spPr>
          <a:xfrm>
            <a:off x="5257800" y="3124200"/>
            <a:ext cx="3581400" cy="167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5410200" y="4431268"/>
            <a:ext cx="1569789" cy="369332"/>
          </a:xfrm>
          <a:prstGeom prst="rect">
            <a:avLst/>
          </a:prstGeom>
          <a:noFill/>
        </p:spPr>
        <p:txBody>
          <a:bodyPr wrap="none" rtlCol="0">
            <a:spAutoFit/>
          </a:bodyPr>
          <a:lstStyle/>
          <a:p>
            <a:r>
              <a:rPr lang="en-US" dirty="0" smtClean="0">
                <a:solidFill>
                  <a:schemeClr val="tx2"/>
                </a:solidFill>
              </a:rPr>
              <a:t>Texture Details</a:t>
            </a:r>
            <a:endParaRPr lang="en-US" dirty="0">
              <a:solidFill>
                <a:schemeClr val="tx2"/>
              </a:solidFill>
            </a:endParaRPr>
          </a:p>
        </p:txBody>
      </p:sp>
      <p:sp>
        <p:nvSpPr>
          <p:cNvPr id="93" name="Rounded Rectangle 92"/>
          <p:cNvSpPr/>
          <p:nvPr/>
        </p:nvSpPr>
        <p:spPr>
          <a:xfrm>
            <a:off x="76200" y="2057400"/>
            <a:ext cx="1905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304800" y="3440668"/>
            <a:ext cx="1419235" cy="369332"/>
          </a:xfrm>
          <a:prstGeom prst="rect">
            <a:avLst/>
          </a:prstGeom>
        </p:spPr>
        <p:txBody>
          <a:bodyPr wrap="none">
            <a:spAutoFit/>
          </a:bodyPr>
          <a:lstStyle/>
          <a:p>
            <a:r>
              <a:rPr lang="en-US" dirty="0" err="1" smtClean="0">
                <a:solidFill>
                  <a:schemeClr val="tx2"/>
                </a:solidFill>
              </a:rPr>
              <a:t>Unshadowed</a:t>
            </a:r>
            <a:endParaRPr lang="en-US" dirty="0">
              <a:solidFill>
                <a:schemeClr val="tx2"/>
              </a:solidFill>
            </a:endParaRPr>
          </a:p>
        </p:txBody>
      </p:sp>
      <p:sp>
        <p:nvSpPr>
          <p:cNvPr id="36" name="Rectangle 35"/>
          <p:cNvSpPr/>
          <p:nvPr/>
        </p:nvSpPr>
        <p:spPr>
          <a:xfrm>
            <a:off x="0" y="1981200"/>
            <a:ext cx="2057400" cy="21336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181600" y="1219200"/>
            <a:ext cx="3810000" cy="18288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ounded Rectangle 86"/>
          <p:cNvSpPr/>
          <p:nvPr/>
        </p:nvSpPr>
        <p:spPr>
          <a:xfrm>
            <a:off x="5257800" y="1295400"/>
            <a:ext cx="3581400" cy="167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SH for Interactive Graphics</a:t>
            </a:r>
            <a:endParaRPr lang="en-US" dirty="0"/>
          </a:p>
        </p:txBody>
      </p:sp>
      <p:grpSp>
        <p:nvGrpSpPr>
          <p:cNvPr id="3" name="Group 37"/>
          <p:cNvGrpSpPr/>
          <p:nvPr/>
        </p:nvGrpSpPr>
        <p:grpSpPr>
          <a:xfrm>
            <a:off x="2133600" y="2209800"/>
            <a:ext cx="1481496" cy="1603177"/>
            <a:chOff x="304578" y="1295400"/>
            <a:chExt cx="1481496" cy="1603177"/>
          </a:xfrm>
        </p:grpSpPr>
        <p:pic>
          <p:nvPicPr>
            <p:cNvPr id="25602" name="Picture 2"/>
            <p:cNvPicPr>
              <a:picLocks noChangeAspect="1" noChangeArrowheads="1"/>
            </p:cNvPicPr>
            <p:nvPr/>
          </p:nvPicPr>
          <p:blipFill>
            <a:blip r:embed="rId3" cstate="screen"/>
            <a:srcRect/>
            <a:stretch>
              <a:fillRect/>
            </a:stretch>
          </p:blipFill>
          <p:spPr bwMode="auto">
            <a:xfrm>
              <a:off x="342900" y="1295400"/>
              <a:ext cx="1371600" cy="1371600"/>
            </a:xfrm>
            <a:prstGeom prst="rect">
              <a:avLst/>
            </a:prstGeom>
            <a:noFill/>
            <a:ln w="9525">
              <a:noFill/>
              <a:miter lim="800000"/>
              <a:headEnd/>
              <a:tailEnd/>
            </a:ln>
            <a:effectLst/>
          </p:spPr>
        </p:pic>
        <p:sp>
          <p:nvSpPr>
            <p:cNvPr id="8" name="TextBox 7"/>
            <p:cNvSpPr txBox="1"/>
            <p:nvPr/>
          </p:nvSpPr>
          <p:spPr>
            <a:xfrm>
              <a:off x="304578" y="2590800"/>
              <a:ext cx="1481496" cy="307777"/>
            </a:xfrm>
            <a:prstGeom prst="rect">
              <a:avLst/>
            </a:prstGeom>
            <a:noFill/>
          </p:spPr>
          <p:txBody>
            <a:bodyPr wrap="none" rtlCol="0">
              <a:spAutoFit/>
            </a:bodyPr>
            <a:lstStyle/>
            <a:p>
              <a:pPr algn="ctr"/>
              <a:r>
                <a:rPr lang="en-US" sz="1400" dirty="0" smtClean="0"/>
                <a:t>[Ramamoorthi01]</a:t>
              </a:r>
              <a:endParaRPr lang="en-US" sz="1400" dirty="0"/>
            </a:p>
          </p:txBody>
        </p:sp>
      </p:grpSp>
      <p:grpSp>
        <p:nvGrpSpPr>
          <p:cNvPr id="4" name="Group 42"/>
          <p:cNvGrpSpPr/>
          <p:nvPr/>
        </p:nvGrpSpPr>
        <p:grpSpPr>
          <a:xfrm>
            <a:off x="457200" y="2391075"/>
            <a:ext cx="1111202" cy="1114125"/>
            <a:chOff x="442754" y="3505200"/>
            <a:chExt cx="1111202" cy="1114125"/>
          </a:xfrm>
        </p:grpSpPr>
        <p:pic>
          <p:nvPicPr>
            <p:cNvPr id="25605" name="Picture 5"/>
            <p:cNvPicPr>
              <a:picLocks noChangeAspect="1" noChangeArrowheads="1"/>
            </p:cNvPicPr>
            <p:nvPr/>
          </p:nvPicPr>
          <p:blipFill>
            <a:blip r:embed="rId4" cstate="screen"/>
            <a:srcRect/>
            <a:stretch>
              <a:fillRect/>
            </a:stretch>
          </p:blipFill>
          <p:spPr bwMode="auto">
            <a:xfrm>
              <a:off x="521905" y="3505200"/>
              <a:ext cx="914400" cy="914400"/>
            </a:xfrm>
            <a:prstGeom prst="rect">
              <a:avLst/>
            </a:prstGeom>
            <a:noFill/>
            <a:ln w="9525">
              <a:noFill/>
              <a:miter lim="800000"/>
              <a:headEnd/>
              <a:tailEnd/>
            </a:ln>
            <a:effectLst/>
          </p:spPr>
        </p:pic>
        <p:sp>
          <p:nvSpPr>
            <p:cNvPr id="9" name="TextBox 8"/>
            <p:cNvSpPr txBox="1"/>
            <p:nvPr/>
          </p:nvSpPr>
          <p:spPr>
            <a:xfrm>
              <a:off x="442754" y="4373104"/>
              <a:ext cx="1111202" cy="246221"/>
            </a:xfrm>
            <a:prstGeom prst="rect">
              <a:avLst/>
            </a:prstGeom>
            <a:noFill/>
          </p:spPr>
          <p:txBody>
            <a:bodyPr wrap="none" rtlCol="0">
              <a:spAutoFit/>
            </a:bodyPr>
            <a:lstStyle/>
            <a:p>
              <a:pPr algn="ctr"/>
              <a:r>
                <a:rPr lang="en-US" sz="1000" dirty="0" smtClean="0"/>
                <a:t>[Ramamoorthi02]</a:t>
              </a:r>
              <a:endParaRPr lang="en-US" sz="1000" dirty="0"/>
            </a:p>
          </p:txBody>
        </p:sp>
      </p:grpSp>
      <p:grpSp>
        <p:nvGrpSpPr>
          <p:cNvPr id="5" name="Group 38"/>
          <p:cNvGrpSpPr/>
          <p:nvPr/>
        </p:nvGrpSpPr>
        <p:grpSpPr>
          <a:xfrm>
            <a:off x="3717174" y="2209800"/>
            <a:ext cx="1371600" cy="1611490"/>
            <a:chOff x="2209800" y="1295400"/>
            <a:chExt cx="1371600" cy="1611490"/>
          </a:xfrm>
        </p:grpSpPr>
        <p:pic>
          <p:nvPicPr>
            <p:cNvPr id="25603" name="Picture 3"/>
            <p:cNvPicPr>
              <a:picLocks noChangeAspect="1" noChangeArrowheads="1"/>
            </p:cNvPicPr>
            <p:nvPr/>
          </p:nvPicPr>
          <p:blipFill>
            <a:blip r:embed="rId5" cstate="screen"/>
            <a:srcRect/>
            <a:stretch>
              <a:fillRect/>
            </a:stretch>
          </p:blipFill>
          <p:spPr bwMode="auto">
            <a:xfrm>
              <a:off x="2209800" y="1295400"/>
              <a:ext cx="1371600" cy="1371600"/>
            </a:xfrm>
            <a:prstGeom prst="rect">
              <a:avLst/>
            </a:prstGeom>
            <a:noFill/>
            <a:ln w="9525">
              <a:noFill/>
              <a:miter lim="800000"/>
              <a:headEnd/>
              <a:tailEnd/>
            </a:ln>
            <a:effectLst/>
          </p:spPr>
        </p:pic>
        <p:sp>
          <p:nvSpPr>
            <p:cNvPr id="10" name="TextBox 9"/>
            <p:cNvSpPr txBox="1"/>
            <p:nvPr/>
          </p:nvSpPr>
          <p:spPr>
            <a:xfrm>
              <a:off x="2457820" y="2599113"/>
              <a:ext cx="875561" cy="307777"/>
            </a:xfrm>
            <a:prstGeom prst="rect">
              <a:avLst/>
            </a:prstGeom>
            <a:noFill/>
          </p:spPr>
          <p:txBody>
            <a:bodyPr wrap="none" rtlCol="0">
              <a:spAutoFit/>
            </a:bodyPr>
            <a:lstStyle/>
            <a:p>
              <a:pPr algn="ctr"/>
              <a:r>
                <a:rPr lang="en-US" sz="1400" dirty="0" smtClean="0"/>
                <a:t>[Sloan02]</a:t>
              </a:r>
              <a:endParaRPr lang="en-US" sz="1400" dirty="0"/>
            </a:p>
          </p:txBody>
        </p:sp>
      </p:grpSp>
      <p:grpSp>
        <p:nvGrpSpPr>
          <p:cNvPr id="24" name="Group 47"/>
          <p:cNvGrpSpPr/>
          <p:nvPr/>
        </p:nvGrpSpPr>
        <p:grpSpPr>
          <a:xfrm>
            <a:off x="457200" y="4343400"/>
            <a:ext cx="914400" cy="1103671"/>
            <a:chOff x="3520423" y="4278868"/>
            <a:chExt cx="914400" cy="1103671"/>
          </a:xfrm>
        </p:grpSpPr>
        <p:pic>
          <p:nvPicPr>
            <p:cNvPr id="25613" name="Picture 13"/>
            <p:cNvPicPr>
              <a:picLocks noChangeAspect="1" noChangeArrowheads="1"/>
            </p:cNvPicPr>
            <p:nvPr/>
          </p:nvPicPr>
          <p:blipFill>
            <a:blip r:embed="rId6" cstate="screen"/>
            <a:srcRect/>
            <a:stretch>
              <a:fillRect/>
            </a:stretch>
          </p:blipFill>
          <p:spPr bwMode="auto">
            <a:xfrm>
              <a:off x="3520423" y="4278868"/>
              <a:ext cx="914400" cy="914400"/>
            </a:xfrm>
            <a:prstGeom prst="rect">
              <a:avLst/>
            </a:prstGeom>
            <a:noFill/>
            <a:ln w="9525">
              <a:noFill/>
              <a:miter lim="800000"/>
              <a:headEnd/>
              <a:tailEnd/>
            </a:ln>
            <a:effectLst/>
          </p:spPr>
        </p:pic>
        <p:sp>
          <p:nvSpPr>
            <p:cNvPr id="27" name="TextBox 26"/>
            <p:cNvSpPr txBox="1"/>
            <p:nvPr/>
          </p:nvSpPr>
          <p:spPr>
            <a:xfrm>
              <a:off x="3609574" y="5136318"/>
              <a:ext cx="736099" cy="246221"/>
            </a:xfrm>
            <a:prstGeom prst="rect">
              <a:avLst/>
            </a:prstGeom>
            <a:noFill/>
          </p:spPr>
          <p:txBody>
            <a:bodyPr wrap="none" rtlCol="0">
              <a:spAutoFit/>
            </a:bodyPr>
            <a:lstStyle/>
            <a:p>
              <a:pPr algn="ctr"/>
              <a:r>
                <a:rPr lang="en-US" sz="1000" dirty="0" smtClean="0"/>
                <a:t>[Annen04]</a:t>
              </a:r>
              <a:endParaRPr lang="en-US" sz="1000" dirty="0"/>
            </a:p>
          </p:txBody>
        </p:sp>
      </p:grpSp>
      <p:grpSp>
        <p:nvGrpSpPr>
          <p:cNvPr id="32" name="Group 46"/>
          <p:cNvGrpSpPr/>
          <p:nvPr/>
        </p:nvGrpSpPr>
        <p:grpSpPr>
          <a:xfrm>
            <a:off x="1524000" y="5486400"/>
            <a:ext cx="914400" cy="866275"/>
            <a:chOff x="3440167" y="5486400"/>
            <a:chExt cx="914400" cy="866275"/>
          </a:xfrm>
        </p:grpSpPr>
        <p:pic>
          <p:nvPicPr>
            <p:cNvPr id="17412" name="Picture 4"/>
            <p:cNvPicPr>
              <a:picLocks noChangeAspect="1" noChangeArrowheads="1"/>
            </p:cNvPicPr>
            <p:nvPr/>
          </p:nvPicPr>
          <p:blipFill>
            <a:blip r:embed="rId7" cstate="screen"/>
            <a:srcRect/>
            <a:stretch>
              <a:fillRect/>
            </a:stretch>
          </p:blipFill>
          <p:spPr bwMode="auto">
            <a:xfrm>
              <a:off x="3440167" y="5486400"/>
              <a:ext cx="914400" cy="678812"/>
            </a:xfrm>
            <a:prstGeom prst="rect">
              <a:avLst/>
            </a:prstGeom>
            <a:noFill/>
            <a:ln w="9525">
              <a:noFill/>
              <a:miter lim="800000"/>
              <a:headEnd/>
              <a:tailEnd/>
            </a:ln>
            <a:effectLst/>
          </p:spPr>
        </p:pic>
        <p:sp>
          <p:nvSpPr>
            <p:cNvPr id="33" name="TextBox 32"/>
            <p:cNvSpPr txBox="1"/>
            <p:nvPr/>
          </p:nvSpPr>
          <p:spPr>
            <a:xfrm>
              <a:off x="3547752" y="6106454"/>
              <a:ext cx="699230" cy="246221"/>
            </a:xfrm>
            <a:prstGeom prst="rect">
              <a:avLst/>
            </a:prstGeom>
            <a:noFill/>
          </p:spPr>
          <p:txBody>
            <a:bodyPr wrap="none" rtlCol="0">
              <a:spAutoFit/>
            </a:bodyPr>
            <a:lstStyle/>
            <a:p>
              <a:pPr algn="ctr"/>
              <a:r>
                <a:rPr lang="en-US" sz="1000" dirty="0" smtClean="0"/>
                <a:t>[Wang07]</a:t>
              </a:r>
              <a:endParaRPr lang="en-US" sz="1000" dirty="0"/>
            </a:p>
          </p:txBody>
        </p:sp>
      </p:grpSp>
      <p:grpSp>
        <p:nvGrpSpPr>
          <p:cNvPr id="34" name="Group 48"/>
          <p:cNvGrpSpPr/>
          <p:nvPr/>
        </p:nvGrpSpPr>
        <p:grpSpPr>
          <a:xfrm>
            <a:off x="457200" y="5486400"/>
            <a:ext cx="914400" cy="998596"/>
            <a:chOff x="4808798" y="4953000"/>
            <a:chExt cx="914400" cy="998596"/>
          </a:xfrm>
        </p:grpSpPr>
        <p:pic>
          <p:nvPicPr>
            <p:cNvPr id="17413" name="Picture 5"/>
            <p:cNvPicPr>
              <a:picLocks noChangeAspect="1" noChangeArrowheads="1"/>
            </p:cNvPicPr>
            <p:nvPr/>
          </p:nvPicPr>
          <p:blipFill>
            <a:blip r:embed="rId8" cstate="screen"/>
            <a:srcRect/>
            <a:stretch>
              <a:fillRect/>
            </a:stretch>
          </p:blipFill>
          <p:spPr bwMode="auto">
            <a:xfrm>
              <a:off x="4808798" y="4953000"/>
              <a:ext cx="914400" cy="806600"/>
            </a:xfrm>
            <a:prstGeom prst="rect">
              <a:avLst/>
            </a:prstGeom>
            <a:noFill/>
            <a:ln w="9525">
              <a:noFill/>
              <a:miter lim="800000"/>
              <a:headEnd/>
              <a:tailEnd/>
            </a:ln>
            <a:effectLst/>
          </p:spPr>
        </p:pic>
        <p:sp>
          <p:nvSpPr>
            <p:cNvPr id="35" name="TextBox 34"/>
            <p:cNvSpPr txBox="1"/>
            <p:nvPr/>
          </p:nvSpPr>
          <p:spPr>
            <a:xfrm>
              <a:off x="4907567" y="5705375"/>
              <a:ext cx="716863" cy="246221"/>
            </a:xfrm>
            <a:prstGeom prst="rect">
              <a:avLst/>
            </a:prstGeom>
            <a:noFill/>
          </p:spPr>
          <p:txBody>
            <a:bodyPr wrap="none" rtlCol="0">
              <a:spAutoFit/>
            </a:bodyPr>
            <a:lstStyle/>
            <a:p>
              <a:pPr algn="ctr"/>
              <a:r>
                <a:rPr lang="en-US" sz="1000" dirty="0" smtClean="0"/>
                <a:t>[Green07]</a:t>
              </a:r>
              <a:endParaRPr lang="en-US" sz="1000" dirty="0"/>
            </a:p>
          </p:txBody>
        </p:sp>
      </p:grpSp>
      <p:grpSp>
        <p:nvGrpSpPr>
          <p:cNvPr id="78" name="Group 77"/>
          <p:cNvGrpSpPr/>
          <p:nvPr/>
        </p:nvGrpSpPr>
        <p:grpSpPr>
          <a:xfrm>
            <a:off x="5562600" y="1447800"/>
            <a:ext cx="914400" cy="1055546"/>
            <a:chOff x="5562600" y="1295400"/>
            <a:chExt cx="914400" cy="1055546"/>
          </a:xfrm>
        </p:grpSpPr>
        <p:pic>
          <p:nvPicPr>
            <p:cNvPr id="55" name="Picture 4"/>
            <p:cNvPicPr>
              <a:picLocks noChangeAspect="1" noChangeArrowheads="1"/>
            </p:cNvPicPr>
            <p:nvPr/>
          </p:nvPicPr>
          <p:blipFill>
            <a:blip r:embed="rId9" cstate="screen"/>
            <a:srcRect/>
            <a:stretch>
              <a:fillRect/>
            </a:stretch>
          </p:blipFill>
          <p:spPr bwMode="auto">
            <a:xfrm>
              <a:off x="5562600" y="1295400"/>
              <a:ext cx="914400" cy="863600"/>
            </a:xfrm>
            <a:prstGeom prst="rect">
              <a:avLst/>
            </a:prstGeom>
            <a:noFill/>
            <a:ln w="9525">
              <a:noFill/>
              <a:miter lim="800000"/>
              <a:headEnd/>
              <a:tailEnd/>
            </a:ln>
            <a:effectLst/>
          </p:spPr>
        </p:pic>
        <p:sp>
          <p:nvSpPr>
            <p:cNvPr id="56" name="TextBox 55"/>
            <p:cNvSpPr txBox="1"/>
            <p:nvPr/>
          </p:nvSpPr>
          <p:spPr>
            <a:xfrm>
              <a:off x="5676597" y="2104725"/>
              <a:ext cx="686406" cy="246221"/>
            </a:xfrm>
            <a:prstGeom prst="rect">
              <a:avLst/>
            </a:prstGeom>
            <a:noFill/>
          </p:spPr>
          <p:txBody>
            <a:bodyPr wrap="none" rtlCol="0">
              <a:spAutoFit/>
            </a:bodyPr>
            <a:lstStyle/>
            <a:p>
              <a:r>
                <a:rPr lang="en-US" sz="1000" dirty="0" smtClean="0"/>
                <a:t>[Kautz02]</a:t>
              </a:r>
              <a:endParaRPr lang="en-US" sz="1000" dirty="0"/>
            </a:p>
          </p:txBody>
        </p:sp>
      </p:grpSp>
      <p:grpSp>
        <p:nvGrpSpPr>
          <p:cNvPr id="79" name="Group 78"/>
          <p:cNvGrpSpPr/>
          <p:nvPr/>
        </p:nvGrpSpPr>
        <p:grpSpPr>
          <a:xfrm>
            <a:off x="7707793" y="1371600"/>
            <a:ext cx="914400" cy="1313021"/>
            <a:chOff x="7707793" y="1219200"/>
            <a:chExt cx="914400" cy="1313021"/>
          </a:xfrm>
        </p:grpSpPr>
        <p:pic>
          <p:nvPicPr>
            <p:cNvPr id="58" name="Picture 7"/>
            <p:cNvPicPr>
              <a:picLocks noChangeAspect="1" noChangeArrowheads="1"/>
            </p:cNvPicPr>
            <p:nvPr/>
          </p:nvPicPr>
          <p:blipFill>
            <a:blip r:embed="rId10" cstate="screen"/>
            <a:srcRect/>
            <a:stretch>
              <a:fillRect/>
            </a:stretch>
          </p:blipFill>
          <p:spPr bwMode="auto">
            <a:xfrm>
              <a:off x="7707793" y="1219200"/>
              <a:ext cx="914400" cy="1130300"/>
            </a:xfrm>
            <a:prstGeom prst="rect">
              <a:avLst/>
            </a:prstGeom>
            <a:noFill/>
            <a:ln w="9525">
              <a:noFill/>
              <a:miter lim="800000"/>
              <a:headEnd/>
              <a:tailEnd/>
            </a:ln>
            <a:effectLst/>
          </p:spPr>
        </p:pic>
        <p:sp>
          <p:nvSpPr>
            <p:cNvPr id="59" name="TextBox 58"/>
            <p:cNvSpPr txBox="1"/>
            <p:nvPr/>
          </p:nvSpPr>
          <p:spPr>
            <a:xfrm>
              <a:off x="7824996" y="2286000"/>
              <a:ext cx="679994" cy="246221"/>
            </a:xfrm>
            <a:prstGeom prst="rect">
              <a:avLst/>
            </a:prstGeom>
            <a:noFill/>
          </p:spPr>
          <p:txBody>
            <a:bodyPr wrap="none" rtlCol="0">
              <a:spAutoFit/>
            </a:bodyPr>
            <a:lstStyle/>
            <a:p>
              <a:pPr algn="ctr"/>
              <a:r>
                <a:rPr lang="en-US" sz="1000" dirty="0" smtClean="0"/>
                <a:t>[Sloan03]</a:t>
              </a:r>
              <a:endParaRPr lang="en-US" sz="1000" dirty="0"/>
            </a:p>
          </p:txBody>
        </p:sp>
      </p:grpSp>
      <p:grpSp>
        <p:nvGrpSpPr>
          <p:cNvPr id="76" name="Group 75"/>
          <p:cNvGrpSpPr/>
          <p:nvPr/>
        </p:nvGrpSpPr>
        <p:grpSpPr>
          <a:xfrm>
            <a:off x="6629400" y="1447800"/>
            <a:ext cx="914400" cy="1119005"/>
            <a:chOff x="6543975" y="1295400"/>
            <a:chExt cx="914400" cy="1119005"/>
          </a:xfrm>
        </p:grpSpPr>
        <p:pic>
          <p:nvPicPr>
            <p:cNvPr id="61" name="Picture 10"/>
            <p:cNvPicPr>
              <a:picLocks noChangeAspect="1" noChangeArrowheads="1"/>
            </p:cNvPicPr>
            <p:nvPr/>
          </p:nvPicPr>
          <p:blipFill>
            <a:blip r:embed="rId11" cstate="screen"/>
            <a:srcRect/>
            <a:stretch>
              <a:fillRect/>
            </a:stretch>
          </p:blipFill>
          <p:spPr bwMode="auto">
            <a:xfrm>
              <a:off x="6543975" y="1295400"/>
              <a:ext cx="914400" cy="914400"/>
            </a:xfrm>
            <a:prstGeom prst="rect">
              <a:avLst/>
            </a:prstGeom>
            <a:noFill/>
            <a:ln w="9525">
              <a:noFill/>
              <a:miter lim="800000"/>
              <a:headEnd/>
              <a:tailEnd/>
            </a:ln>
            <a:effectLst/>
          </p:spPr>
        </p:pic>
        <p:sp>
          <p:nvSpPr>
            <p:cNvPr id="62" name="TextBox 61"/>
            <p:cNvSpPr txBox="1"/>
            <p:nvPr/>
          </p:nvSpPr>
          <p:spPr>
            <a:xfrm>
              <a:off x="6574616" y="2168184"/>
              <a:ext cx="853119" cy="246221"/>
            </a:xfrm>
            <a:prstGeom prst="rect">
              <a:avLst/>
            </a:prstGeom>
            <a:noFill/>
          </p:spPr>
          <p:txBody>
            <a:bodyPr wrap="none" rtlCol="0">
              <a:spAutoFit/>
            </a:bodyPr>
            <a:lstStyle/>
            <a:p>
              <a:r>
                <a:rPr lang="en-US" sz="1000" dirty="0" smtClean="0"/>
                <a:t>[Lehtinen03]</a:t>
              </a:r>
              <a:endParaRPr lang="en-US" sz="1000" dirty="0"/>
            </a:p>
          </p:txBody>
        </p:sp>
      </p:grpSp>
      <p:grpSp>
        <p:nvGrpSpPr>
          <p:cNvPr id="75" name="Group 74"/>
          <p:cNvGrpSpPr/>
          <p:nvPr/>
        </p:nvGrpSpPr>
        <p:grpSpPr>
          <a:xfrm>
            <a:off x="5410200" y="3184681"/>
            <a:ext cx="914400" cy="1311119"/>
            <a:chOff x="5093598" y="4267200"/>
            <a:chExt cx="914400" cy="1311119"/>
          </a:xfrm>
        </p:grpSpPr>
        <p:pic>
          <p:nvPicPr>
            <p:cNvPr id="64" name="Picture 6"/>
            <p:cNvPicPr>
              <a:picLocks noChangeAspect="1" noChangeArrowheads="1"/>
            </p:cNvPicPr>
            <p:nvPr/>
          </p:nvPicPr>
          <p:blipFill>
            <a:blip r:embed="rId12" cstate="screen"/>
            <a:srcRect/>
            <a:stretch>
              <a:fillRect/>
            </a:stretch>
          </p:blipFill>
          <p:spPr bwMode="auto">
            <a:xfrm>
              <a:off x="5093598" y="4267200"/>
              <a:ext cx="914400" cy="1148732"/>
            </a:xfrm>
            <a:prstGeom prst="rect">
              <a:avLst/>
            </a:prstGeom>
            <a:noFill/>
            <a:ln w="9525">
              <a:noFill/>
              <a:miter lim="800000"/>
              <a:headEnd/>
              <a:tailEnd/>
            </a:ln>
            <a:effectLst/>
          </p:spPr>
        </p:pic>
        <p:sp>
          <p:nvSpPr>
            <p:cNvPr id="65" name="TextBox 64"/>
            <p:cNvSpPr txBox="1"/>
            <p:nvPr/>
          </p:nvSpPr>
          <p:spPr>
            <a:xfrm>
              <a:off x="5260494" y="5362875"/>
              <a:ext cx="580608" cy="215444"/>
            </a:xfrm>
            <a:prstGeom prst="rect">
              <a:avLst/>
            </a:prstGeom>
            <a:noFill/>
          </p:spPr>
          <p:txBody>
            <a:bodyPr wrap="none" rtlCol="0">
              <a:spAutoFit/>
            </a:bodyPr>
            <a:lstStyle/>
            <a:p>
              <a:pPr algn="ctr"/>
              <a:r>
                <a:rPr lang="en-US" sz="800" dirty="0" smtClean="0"/>
                <a:t>[Sloan03]</a:t>
              </a:r>
              <a:endParaRPr lang="en-US" sz="800" dirty="0"/>
            </a:p>
          </p:txBody>
        </p:sp>
      </p:grpSp>
      <p:grpSp>
        <p:nvGrpSpPr>
          <p:cNvPr id="86" name="Group 85"/>
          <p:cNvGrpSpPr/>
          <p:nvPr/>
        </p:nvGrpSpPr>
        <p:grpSpPr>
          <a:xfrm>
            <a:off x="6629400" y="3337081"/>
            <a:ext cx="990600" cy="1085221"/>
            <a:chOff x="4038600" y="5486400"/>
            <a:chExt cx="990600" cy="1085221"/>
          </a:xfrm>
        </p:grpSpPr>
        <p:pic>
          <p:nvPicPr>
            <p:cNvPr id="67" name="Picture 8"/>
            <p:cNvPicPr>
              <a:picLocks noChangeAspect="1" noChangeArrowheads="1"/>
            </p:cNvPicPr>
            <p:nvPr/>
          </p:nvPicPr>
          <p:blipFill>
            <a:blip r:embed="rId13" cstate="screen"/>
            <a:srcRect/>
            <a:stretch>
              <a:fillRect/>
            </a:stretch>
          </p:blipFill>
          <p:spPr bwMode="auto">
            <a:xfrm>
              <a:off x="4038600" y="5486400"/>
              <a:ext cx="914400" cy="1071816"/>
            </a:xfrm>
            <a:prstGeom prst="rect">
              <a:avLst/>
            </a:prstGeom>
            <a:noFill/>
            <a:ln w="9525">
              <a:noFill/>
              <a:miter lim="800000"/>
              <a:headEnd/>
              <a:tailEnd/>
            </a:ln>
            <a:effectLst/>
          </p:spPr>
        </p:pic>
        <p:sp>
          <p:nvSpPr>
            <p:cNvPr id="68" name="TextBox 67"/>
            <p:cNvSpPr txBox="1"/>
            <p:nvPr/>
          </p:nvSpPr>
          <p:spPr>
            <a:xfrm>
              <a:off x="4349206" y="6325400"/>
              <a:ext cx="679994" cy="246221"/>
            </a:xfrm>
            <a:prstGeom prst="rect">
              <a:avLst/>
            </a:prstGeom>
            <a:noFill/>
          </p:spPr>
          <p:txBody>
            <a:bodyPr wrap="none" rtlCol="0">
              <a:spAutoFit/>
            </a:bodyPr>
            <a:lstStyle/>
            <a:p>
              <a:pPr algn="ctr"/>
              <a:r>
                <a:rPr lang="en-US" sz="1000" dirty="0" smtClean="0">
                  <a:solidFill>
                    <a:schemeClr val="bg1"/>
                  </a:solidFill>
                </a:rPr>
                <a:t>[Sloan05]</a:t>
              </a:r>
              <a:endParaRPr lang="en-US" sz="1000" dirty="0">
                <a:solidFill>
                  <a:schemeClr val="bg1"/>
                </a:solidFill>
              </a:endParaRPr>
            </a:p>
          </p:txBody>
        </p:sp>
      </p:grpSp>
      <p:grpSp>
        <p:nvGrpSpPr>
          <p:cNvPr id="84" name="Group 83"/>
          <p:cNvGrpSpPr/>
          <p:nvPr/>
        </p:nvGrpSpPr>
        <p:grpSpPr>
          <a:xfrm>
            <a:off x="2590800" y="5486400"/>
            <a:ext cx="914400" cy="807696"/>
            <a:chOff x="4114800" y="4572800"/>
            <a:chExt cx="914400" cy="807696"/>
          </a:xfrm>
        </p:grpSpPr>
        <p:pic>
          <p:nvPicPr>
            <p:cNvPr id="70" name="Picture 9"/>
            <p:cNvPicPr>
              <a:picLocks noChangeAspect="1" noChangeArrowheads="1"/>
            </p:cNvPicPr>
            <p:nvPr/>
          </p:nvPicPr>
          <p:blipFill>
            <a:blip r:embed="rId14" cstate="screen"/>
            <a:srcRect/>
            <a:stretch>
              <a:fillRect/>
            </a:stretch>
          </p:blipFill>
          <p:spPr bwMode="auto">
            <a:xfrm>
              <a:off x="4114800" y="4572800"/>
              <a:ext cx="914400" cy="609600"/>
            </a:xfrm>
            <a:prstGeom prst="rect">
              <a:avLst/>
            </a:prstGeom>
            <a:noFill/>
            <a:ln w="9525">
              <a:noFill/>
              <a:miter lim="800000"/>
              <a:headEnd/>
              <a:tailEnd/>
            </a:ln>
            <a:effectLst/>
          </p:spPr>
        </p:pic>
        <p:sp>
          <p:nvSpPr>
            <p:cNvPr id="71" name="TextBox 70"/>
            <p:cNvSpPr txBox="1"/>
            <p:nvPr/>
          </p:nvSpPr>
          <p:spPr>
            <a:xfrm>
              <a:off x="4269673" y="5134275"/>
              <a:ext cx="604654" cy="246221"/>
            </a:xfrm>
            <a:prstGeom prst="rect">
              <a:avLst/>
            </a:prstGeom>
            <a:noFill/>
          </p:spPr>
          <p:txBody>
            <a:bodyPr wrap="none" rtlCol="0">
              <a:spAutoFit/>
            </a:bodyPr>
            <a:lstStyle/>
            <a:p>
              <a:pPr algn="ctr"/>
              <a:r>
                <a:rPr lang="en-US" sz="1000" dirty="0" smtClean="0"/>
                <a:t>[Han07]</a:t>
              </a:r>
              <a:endParaRPr lang="en-US" sz="1000" dirty="0"/>
            </a:p>
          </p:txBody>
        </p:sp>
      </p:grpSp>
      <p:grpSp>
        <p:nvGrpSpPr>
          <p:cNvPr id="85" name="Group 84"/>
          <p:cNvGrpSpPr/>
          <p:nvPr/>
        </p:nvGrpSpPr>
        <p:grpSpPr>
          <a:xfrm>
            <a:off x="7772400" y="3491110"/>
            <a:ext cx="914400" cy="988971"/>
            <a:chOff x="5105400" y="5734250"/>
            <a:chExt cx="914400" cy="988971"/>
          </a:xfrm>
        </p:grpSpPr>
        <p:pic>
          <p:nvPicPr>
            <p:cNvPr id="73" name="Picture 6"/>
            <p:cNvPicPr>
              <a:picLocks noChangeAspect="1" noChangeArrowheads="1"/>
            </p:cNvPicPr>
            <p:nvPr/>
          </p:nvPicPr>
          <p:blipFill>
            <a:blip r:embed="rId15" cstate="screen"/>
            <a:srcRect/>
            <a:stretch>
              <a:fillRect/>
            </a:stretch>
          </p:blipFill>
          <p:spPr bwMode="auto">
            <a:xfrm>
              <a:off x="5105400" y="5734250"/>
              <a:ext cx="914400" cy="820883"/>
            </a:xfrm>
            <a:prstGeom prst="rect">
              <a:avLst/>
            </a:prstGeom>
            <a:noFill/>
            <a:ln w="9525">
              <a:noFill/>
              <a:miter lim="800000"/>
              <a:headEnd/>
              <a:tailEnd/>
            </a:ln>
            <a:effectLst/>
          </p:spPr>
        </p:pic>
        <p:sp>
          <p:nvSpPr>
            <p:cNvPr id="74" name="TextBox 73"/>
            <p:cNvSpPr txBox="1"/>
            <p:nvPr/>
          </p:nvSpPr>
          <p:spPr>
            <a:xfrm>
              <a:off x="5222603" y="6477000"/>
              <a:ext cx="679994" cy="246221"/>
            </a:xfrm>
            <a:prstGeom prst="rect">
              <a:avLst/>
            </a:prstGeom>
            <a:noFill/>
          </p:spPr>
          <p:txBody>
            <a:bodyPr wrap="none" rtlCol="0">
              <a:spAutoFit/>
            </a:bodyPr>
            <a:lstStyle/>
            <a:p>
              <a:pPr algn="ctr"/>
              <a:r>
                <a:rPr lang="en-US" sz="1000" dirty="0" smtClean="0"/>
                <a:t>[Sloan06]</a:t>
              </a:r>
              <a:endParaRPr lang="en-US" sz="1000" dirty="0"/>
            </a:p>
          </p:txBody>
        </p:sp>
      </p:grpSp>
      <p:sp>
        <p:nvSpPr>
          <p:cNvPr id="88" name="TextBox 87"/>
          <p:cNvSpPr txBox="1"/>
          <p:nvPr/>
        </p:nvSpPr>
        <p:spPr>
          <a:xfrm>
            <a:off x="5410200" y="2667000"/>
            <a:ext cx="1607235" cy="369332"/>
          </a:xfrm>
          <a:prstGeom prst="rect">
            <a:avLst/>
          </a:prstGeom>
          <a:noFill/>
        </p:spPr>
        <p:txBody>
          <a:bodyPr wrap="none" rtlCol="0">
            <a:spAutoFit/>
          </a:bodyPr>
          <a:lstStyle/>
          <a:p>
            <a:r>
              <a:rPr lang="en-US" dirty="0" smtClean="0">
                <a:solidFill>
                  <a:schemeClr val="tx2"/>
                </a:solidFill>
              </a:rPr>
              <a:t>General BRDF’s</a:t>
            </a:r>
            <a:endParaRPr lang="en-US" dirty="0">
              <a:solidFill>
                <a:schemeClr val="tx2"/>
              </a:solidFill>
            </a:endParaRPr>
          </a:p>
        </p:txBody>
      </p:sp>
      <p:sp>
        <p:nvSpPr>
          <p:cNvPr id="89" name="Rounded Rectangle 88"/>
          <p:cNvSpPr/>
          <p:nvPr/>
        </p:nvSpPr>
        <p:spPr>
          <a:xfrm>
            <a:off x="5257800" y="3124200"/>
            <a:ext cx="3581400" cy="167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5410200" y="4431268"/>
            <a:ext cx="1569789" cy="369332"/>
          </a:xfrm>
          <a:prstGeom prst="rect">
            <a:avLst/>
          </a:prstGeom>
          <a:noFill/>
        </p:spPr>
        <p:txBody>
          <a:bodyPr wrap="none" rtlCol="0">
            <a:spAutoFit/>
          </a:bodyPr>
          <a:lstStyle/>
          <a:p>
            <a:r>
              <a:rPr lang="en-US" dirty="0" smtClean="0">
                <a:solidFill>
                  <a:schemeClr val="tx2"/>
                </a:solidFill>
              </a:rPr>
              <a:t>Texture Details</a:t>
            </a:r>
            <a:endParaRPr lang="en-US" dirty="0">
              <a:solidFill>
                <a:schemeClr val="tx2"/>
              </a:solidFill>
            </a:endParaRPr>
          </a:p>
        </p:txBody>
      </p:sp>
      <p:sp>
        <p:nvSpPr>
          <p:cNvPr id="93" name="Rounded Rectangle 92"/>
          <p:cNvSpPr/>
          <p:nvPr/>
        </p:nvSpPr>
        <p:spPr>
          <a:xfrm>
            <a:off x="76200" y="2057400"/>
            <a:ext cx="1905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304800" y="3440668"/>
            <a:ext cx="1419235" cy="369332"/>
          </a:xfrm>
          <a:prstGeom prst="rect">
            <a:avLst/>
          </a:prstGeom>
        </p:spPr>
        <p:txBody>
          <a:bodyPr wrap="none">
            <a:spAutoFit/>
          </a:bodyPr>
          <a:lstStyle/>
          <a:p>
            <a:r>
              <a:rPr lang="en-US" dirty="0" err="1" smtClean="0">
                <a:solidFill>
                  <a:schemeClr val="tx2"/>
                </a:solidFill>
              </a:rPr>
              <a:t>Unshadowed</a:t>
            </a:r>
            <a:endParaRPr lang="en-US" dirty="0">
              <a:solidFill>
                <a:schemeClr val="tx2"/>
              </a:solidFill>
            </a:endParaRPr>
          </a:p>
        </p:txBody>
      </p:sp>
      <p:sp>
        <p:nvSpPr>
          <p:cNvPr id="63" name="Rectangle 62"/>
          <p:cNvSpPr/>
          <p:nvPr/>
        </p:nvSpPr>
        <p:spPr>
          <a:xfrm>
            <a:off x="0" y="1981200"/>
            <a:ext cx="2057400" cy="21336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5181600" y="1219200"/>
            <a:ext cx="3810000" cy="37338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3581400" y="4953000"/>
            <a:ext cx="914400" cy="880110"/>
            <a:chOff x="3429000" y="4495800"/>
            <a:chExt cx="914400" cy="880110"/>
          </a:xfrm>
        </p:grpSpPr>
        <p:pic>
          <p:nvPicPr>
            <p:cNvPr id="17410" name="Picture 2"/>
            <p:cNvPicPr>
              <a:picLocks noChangeAspect="1" noChangeArrowheads="1"/>
            </p:cNvPicPr>
            <p:nvPr/>
          </p:nvPicPr>
          <p:blipFill>
            <a:blip r:embed="rId16" cstate="screen"/>
            <a:srcRect/>
            <a:stretch>
              <a:fillRect/>
            </a:stretch>
          </p:blipFill>
          <p:spPr bwMode="auto">
            <a:xfrm>
              <a:off x="3429000" y="4495800"/>
              <a:ext cx="914400" cy="685800"/>
            </a:xfrm>
            <a:prstGeom prst="rect">
              <a:avLst/>
            </a:prstGeom>
            <a:noFill/>
            <a:ln w="9525">
              <a:noFill/>
              <a:miter lim="800000"/>
              <a:headEnd/>
              <a:tailEnd/>
            </a:ln>
            <a:effectLst/>
          </p:spPr>
        </p:pic>
        <p:sp>
          <p:nvSpPr>
            <p:cNvPr id="51" name="TextBox 50"/>
            <p:cNvSpPr txBox="1"/>
            <p:nvPr/>
          </p:nvSpPr>
          <p:spPr>
            <a:xfrm>
              <a:off x="3537387" y="5129689"/>
              <a:ext cx="697627" cy="246221"/>
            </a:xfrm>
            <a:prstGeom prst="rect">
              <a:avLst/>
            </a:prstGeom>
            <a:noFill/>
          </p:spPr>
          <p:txBody>
            <a:bodyPr wrap="none" rtlCol="0">
              <a:spAutoFit/>
            </a:bodyPr>
            <a:lstStyle/>
            <a:p>
              <a:r>
                <a:rPr lang="en-US" sz="1000" dirty="0" smtClean="0"/>
                <a:t>[Habel08]</a:t>
              </a:r>
              <a:endParaRPr lang="en-US" sz="1000" dirty="0"/>
            </a:p>
          </p:txBody>
        </p:sp>
      </p:grpSp>
      <p:grpSp>
        <p:nvGrpSpPr>
          <p:cNvPr id="57" name="Group 56"/>
          <p:cNvGrpSpPr/>
          <p:nvPr/>
        </p:nvGrpSpPr>
        <p:grpSpPr>
          <a:xfrm>
            <a:off x="2590800" y="4495800"/>
            <a:ext cx="914400" cy="922375"/>
            <a:chOff x="1828800" y="4429246"/>
            <a:chExt cx="914400" cy="922375"/>
          </a:xfrm>
        </p:grpSpPr>
        <p:pic>
          <p:nvPicPr>
            <p:cNvPr id="56321" name="Picture 1"/>
            <p:cNvPicPr>
              <a:picLocks noChangeAspect="1" noChangeArrowheads="1"/>
            </p:cNvPicPr>
            <p:nvPr/>
          </p:nvPicPr>
          <p:blipFill>
            <a:blip r:embed="rId17" cstate="screen"/>
            <a:srcRect/>
            <a:stretch>
              <a:fillRect/>
            </a:stretch>
          </p:blipFill>
          <p:spPr bwMode="auto">
            <a:xfrm>
              <a:off x="1828800" y="4429246"/>
              <a:ext cx="914400" cy="599954"/>
            </a:xfrm>
            <a:prstGeom prst="rect">
              <a:avLst/>
            </a:prstGeom>
            <a:noFill/>
            <a:ln w="9525">
              <a:noFill/>
              <a:miter lim="800000"/>
              <a:headEnd/>
              <a:tailEnd/>
            </a:ln>
            <a:effectLst/>
          </p:spPr>
        </p:pic>
        <p:sp>
          <p:nvSpPr>
            <p:cNvPr id="54" name="TextBox 53"/>
            <p:cNvSpPr txBox="1"/>
            <p:nvPr/>
          </p:nvSpPr>
          <p:spPr>
            <a:xfrm>
              <a:off x="1990887" y="5105400"/>
              <a:ext cx="590226" cy="246221"/>
            </a:xfrm>
            <a:prstGeom prst="rect">
              <a:avLst/>
            </a:prstGeom>
            <a:noFill/>
          </p:spPr>
          <p:txBody>
            <a:bodyPr wrap="none" rtlCol="0">
              <a:spAutoFit/>
            </a:bodyPr>
            <a:lstStyle/>
            <a:p>
              <a:pPr algn="ctr"/>
              <a:r>
                <a:rPr lang="en-US" sz="1000" dirty="0" smtClean="0"/>
                <a:t>[Sun05]</a:t>
              </a:r>
              <a:endParaRPr lang="en-US" sz="1000" dirty="0"/>
            </a:p>
          </p:txBody>
        </p:sp>
      </p:grpSp>
      <p:grpSp>
        <p:nvGrpSpPr>
          <p:cNvPr id="72" name="Group 71"/>
          <p:cNvGrpSpPr/>
          <p:nvPr/>
        </p:nvGrpSpPr>
        <p:grpSpPr>
          <a:xfrm>
            <a:off x="1524000" y="4495800"/>
            <a:ext cx="914400" cy="855821"/>
            <a:chOff x="4191000" y="4953000"/>
            <a:chExt cx="914400" cy="855821"/>
          </a:xfrm>
        </p:grpSpPr>
        <p:pic>
          <p:nvPicPr>
            <p:cNvPr id="60" name="Picture 59" descr="Oat05.PNG"/>
            <p:cNvPicPr>
              <a:picLocks noChangeAspect="1"/>
            </p:cNvPicPr>
            <p:nvPr/>
          </p:nvPicPr>
          <p:blipFill>
            <a:blip r:embed="rId18" cstate="screen"/>
            <a:srcRect/>
            <a:stretch>
              <a:fillRect/>
            </a:stretch>
          </p:blipFill>
          <p:spPr>
            <a:xfrm>
              <a:off x="4191000" y="4953000"/>
              <a:ext cx="914400" cy="644577"/>
            </a:xfrm>
            <a:prstGeom prst="rect">
              <a:avLst/>
            </a:prstGeom>
          </p:spPr>
        </p:pic>
        <p:sp>
          <p:nvSpPr>
            <p:cNvPr id="69" name="Rectangle 68"/>
            <p:cNvSpPr/>
            <p:nvPr/>
          </p:nvSpPr>
          <p:spPr>
            <a:xfrm>
              <a:off x="4355492" y="5562600"/>
              <a:ext cx="585417" cy="246221"/>
            </a:xfrm>
            <a:prstGeom prst="rect">
              <a:avLst/>
            </a:prstGeom>
          </p:spPr>
          <p:txBody>
            <a:bodyPr wrap="none">
              <a:spAutoFit/>
            </a:bodyPr>
            <a:lstStyle/>
            <a:p>
              <a:pPr algn="ctr"/>
              <a:r>
                <a:rPr lang="en-US" sz="1000" dirty="0" smtClean="0"/>
                <a:t>[Oat05]</a:t>
              </a:r>
              <a:endParaRPr lang="en-US" sz="1000" dirty="0"/>
            </a:p>
          </p:txBody>
        </p:sp>
      </p:gr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ounded Rectangle 86"/>
          <p:cNvSpPr/>
          <p:nvPr/>
        </p:nvSpPr>
        <p:spPr>
          <a:xfrm>
            <a:off x="5257800" y="1295400"/>
            <a:ext cx="3581400" cy="167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SH for Interactive Graphics</a:t>
            </a:r>
            <a:endParaRPr lang="en-US" dirty="0"/>
          </a:p>
        </p:txBody>
      </p:sp>
      <p:grpSp>
        <p:nvGrpSpPr>
          <p:cNvPr id="3" name="Group 37"/>
          <p:cNvGrpSpPr/>
          <p:nvPr/>
        </p:nvGrpSpPr>
        <p:grpSpPr>
          <a:xfrm>
            <a:off x="2133600" y="2209800"/>
            <a:ext cx="1481496" cy="1603177"/>
            <a:chOff x="304578" y="1295400"/>
            <a:chExt cx="1481496" cy="1603177"/>
          </a:xfrm>
        </p:grpSpPr>
        <p:pic>
          <p:nvPicPr>
            <p:cNvPr id="25602" name="Picture 2"/>
            <p:cNvPicPr>
              <a:picLocks noChangeAspect="1" noChangeArrowheads="1"/>
            </p:cNvPicPr>
            <p:nvPr/>
          </p:nvPicPr>
          <p:blipFill>
            <a:blip r:embed="rId3" cstate="screen"/>
            <a:srcRect/>
            <a:stretch>
              <a:fillRect/>
            </a:stretch>
          </p:blipFill>
          <p:spPr bwMode="auto">
            <a:xfrm>
              <a:off x="342900" y="1295400"/>
              <a:ext cx="1371600" cy="1371600"/>
            </a:xfrm>
            <a:prstGeom prst="rect">
              <a:avLst/>
            </a:prstGeom>
            <a:noFill/>
            <a:ln w="9525">
              <a:noFill/>
              <a:miter lim="800000"/>
              <a:headEnd/>
              <a:tailEnd/>
            </a:ln>
            <a:effectLst/>
          </p:spPr>
        </p:pic>
        <p:sp>
          <p:nvSpPr>
            <p:cNvPr id="8" name="TextBox 7"/>
            <p:cNvSpPr txBox="1"/>
            <p:nvPr/>
          </p:nvSpPr>
          <p:spPr>
            <a:xfrm>
              <a:off x="304578" y="2590800"/>
              <a:ext cx="1481496" cy="307777"/>
            </a:xfrm>
            <a:prstGeom prst="rect">
              <a:avLst/>
            </a:prstGeom>
            <a:noFill/>
          </p:spPr>
          <p:txBody>
            <a:bodyPr wrap="none" rtlCol="0">
              <a:spAutoFit/>
            </a:bodyPr>
            <a:lstStyle/>
            <a:p>
              <a:pPr algn="ctr"/>
              <a:r>
                <a:rPr lang="en-US" sz="1400" dirty="0" smtClean="0"/>
                <a:t>[Ramamoorthi01]</a:t>
              </a:r>
              <a:endParaRPr lang="en-US" sz="1400" dirty="0"/>
            </a:p>
          </p:txBody>
        </p:sp>
      </p:grpSp>
      <p:grpSp>
        <p:nvGrpSpPr>
          <p:cNvPr id="4" name="Group 42"/>
          <p:cNvGrpSpPr/>
          <p:nvPr/>
        </p:nvGrpSpPr>
        <p:grpSpPr>
          <a:xfrm>
            <a:off x="457200" y="2391075"/>
            <a:ext cx="1111202" cy="1114125"/>
            <a:chOff x="442754" y="3505200"/>
            <a:chExt cx="1111202" cy="1114125"/>
          </a:xfrm>
        </p:grpSpPr>
        <p:pic>
          <p:nvPicPr>
            <p:cNvPr id="25605" name="Picture 5"/>
            <p:cNvPicPr>
              <a:picLocks noChangeAspect="1" noChangeArrowheads="1"/>
            </p:cNvPicPr>
            <p:nvPr/>
          </p:nvPicPr>
          <p:blipFill>
            <a:blip r:embed="rId4" cstate="screen"/>
            <a:srcRect/>
            <a:stretch>
              <a:fillRect/>
            </a:stretch>
          </p:blipFill>
          <p:spPr bwMode="auto">
            <a:xfrm>
              <a:off x="521905" y="3505200"/>
              <a:ext cx="914400" cy="914400"/>
            </a:xfrm>
            <a:prstGeom prst="rect">
              <a:avLst/>
            </a:prstGeom>
            <a:noFill/>
            <a:ln w="9525">
              <a:noFill/>
              <a:miter lim="800000"/>
              <a:headEnd/>
              <a:tailEnd/>
            </a:ln>
            <a:effectLst/>
          </p:spPr>
        </p:pic>
        <p:sp>
          <p:nvSpPr>
            <p:cNvPr id="9" name="TextBox 8"/>
            <p:cNvSpPr txBox="1"/>
            <p:nvPr/>
          </p:nvSpPr>
          <p:spPr>
            <a:xfrm>
              <a:off x="442754" y="4373104"/>
              <a:ext cx="1111202" cy="246221"/>
            </a:xfrm>
            <a:prstGeom prst="rect">
              <a:avLst/>
            </a:prstGeom>
            <a:noFill/>
          </p:spPr>
          <p:txBody>
            <a:bodyPr wrap="none" rtlCol="0">
              <a:spAutoFit/>
            </a:bodyPr>
            <a:lstStyle/>
            <a:p>
              <a:pPr algn="ctr"/>
              <a:r>
                <a:rPr lang="en-US" sz="1000" dirty="0" smtClean="0"/>
                <a:t>[Ramamoorthi02]</a:t>
              </a:r>
              <a:endParaRPr lang="en-US" sz="1000" dirty="0"/>
            </a:p>
          </p:txBody>
        </p:sp>
      </p:grpSp>
      <p:grpSp>
        <p:nvGrpSpPr>
          <p:cNvPr id="5" name="Group 38"/>
          <p:cNvGrpSpPr/>
          <p:nvPr/>
        </p:nvGrpSpPr>
        <p:grpSpPr>
          <a:xfrm>
            <a:off x="3717174" y="2209800"/>
            <a:ext cx="1371600" cy="1611490"/>
            <a:chOff x="2209800" y="1295400"/>
            <a:chExt cx="1371600" cy="1611490"/>
          </a:xfrm>
        </p:grpSpPr>
        <p:pic>
          <p:nvPicPr>
            <p:cNvPr id="25603" name="Picture 3"/>
            <p:cNvPicPr>
              <a:picLocks noChangeAspect="1" noChangeArrowheads="1"/>
            </p:cNvPicPr>
            <p:nvPr/>
          </p:nvPicPr>
          <p:blipFill>
            <a:blip r:embed="rId5" cstate="screen"/>
            <a:srcRect/>
            <a:stretch>
              <a:fillRect/>
            </a:stretch>
          </p:blipFill>
          <p:spPr bwMode="auto">
            <a:xfrm>
              <a:off x="2209800" y="1295400"/>
              <a:ext cx="1371600" cy="1371600"/>
            </a:xfrm>
            <a:prstGeom prst="rect">
              <a:avLst/>
            </a:prstGeom>
            <a:noFill/>
            <a:ln w="9525">
              <a:noFill/>
              <a:miter lim="800000"/>
              <a:headEnd/>
              <a:tailEnd/>
            </a:ln>
            <a:effectLst/>
          </p:spPr>
        </p:pic>
        <p:sp>
          <p:nvSpPr>
            <p:cNvPr id="10" name="TextBox 9"/>
            <p:cNvSpPr txBox="1"/>
            <p:nvPr/>
          </p:nvSpPr>
          <p:spPr>
            <a:xfrm>
              <a:off x="2457820" y="2599113"/>
              <a:ext cx="875561" cy="307777"/>
            </a:xfrm>
            <a:prstGeom prst="rect">
              <a:avLst/>
            </a:prstGeom>
            <a:noFill/>
          </p:spPr>
          <p:txBody>
            <a:bodyPr wrap="none" rtlCol="0">
              <a:spAutoFit/>
            </a:bodyPr>
            <a:lstStyle/>
            <a:p>
              <a:pPr algn="ctr"/>
              <a:r>
                <a:rPr lang="en-US" sz="1400" dirty="0" smtClean="0"/>
                <a:t>[Sloan02]</a:t>
              </a:r>
              <a:endParaRPr lang="en-US" sz="1400" dirty="0"/>
            </a:p>
          </p:txBody>
        </p:sp>
      </p:grpSp>
      <p:grpSp>
        <p:nvGrpSpPr>
          <p:cNvPr id="6" name="Group 80"/>
          <p:cNvGrpSpPr/>
          <p:nvPr/>
        </p:nvGrpSpPr>
        <p:grpSpPr>
          <a:xfrm>
            <a:off x="5791200" y="5257800"/>
            <a:ext cx="914400" cy="917102"/>
            <a:chOff x="7772400" y="4495800"/>
            <a:chExt cx="914400" cy="917102"/>
          </a:xfrm>
        </p:grpSpPr>
        <p:pic>
          <p:nvPicPr>
            <p:cNvPr id="25611" name="Picture 11"/>
            <p:cNvPicPr>
              <a:picLocks noChangeAspect="1" noChangeArrowheads="1"/>
            </p:cNvPicPr>
            <p:nvPr/>
          </p:nvPicPr>
          <p:blipFill>
            <a:blip r:embed="rId6" cstate="screen"/>
            <a:srcRect/>
            <a:stretch>
              <a:fillRect/>
            </a:stretch>
          </p:blipFill>
          <p:spPr bwMode="auto">
            <a:xfrm>
              <a:off x="7772400" y="4495800"/>
              <a:ext cx="914400" cy="731520"/>
            </a:xfrm>
            <a:prstGeom prst="rect">
              <a:avLst/>
            </a:prstGeom>
            <a:noFill/>
            <a:ln w="9525">
              <a:noFill/>
              <a:miter lim="800000"/>
              <a:headEnd/>
              <a:tailEnd/>
            </a:ln>
            <a:effectLst/>
          </p:spPr>
        </p:pic>
        <p:sp>
          <p:nvSpPr>
            <p:cNvPr id="23" name="TextBox 22"/>
            <p:cNvSpPr txBox="1"/>
            <p:nvPr/>
          </p:nvSpPr>
          <p:spPr>
            <a:xfrm>
              <a:off x="7931281" y="5166681"/>
              <a:ext cx="596638" cy="246221"/>
            </a:xfrm>
            <a:prstGeom prst="rect">
              <a:avLst/>
            </a:prstGeom>
            <a:noFill/>
          </p:spPr>
          <p:txBody>
            <a:bodyPr wrap="none" rtlCol="0">
              <a:spAutoFit/>
            </a:bodyPr>
            <a:lstStyle/>
            <a:p>
              <a:pPr algn="ctr"/>
              <a:r>
                <a:rPr lang="en-US" sz="1000" dirty="0" smtClean="0"/>
                <a:t>[Ren06]</a:t>
              </a:r>
              <a:endParaRPr lang="en-US" sz="1000" dirty="0"/>
            </a:p>
          </p:txBody>
        </p:sp>
      </p:grpSp>
      <p:grpSp>
        <p:nvGrpSpPr>
          <p:cNvPr id="7" name="Group 82"/>
          <p:cNvGrpSpPr/>
          <p:nvPr/>
        </p:nvGrpSpPr>
        <p:grpSpPr>
          <a:xfrm>
            <a:off x="6781800" y="5215798"/>
            <a:ext cx="914400" cy="966027"/>
            <a:chOff x="6781800" y="5638800"/>
            <a:chExt cx="914400" cy="966027"/>
          </a:xfrm>
        </p:grpSpPr>
        <p:pic>
          <p:nvPicPr>
            <p:cNvPr id="25612" name="Picture 12"/>
            <p:cNvPicPr>
              <a:picLocks noChangeAspect="1" noChangeArrowheads="1"/>
            </p:cNvPicPr>
            <p:nvPr/>
          </p:nvPicPr>
          <p:blipFill>
            <a:blip r:embed="rId7" cstate="screen"/>
            <a:srcRect/>
            <a:stretch>
              <a:fillRect/>
            </a:stretch>
          </p:blipFill>
          <p:spPr bwMode="auto">
            <a:xfrm>
              <a:off x="6781800" y="5638800"/>
              <a:ext cx="914400" cy="769740"/>
            </a:xfrm>
            <a:prstGeom prst="rect">
              <a:avLst/>
            </a:prstGeom>
            <a:noFill/>
            <a:ln w="9525">
              <a:noFill/>
              <a:miter lim="800000"/>
              <a:headEnd/>
              <a:tailEnd/>
            </a:ln>
            <a:effectLst/>
          </p:spPr>
        </p:pic>
        <p:sp>
          <p:nvSpPr>
            <p:cNvPr id="25" name="TextBox 24"/>
            <p:cNvSpPr txBox="1"/>
            <p:nvPr/>
          </p:nvSpPr>
          <p:spPr>
            <a:xfrm>
              <a:off x="6899003" y="6358606"/>
              <a:ext cx="679994" cy="246221"/>
            </a:xfrm>
            <a:prstGeom prst="rect">
              <a:avLst/>
            </a:prstGeom>
            <a:noFill/>
          </p:spPr>
          <p:txBody>
            <a:bodyPr wrap="none" rtlCol="0">
              <a:spAutoFit/>
            </a:bodyPr>
            <a:lstStyle/>
            <a:p>
              <a:pPr algn="ctr"/>
              <a:r>
                <a:rPr lang="en-US" sz="1000" dirty="0" smtClean="0"/>
                <a:t>[Sloan07]</a:t>
              </a:r>
              <a:endParaRPr lang="en-US" sz="1000" dirty="0"/>
            </a:p>
          </p:txBody>
        </p:sp>
      </p:grpSp>
      <p:grpSp>
        <p:nvGrpSpPr>
          <p:cNvPr id="12" name="Group 81"/>
          <p:cNvGrpSpPr/>
          <p:nvPr/>
        </p:nvGrpSpPr>
        <p:grpSpPr>
          <a:xfrm>
            <a:off x="7772400" y="5220100"/>
            <a:ext cx="914400" cy="875900"/>
            <a:chOff x="7924800" y="5715000"/>
            <a:chExt cx="914400" cy="875900"/>
          </a:xfrm>
        </p:grpSpPr>
        <p:pic>
          <p:nvPicPr>
            <p:cNvPr id="17410" name="Picture 2"/>
            <p:cNvPicPr>
              <a:picLocks noChangeAspect="1" noChangeArrowheads="1"/>
            </p:cNvPicPr>
            <p:nvPr/>
          </p:nvPicPr>
          <p:blipFill>
            <a:blip r:embed="rId8" cstate="screen"/>
            <a:srcRect/>
            <a:stretch>
              <a:fillRect/>
            </a:stretch>
          </p:blipFill>
          <p:spPr bwMode="auto">
            <a:xfrm>
              <a:off x="7924800" y="5715000"/>
              <a:ext cx="914400" cy="685800"/>
            </a:xfrm>
            <a:prstGeom prst="rect">
              <a:avLst/>
            </a:prstGeom>
            <a:noFill/>
            <a:ln w="9525">
              <a:noFill/>
              <a:miter lim="800000"/>
              <a:headEnd/>
              <a:tailEnd/>
            </a:ln>
            <a:effectLst/>
          </p:spPr>
        </p:pic>
        <p:sp>
          <p:nvSpPr>
            <p:cNvPr id="28" name="TextBox 27"/>
            <p:cNvSpPr txBox="1"/>
            <p:nvPr/>
          </p:nvSpPr>
          <p:spPr>
            <a:xfrm>
              <a:off x="8086887" y="6344679"/>
              <a:ext cx="590226" cy="246221"/>
            </a:xfrm>
            <a:prstGeom prst="rect">
              <a:avLst/>
            </a:prstGeom>
            <a:noFill/>
          </p:spPr>
          <p:txBody>
            <a:bodyPr wrap="none" rtlCol="0">
              <a:spAutoFit/>
            </a:bodyPr>
            <a:lstStyle/>
            <a:p>
              <a:pPr algn="ctr"/>
              <a:r>
                <a:rPr lang="en-US" sz="1000" dirty="0" smtClean="0"/>
                <a:t>[Pan07]</a:t>
              </a:r>
              <a:endParaRPr lang="en-US" sz="1000" dirty="0"/>
            </a:p>
          </p:txBody>
        </p:sp>
      </p:grpSp>
      <p:grpSp>
        <p:nvGrpSpPr>
          <p:cNvPr id="13" name="Group 79"/>
          <p:cNvGrpSpPr/>
          <p:nvPr/>
        </p:nvGrpSpPr>
        <p:grpSpPr>
          <a:xfrm>
            <a:off x="4800600" y="5257800"/>
            <a:ext cx="914400" cy="878602"/>
            <a:chOff x="6645982" y="4572000"/>
            <a:chExt cx="914400" cy="878602"/>
          </a:xfrm>
        </p:grpSpPr>
        <p:pic>
          <p:nvPicPr>
            <p:cNvPr id="30" name="Picture 29" descr="ShadowFields.bmp"/>
            <p:cNvPicPr>
              <a:picLocks noChangeAspect="1"/>
            </p:cNvPicPr>
            <p:nvPr/>
          </p:nvPicPr>
          <p:blipFill>
            <a:blip r:embed="rId9" cstate="screen"/>
            <a:stretch>
              <a:fillRect/>
            </a:stretch>
          </p:blipFill>
          <p:spPr>
            <a:xfrm>
              <a:off x="6645982" y="4572000"/>
              <a:ext cx="914400" cy="684533"/>
            </a:xfrm>
            <a:prstGeom prst="rect">
              <a:avLst/>
            </a:prstGeom>
          </p:spPr>
        </p:pic>
        <p:sp>
          <p:nvSpPr>
            <p:cNvPr id="31" name="TextBox 30"/>
            <p:cNvSpPr txBox="1"/>
            <p:nvPr/>
          </p:nvSpPr>
          <p:spPr>
            <a:xfrm>
              <a:off x="6774406" y="5204381"/>
              <a:ext cx="657552" cy="246221"/>
            </a:xfrm>
            <a:prstGeom prst="rect">
              <a:avLst/>
            </a:prstGeom>
            <a:noFill/>
          </p:spPr>
          <p:txBody>
            <a:bodyPr wrap="none" rtlCol="0">
              <a:spAutoFit/>
            </a:bodyPr>
            <a:lstStyle/>
            <a:p>
              <a:pPr algn="ctr"/>
              <a:r>
                <a:rPr lang="en-US" sz="1000" dirty="0" smtClean="0"/>
                <a:t>[Zhou05]</a:t>
              </a:r>
              <a:endParaRPr lang="en-US" sz="1000" dirty="0"/>
            </a:p>
          </p:txBody>
        </p:sp>
      </p:grpSp>
      <p:grpSp>
        <p:nvGrpSpPr>
          <p:cNvPr id="16" name="Group 77"/>
          <p:cNvGrpSpPr/>
          <p:nvPr/>
        </p:nvGrpSpPr>
        <p:grpSpPr>
          <a:xfrm>
            <a:off x="5562600" y="1447800"/>
            <a:ext cx="914400" cy="1055546"/>
            <a:chOff x="5562600" y="1295400"/>
            <a:chExt cx="914400" cy="1055546"/>
          </a:xfrm>
        </p:grpSpPr>
        <p:pic>
          <p:nvPicPr>
            <p:cNvPr id="55" name="Picture 4"/>
            <p:cNvPicPr>
              <a:picLocks noChangeAspect="1" noChangeArrowheads="1"/>
            </p:cNvPicPr>
            <p:nvPr/>
          </p:nvPicPr>
          <p:blipFill>
            <a:blip r:embed="rId10" cstate="screen"/>
            <a:srcRect/>
            <a:stretch>
              <a:fillRect/>
            </a:stretch>
          </p:blipFill>
          <p:spPr bwMode="auto">
            <a:xfrm>
              <a:off x="5562600" y="1295400"/>
              <a:ext cx="914400" cy="863600"/>
            </a:xfrm>
            <a:prstGeom prst="rect">
              <a:avLst/>
            </a:prstGeom>
            <a:noFill/>
            <a:ln w="9525">
              <a:noFill/>
              <a:miter lim="800000"/>
              <a:headEnd/>
              <a:tailEnd/>
            </a:ln>
            <a:effectLst/>
          </p:spPr>
        </p:pic>
        <p:sp>
          <p:nvSpPr>
            <p:cNvPr id="56" name="TextBox 55"/>
            <p:cNvSpPr txBox="1"/>
            <p:nvPr/>
          </p:nvSpPr>
          <p:spPr>
            <a:xfrm>
              <a:off x="5676597" y="2104725"/>
              <a:ext cx="686406" cy="246221"/>
            </a:xfrm>
            <a:prstGeom prst="rect">
              <a:avLst/>
            </a:prstGeom>
            <a:noFill/>
          </p:spPr>
          <p:txBody>
            <a:bodyPr wrap="none" rtlCol="0">
              <a:spAutoFit/>
            </a:bodyPr>
            <a:lstStyle/>
            <a:p>
              <a:r>
                <a:rPr lang="en-US" sz="1000" dirty="0" smtClean="0"/>
                <a:t>[Kautz02]</a:t>
              </a:r>
              <a:endParaRPr lang="en-US" sz="1000" dirty="0"/>
            </a:p>
          </p:txBody>
        </p:sp>
      </p:grpSp>
      <p:grpSp>
        <p:nvGrpSpPr>
          <p:cNvPr id="17" name="Group 78"/>
          <p:cNvGrpSpPr/>
          <p:nvPr/>
        </p:nvGrpSpPr>
        <p:grpSpPr>
          <a:xfrm>
            <a:off x="7707793" y="1371600"/>
            <a:ext cx="914400" cy="1313021"/>
            <a:chOff x="7707793" y="1219200"/>
            <a:chExt cx="914400" cy="1313021"/>
          </a:xfrm>
        </p:grpSpPr>
        <p:pic>
          <p:nvPicPr>
            <p:cNvPr id="58" name="Picture 7"/>
            <p:cNvPicPr>
              <a:picLocks noChangeAspect="1" noChangeArrowheads="1"/>
            </p:cNvPicPr>
            <p:nvPr/>
          </p:nvPicPr>
          <p:blipFill>
            <a:blip r:embed="rId11" cstate="screen"/>
            <a:srcRect/>
            <a:stretch>
              <a:fillRect/>
            </a:stretch>
          </p:blipFill>
          <p:spPr bwMode="auto">
            <a:xfrm>
              <a:off x="7707793" y="1219200"/>
              <a:ext cx="914400" cy="1130300"/>
            </a:xfrm>
            <a:prstGeom prst="rect">
              <a:avLst/>
            </a:prstGeom>
            <a:noFill/>
            <a:ln w="9525">
              <a:noFill/>
              <a:miter lim="800000"/>
              <a:headEnd/>
              <a:tailEnd/>
            </a:ln>
            <a:effectLst/>
          </p:spPr>
        </p:pic>
        <p:sp>
          <p:nvSpPr>
            <p:cNvPr id="59" name="TextBox 58"/>
            <p:cNvSpPr txBox="1"/>
            <p:nvPr/>
          </p:nvSpPr>
          <p:spPr>
            <a:xfrm>
              <a:off x="7824996" y="2286000"/>
              <a:ext cx="679994" cy="246221"/>
            </a:xfrm>
            <a:prstGeom prst="rect">
              <a:avLst/>
            </a:prstGeom>
            <a:noFill/>
          </p:spPr>
          <p:txBody>
            <a:bodyPr wrap="none" rtlCol="0">
              <a:spAutoFit/>
            </a:bodyPr>
            <a:lstStyle/>
            <a:p>
              <a:pPr algn="ctr"/>
              <a:r>
                <a:rPr lang="en-US" sz="1000" dirty="0" smtClean="0"/>
                <a:t>[Sloan03]</a:t>
              </a:r>
              <a:endParaRPr lang="en-US" sz="1000" dirty="0"/>
            </a:p>
          </p:txBody>
        </p:sp>
      </p:grpSp>
      <p:grpSp>
        <p:nvGrpSpPr>
          <p:cNvPr id="18" name="Group 75"/>
          <p:cNvGrpSpPr/>
          <p:nvPr/>
        </p:nvGrpSpPr>
        <p:grpSpPr>
          <a:xfrm>
            <a:off x="6629400" y="1447800"/>
            <a:ext cx="914400" cy="1119005"/>
            <a:chOff x="6543975" y="1295400"/>
            <a:chExt cx="914400" cy="1119005"/>
          </a:xfrm>
        </p:grpSpPr>
        <p:pic>
          <p:nvPicPr>
            <p:cNvPr id="61" name="Picture 10"/>
            <p:cNvPicPr>
              <a:picLocks noChangeAspect="1" noChangeArrowheads="1"/>
            </p:cNvPicPr>
            <p:nvPr/>
          </p:nvPicPr>
          <p:blipFill>
            <a:blip r:embed="rId12" cstate="screen"/>
            <a:srcRect/>
            <a:stretch>
              <a:fillRect/>
            </a:stretch>
          </p:blipFill>
          <p:spPr bwMode="auto">
            <a:xfrm>
              <a:off x="6543975" y="1295400"/>
              <a:ext cx="914400" cy="914400"/>
            </a:xfrm>
            <a:prstGeom prst="rect">
              <a:avLst/>
            </a:prstGeom>
            <a:noFill/>
            <a:ln w="9525">
              <a:noFill/>
              <a:miter lim="800000"/>
              <a:headEnd/>
              <a:tailEnd/>
            </a:ln>
            <a:effectLst/>
          </p:spPr>
        </p:pic>
        <p:sp>
          <p:nvSpPr>
            <p:cNvPr id="62" name="TextBox 61"/>
            <p:cNvSpPr txBox="1"/>
            <p:nvPr/>
          </p:nvSpPr>
          <p:spPr>
            <a:xfrm>
              <a:off x="6574616" y="2168184"/>
              <a:ext cx="853119" cy="246221"/>
            </a:xfrm>
            <a:prstGeom prst="rect">
              <a:avLst/>
            </a:prstGeom>
            <a:noFill/>
          </p:spPr>
          <p:txBody>
            <a:bodyPr wrap="none" rtlCol="0">
              <a:spAutoFit/>
            </a:bodyPr>
            <a:lstStyle/>
            <a:p>
              <a:r>
                <a:rPr lang="en-US" sz="1000" dirty="0" smtClean="0"/>
                <a:t>[Lehtinen03]</a:t>
              </a:r>
              <a:endParaRPr lang="en-US" sz="1000" dirty="0"/>
            </a:p>
          </p:txBody>
        </p:sp>
      </p:grpSp>
      <p:grpSp>
        <p:nvGrpSpPr>
          <p:cNvPr id="19" name="Group 74"/>
          <p:cNvGrpSpPr/>
          <p:nvPr/>
        </p:nvGrpSpPr>
        <p:grpSpPr>
          <a:xfrm>
            <a:off x="5410200" y="3184681"/>
            <a:ext cx="914400" cy="1311119"/>
            <a:chOff x="5093598" y="4267200"/>
            <a:chExt cx="914400" cy="1311119"/>
          </a:xfrm>
        </p:grpSpPr>
        <p:pic>
          <p:nvPicPr>
            <p:cNvPr id="64" name="Picture 6"/>
            <p:cNvPicPr>
              <a:picLocks noChangeAspect="1" noChangeArrowheads="1"/>
            </p:cNvPicPr>
            <p:nvPr/>
          </p:nvPicPr>
          <p:blipFill>
            <a:blip r:embed="rId13" cstate="screen"/>
            <a:srcRect/>
            <a:stretch>
              <a:fillRect/>
            </a:stretch>
          </p:blipFill>
          <p:spPr bwMode="auto">
            <a:xfrm>
              <a:off x="5093598" y="4267200"/>
              <a:ext cx="914400" cy="1148732"/>
            </a:xfrm>
            <a:prstGeom prst="rect">
              <a:avLst/>
            </a:prstGeom>
            <a:noFill/>
            <a:ln w="9525">
              <a:noFill/>
              <a:miter lim="800000"/>
              <a:headEnd/>
              <a:tailEnd/>
            </a:ln>
            <a:effectLst/>
          </p:spPr>
        </p:pic>
        <p:sp>
          <p:nvSpPr>
            <p:cNvPr id="65" name="TextBox 64"/>
            <p:cNvSpPr txBox="1"/>
            <p:nvPr/>
          </p:nvSpPr>
          <p:spPr>
            <a:xfrm>
              <a:off x="5260494" y="5362875"/>
              <a:ext cx="580608" cy="215444"/>
            </a:xfrm>
            <a:prstGeom prst="rect">
              <a:avLst/>
            </a:prstGeom>
            <a:noFill/>
          </p:spPr>
          <p:txBody>
            <a:bodyPr wrap="none" rtlCol="0">
              <a:spAutoFit/>
            </a:bodyPr>
            <a:lstStyle/>
            <a:p>
              <a:pPr algn="ctr"/>
              <a:r>
                <a:rPr lang="en-US" sz="800" dirty="0" smtClean="0"/>
                <a:t>[Sloan03]</a:t>
              </a:r>
              <a:endParaRPr lang="en-US" sz="800" dirty="0"/>
            </a:p>
          </p:txBody>
        </p:sp>
      </p:grpSp>
      <p:grpSp>
        <p:nvGrpSpPr>
          <p:cNvPr id="20" name="Group 85"/>
          <p:cNvGrpSpPr/>
          <p:nvPr/>
        </p:nvGrpSpPr>
        <p:grpSpPr>
          <a:xfrm>
            <a:off x="6629400" y="3337081"/>
            <a:ext cx="990600" cy="1085221"/>
            <a:chOff x="4038600" y="5486400"/>
            <a:chExt cx="990600" cy="1085221"/>
          </a:xfrm>
        </p:grpSpPr>
        <p:pic>
          <p:nvPicPr>
            <p:cNvPr id="67" name="Picture 8"/>
            <p:cNvPicPr>
              <a:picLocks noChangeAspect="1" noChangeArrowheads="1"/>
            </p:cNvPicPr>
            <p:nvPr/>
          </p:nvPicPr>
          <p:blipFill>
            <a:blip r:embed="rId14" cstate="screen"/>
            <a:srcRect/>
            <a:stretch>
              <a:fillRect/>
            </a:stretch>
          </p:blipFill>
          <p:spPr bwMode="auto">
            <a:xfrm>
              <a:off x="4038600" y="5486400"/>
              <a:ext cx="914400" cy="1071816"/>
            </a:xfrm>
            <a:prstGeom prst="rect">
              <a:avLst/>
            </a:prstGeom>
            <a:noFill/>
            <a:ln w="9525">
              <a:noFill/>
              <a:miter lim="800000"/>
              <a:headEnd/>
              <a:tailEnd/>
            </a:ln>
            <a:effectLst/>
          </p:spPr>
        </p:pic>
        <p:sp>
          <p:nvSpPr>
            <p:cNvPr id="68" name="TextBox 67"/>
            <p:cNvSpPr txBox="1"/>
            <p:nvPr/>
          </p:nvSpPr>
          <p:spPr>
            <a:xfrm>
              <a:off x="4349206" y="6325400"/>
              <a:ext cx="679994" cy="246221"/>
            </a:xfrm>
            <a:prstGeom prst="rect">
              <a:avLst/>
            </a:prstGeom>
            <a:noFill/>
          </p:spPr>
          <p:txBody>
            <a:bodyPr wrap="none" rtlCol="0">
              <a:spAutoFit/>
            </a:bodyPr>
            <a:lstStyle/>
            <a:p>
              <a:pPr algn="ctr"/>
              <a:r>
                <a:rPr lang="en-US" sz="1000" dirty="0" smtClean="0">
                  <a:solidFill>
                    <a:schemeClr val="bg1"/>
                  </a:solidFill>
                </a:rPr>
                <a:t>[Sloan05]</a:t>
              </a:r>
              <a:endParaRPr lang="en-US" sz="1000" dirty="0">
                <a:solidFill>
                  <a:schemeClr val="bg1"/>
                </a:solidFill>
              </a:endParaRPr>
            </a:p>
          </p:txBody>
        </p:sp>
      </p:grpSp>
      <p:grpSp>
        <p:nvGrpSpPr>
          <p:cNvPr id="22" name="Group 84"/>
          <p:cNvGrpSpPr/>
          <p:nvPr/>
        </p:nvGrpSpPr>
        <p:grpSpPr>
          <a:xfrm>
            <a:off x="7772400" y="3491110"/>
            <a:ext cx="914400" cy="988971"/>
            <a:chOff x="5105400" y="5734250"/>
            <a:chExt cx="914400" cy="988971"/>
          </a:xfrm>
        </p:grpSpPr>
        <p:pic>
          <p:nvPicPr>
            <p:cNvPr id="73" name="Picture 6"/>
            <p:cNvPicPr>
              <a:picLocks noChangeAspect="1" noChangeArrowheads="1"/>
            </p:cNvPicPr>
            <p:nvPr/>
          </p:nvPicPr>
          <p:blipFill>
            <a:blip r:embed="rId15" cstate="screen"/>
            <a:srcRect/>
            <a:stretch>
              <a:fillRect/>
            </a:stretch>
          </p:blipFill>
          <p:spPr bwMode="auto">
            <a:xfrm>
              <a:off x="5105400" y="5734250"/>
              <a:ext cx="914400" cy="820883"/>
            </a:xfrm>
            <a:prstGeom prst="rect">
              <a:avLst/>
            </a:prstGeom>
            <a:noFill/>
            <a:ln w="9525">
              <a:noFill/>
              <a:miter lim="800000"/>
              <a:headEnd/>
              <a:tailEnd/>
            </a:ln>
            <a:effectLst/>
          </p:spPr>
        </p:pic>
        <p:sp>
          <p:nvSpPr>
            <p:cNvPr id="74" name="TextBox 73"/>
            <p:cNvSpPr txBox="1"/>
            <p:nvPr/>
          </p:nvSpPr>
          <p:spPr>
            <a:xfrm>
              <a:off x="5222603" y="6477000"/>
              <a:ext cx="679994" cy="246221"/>
            </a:xfrm>
            <a:prstGeom prst="rect">
              <a:avLst/>
            </a:prstGeom>
            <a:noFill/>
          </p:spPr>
          <p:txBody>
            <a:bodyPr wrap="none" rtlCol="0">
              <a:spAutoFit/>
            </a:bodyPr>
            <a:lstStyle/>
            <a:p>
              <a:pPr algn="ctr"/>
              <a:r>
                <a:rPr lang="en-US" sz="1000" dirty="0" smtClean="0"/>
                <a:t>[Sloan06]</a:t>
              </a:r>
              <a:endParaRPr lang="en-US" sz="1000" dirty="0"/>
            </a:p>
          </p:txBody>
        </p:sp>
      </p:grpSp>
      <p:sp>
        <p:nvSpPr>
          <p:cNvPr id="88" name="TextBox 87"/>
          <p:cNvSpPr txBox="1"/>
          <p:nvPr/>
        </p:nvSpPr>
        <p:spPr>
          <a:xfrm>
            <a:off x="5410200" y="2667000"/>
            <a:ext cx="1607235" cy="369332"/>
          </a:xfrm>
          <a:prstGeom prst="rect">
            <a:avLst/>
          </a:prstGeom>
          <a:noFill/>
        </p:spPr>
        <p:txBody>
          <a:bodyPr wrap="none" rtlCol="0">
            <a:spAutoFit/>
          </a:bodyPr>
          <a:lstStyle/>
          <a:p>
            <a:r>
              <a:rPr lang="en-US" dirty="0" smtClean="0">
                <a:solidFill>
                  <a:schemeClr val="tx2"/>
                </a:solidFill>
              </a:rPr>
              <a:t>General BRDF’s</a:t>
            </a:r>
            <a:endParaRPr lang="en-US" dirty="0">
              <a:solidFill>
                <a:schemeClr val="tx2"/>
              </a:solidFill>
            </a:endParaRPr>
          </a:p>
        </p:txBody>
      </p:sp>
      <p:sp>
        <p:nvSpPr>
          <p:cNvPr id="89" name="Rounded Rectangle 88"/>
          <p:cNvSpPr/>
          <p:nvPr/>
        </p:nvSpPr>
        <p:spPr>
          <a:xfrm>
            <a:off x="5257800" y="3124200"/>
            <a:ext cx="3581400" cy="167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5410200" y="4431268"/>
            <a:ext cx="1569789" cy="369332"/>
          </a:xfrm>
          <a:prstGeom prst="rect">
            <a:avLst/>
          </a:prstGeom>
          <a:noFill/>
        </p:spPr>
        <p:txBody>
          <a:bodyPr wrap="none" rtlCol="0">
            <a:spAutoFit/>
          </a:bodyPr>
          <a:lstStyle/>
          <a:p>
            <a:r>
              <a:rPr lang="en-US" dirty="0" smtClean="0">
                <a:solidFill>
                  <a:schemeClr val="tx2"/>
                </a:solidFill>
              </a:rPr>
              <a:t>Texture Details</a:t>
            </a:r>
            <a:endParaRPr lang="en-US" dirty="0">
              <a:solidFill>
                <a:schemeClr val="tx2"/>
              </a:solidFill>
            </a:endParaRPr>
          </a:p>
        </p:txBody>
      </p:sp>
      <p:sp>
        <p:nvSpPr>
          <p:cNvPr id="91" name="Rounded Rectangle 90"/>
          <p:cNvSpPr/>
          <p:nvPr/>
        </p:nvSpPr>
        <p:spPr>
          <a:xfrm>
            <a:off x="4648200" y="5029200"/>
            <a:ext cx="4191000" cy="167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4800600" y="6183868"/>
            <a:ext cx="1697901" cy="369332"/>
          </a:xfrm>
          <a:prstGeom prst="rect">
            <a:avLst/>
          </a:prstGeom>
          <a:noFill/>
        </p:spPr>
        <p:txBody>
          <a:bodyPr wrap="none" rtlCol="0">
            <a:spAutoFit/>
          </a:bodyPr>
          <a:lstStyle/>
          <a:p>
            <a:r>
              <a:rPr lang="en-US" dirty="0" smtClean="0">
                <a:solidFill>
                  <a:schemeClr val="tx2"/>
                </a:solidFill>
              </a:rPr>
              <a:t>Dynamic Scenes</a:t>
            </a:r>
            <a:endParaRPr lang="en-US" dirty="0">
              <a:solidFill>
                <a:schemeClr val="tx2"/>
              </a:solidFill>
            </a:endParaRPr>
          </a:p>
        </p:txBody>
      </p:sp>
      <p:sp>
        <p:nvSpPr>
          <p:cNvPr id="93" name="Rounded Rectangle 92"/>
          <p:cNvSpPr/>
          <p:nvPr/>
        </p:nvSpPr>
        <p:spPr>
          <a:xfrm>
            <a:off x="76200" y="2057400"/>
            <a:ext cx="1905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304800" y="3440668"/>
            <a:ext cx="1419235" cy="369332"/>
          </a:xfrm>
          <a:prstGeom prst="rect">
            <a:avLst/>
          </a:prstGeom>
        </p:spPr>
        <p:txBody>
          <a:bodyPr wrap="none">
            <a:spAutoFit/>
          </a:bodyPr>
          <a:lstStyle/>
          <a:p>
            <a:r>
              <a:rPr lang="en-US" dirty="0" err="1" smtClean="0">
                <a:solidFill>
                  <a:schemeClr val="tx2"/>
                </a:solidFill>
              </a:rPr>
              <a:t>Unshadowed</a:t>
            </a:r>
            <a:endParaRPr lang="en-US" dirty="0">
              <a:solidFill>
                <a:schemeClr val="tx2"/>
              </a:solidFill>
            </a:endParaRPr>
          </a:p>
        </p:txBody>
      </p:sp>
      <p:sp>
        <p:nvSpPr>
          <p:cNvPr id="63" name="Rectangle 62"/>
          <p:cNvSpPr/>
          <p:nvPr/>
        </p:nvSpPr>
        <p:spPr>
          <a:xfrm>
            <a:off x="0" y="1981200"/>
            <a:ext cx="2057400" cy="21336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5181600" y="1219200"/>
            <a:ext cx="3810000" cy="37338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47"/>
          <p:cNvGrpSpPr/>
          <p:nvPr/>
        </p:nvGrpSpPr>
        <p:grpSpPr>
          <a:xfrm>
            <a:off x="457200" y="4343400"/>
            <a:ext cx="914400" cy="1103671"/>
            <a:chOff x="3520423" y="4278868"/>
            <a:chExt cx="914400" cy="1103671"/>
          </a:xfrm>
        </p:grpSpPr>
        <p:pic>
          <p:nvPicPr>
            <p:cNvPr id="75" name="Picture 13"/>
            <p:cNvPicPr>
              <a:picLocks noChangeAspect="1" noChangeArrowheads="1"/>
            </p:cNvPicPr>
            <p:nvPr/>
          </p:nvPicPr>
          <p:blipFill>
            <a:blip r:embed="rId16" cstate="screen"/>
            <a:srcRect/>
            <a:stretch>
              <a:fillRect/>
            </a:stretch>
          </p:blipFill>
          <p:spPr bwMode="auto">
            <a:xfrm>
              <a:off x="3520423" y="4278868"/>
              <a:ext cx="914400" cy="914400"/>
            </a:xfrm>
            <a:prstGeom prst="rect">
              <a:avLst/>
            </a:prstGeom>
            <a:noFill/>
            <a:ln w="9525">
              <a:noFill/>
              <a:miter lim="800000"/>
              <a:headEnd/>
              <a:tailEnd/>
            </a:ln>
            <a:effectLst/>
          </p:spPr>
        </p:pic>
        <p:sp>
          <p:nvSpPr>
            <p:cNvPr id="76" name="TextBox 75"/>
            <p:cNvSpPr txBox="1"/>
            <p:nvPr/>
          </p:nvSpPr>
          <p:spPr>
            <a:xfrm>
              <a:off x="3609574" y="5136318"/>
              <a:ext cx="736099" cy="246221"/>
            </a:xfrm>
            <a:prstGeom prst="rect">
              <a:avLst/>
            </a:prstGeom>
            <a:noFill/>
          </p:spPr>
          <p:txBody>
            <a:bodyPr wrap="none" rtlCol="0">
              <a:spAutoFit/>
            </a:bodyPr>
            <a:lstStyle/>
            <a:p>
              <a:pPr algn="ctr"/>
              <a:r>
                <a:rPr lang="en-US" sz="1000" dirty="0" smtClean="0"/>
                <a:t>[Annen04]</a:t>
              </a:r>
              <a:endParaRPr lang="en-US" sz="1000" dirty="0"/>
            </a:p>
          </p:txBody>
        </p:sp>
      </p:grpSp>
      <p:grpSp>
        <p:nvGrpSpPr>
          <p:cNvPr id="77" name="Group 46"/>
          <p:cNvGrpSpPr/>
          <p:nvPr/>
        </p:nvGrpSpPr>
        <p:grpSpPr>
          <a:xfrm>
            <a:off x="1524000" y="5486400"/>
            <a:ext cx="914400" cy="866275"/>
            <a:chOff x="3440167" y="5486400"/>
            <a:chExt cx="914400" cy="866275"/>
          </a:xfrm>
        </p:grpSpPr>
        <p:pic>
          <p:nvPicPr>
            <p:cNvPr id="78" name="Picture 4"/>
            <p:cNvPicPr>
              <a:picLocks noChangeAspect="1" noChangeArrowheads="1"/>
            </p:cNvPicPr>
            <p:nvPr/>
          </p:nvPicPr>
          <p:blipFill>
            <a:blip r:embed="rId17" cstate="screen"/>
            <a:srcRect/>
            <a:stretch>
              <a:fillRect/>
            </a:stretch>
          </p:blipFill>
          <p:spPr bwMode="auto">
            <a:xfrm>
              <a:off x="3440167" y="5486400"/>
              <a:ext cx="914400" cy="678812"/>
            </a:xfrm>
            <a:prstGeom prst="rect">
              <a:avLst/>
            </a:prstGeom>
            <a:noFill/>
            <a:ln w="9525">
              <a:noFill/>
              <a:miter lim="800000"/>
              <a:headEnd/>
              <a:tailEnd/>
            </a:ln>
            <a:effectLst/>
          </p:spPr>
        </p:pic>
        <p:sp>
          <p:nvSpPr>
            <p:cNvPr id="79" name="TextBox 78"/>
            <p:cNvSpPr txBox="1"/>
            <p:nvPr/>
          </p:nvSpPr>
          <p:spPr>
            <a:xfrm>
              <a:off x="3547752" y="6106454"/>
              <a:ext cx="699230" cy="246221"/>
            </a:xfrm>
            <a:prstGeom prst="rect">
              <a:avLst/>
            </a:prstGeom>
            <a:noFill/>
          </p:spPr>
          <p:txBody>
            <a:bodyPr wrap="none" rtlCol="0">
              <a:spAutoFit/>
            </a:bodyPr>
            <a:lstStyle/>
            <a:p>
              <a:pPr algn="ctr"/>
              <a:r>
                <a:rPr lang="en-US" sz="1000" dirty="0" smtClean="0"/>
                <a:t>[Wang07]</a:t>
              </a:r>
              <a:endParaRPr lang="en-US" sz="1000" dirty="0"/>
            </a:p>
          </p:txBody>
        </p:sp>
      </p:grpSp>
      <p:grpSp>
        <p:nvGrpSpPr>
          <p:cNvPr id="80" name="Group 48"/>
          <p:cNvGrpSpPr/>
          <p:nvPr/>
        </p:nvGrpSpPr>
        <p:grpSpPr>
          <a:xfrm>
            <a:off x="457200" y="5486400"/>
            <a:ext cx="914400" cy="998596"/>
            <a:chOff x="4808798" y="4953000"/>
            <a:chExt cx="914400" cy="998596"/>
          </a:xfrm>
        </p:grpSpPr>
        <p:pic>
          <p:nvPicPr>
            <p:cNvPr id="81" name="Picture 5"/>
            <p:cNvPicPr>
              <a:picLocks noChangeAspect="1" noChangeArrowheads="1"/>
            </p:cNvPicPr>
            <p:nvPr/>
          </p:nvPicPr>
          <p:blipFill>
            <a:blip r:embed="rId18" cstate="screen"/>
            <a:srcRect/>
            <a:stretch>
              <a:fillRect/>
            </a:stretch>
          </p:blipFill>
          <p:spPr bwMode="auto">
            <a:xfrm>
              <a:off x="4808798" y="4953000"/>
              <a:ext cx="914400" cy="806600"/>
            </a:xfrm>
            <a:prstGeom prst="rect">
              <a:avLst/>
            </a:prstGeom>
            <a:noFill/>
            <a:ln w="9525">
              <a:noFill/>
              <a:miter lim="800000"/>
              <a:headEnd/>
              <a:tailEnd/>
            </a:ln>
            <a:effectLst/>
          </p:spPr>
        </p:pic>
        <p:sp>
          <p:nvSpPr>
            <p:cNvPr id="82" name="TextBox 81"/>
            <p:cNvSpPr txBox="1"/>
            <p:nvPr/>
          </p:nvSpPr>
          <p:spPr>
            <a:xfrm>
              <a:off x="4907567" y="5705375"/>
              <a:ext cx="716863" cy="246221"/>
            </a:xfrm>
            <a:prstGeom prst="rect">
              <a:avLst/>
            </a:prstGeom>
            <a:noFill/>
          </p:spPr>
          <p:txBody>
            <a:bodyPr wrap="none" rtlCol="0">
              <a:spAutoFit/>
            </a:bodyPr>
            <a:lstStyle/>
            <a:p>
              <a:pPr algn="ctr"/>
              <a:r>
                <a:rPr lang="en-US" sz="1000" dirty="0" smtClean="0"/>
                <a:t>[Green07]</a:t>
              </a:r>
              <a:endParaRPr lang="en-US" sz="1000" dirty="0"/>
            </a:p>
          </p:txBody>
        </p:sp>
      </p:grpSp>
      <p:grpSp>
        <p:nvGrpSpPr>
          <p:cNvPr id="83" name="Group 82"/>
          <p:cNvGrpSpPr/>
          <p:nvPr/>
        </p:nvGrpSpPr>
        <p:grpSpPr>
          <a:xfrm>
            <a:off x="2590800" y="5486400"/>
            <a:ext cx="914400" cy="807696"/>
            <a:chOff x="4114800" y="4572800"/>
            <a:chExt cx="914400" cy="807696"/>
          </a:xfrm>
        </p:grpSpPr>
        <p:pic>
          <p:nvPicPr>
            <p:cNvPr id="84" name="Picture 9"/>
            <p:cNvPicPr>
              <a:picLocks noChangeAspect="1" noChangeArrowheads="1"/>
            </p:cNvPicPr>
            <p:nvPr/>
          </p:nvPicPr>
          <p:blipFill>
            <a:blip r:embed="rId19" cstate="screen"/>
            <a:srcRect/>
            <a:stretch>
              <a:fillRect/>
            </a:stretch>
          </p:blipFill>
          <p:spPr bwMode="auto">
            <a:xfrm>
              <a:off x="4114800" y="4572800"/>
              <a:ext cx="914400" cy="609600"/>
            </a:xfrm>
            <a:prstGeom prst="rect">
              <a:avLst/>
            </a:prstGeom>
            <a:noFill/>
            <a:ln w="9525">
              <a:noFill/>
              <a:miter lim="800000"/>
              <a:headEnd/>
              <a:tailEnd/>
            </a:ln>
            <a:effectLst/>
          </p:spPr>
        </p:pic>
        <p:sp>
          <p:nvSpPr>
            <p:cNvPr id="85" name="TextBox 84"/>
            <p:cNvSpPr txBox="1"/>
            <p:nvPr/>
          </p:nvSpPr>
          <p:spPr>
            <a:xfrm>
              <a:off x="4269673" y="5134275"/>
              <a:ext cx="604654" cy="246221"/>
            </a:xfrm>
            <a:prstGeom prst="rect">
              <a:avLst/>
            </a:prstGeom>
            <a:noFill/>
          </p:spPr>
          <p:txBody>
            <a:bodyPr wrap="none" rtlCol="0">
              <a:spAutoFit/>
            </a:bodyPr>
            <a:lstStyle/>
            <a:p>
              <a:pPr algn="ctr"/>
              <a:r>
                <a:rPr lang="en-US" sz="1000" dirty="0" smtClean="0"/>
                <a:t>[Han07]</a:t>
              </a:r>
              <a:endParaRPr lang="en-US" sz="1000" dirty="0"/>
            </a:p>
          </p:txBody>
        </p:sp>
      </p:grpSp>
      <p:grpSp>
        <p:nvGrpSpPr>
          <p:cNvPr id="86" name="Group 85"/>
          <p:cNvGrpSpPr/>
          <p:nvPr/>
        </p:nvGrpSpPr>
        <p:grpSpPr>
          <a:xfrm>
            <a:off x="3581400" y="4953000"/>
            <a:ext cx="914400" cy="880110"/>
            <a:chOff x="3429000" y="4495800"/>
            <a:chExt cx="914400" cy="880110"/>
          </a:xfrm>
        </p:grpSpPr>
        <p:pic>
          <p:nvPicPr>
            <p:cNvPr id="95" name="Picture 2"/>
            <p:cNvPicPr>
              <a:picLocks noChangeAspect="1" noChangeArrowheads="1"/>
            </p:cNvPicPr>
            <p:nvPr/>
          </p:nvPicPr>
          <p:blipFill>
            <a:blip r:embed="rId20" cstate="screen"/>
            <a:srcRect/>
            <a:stretch>
              <a:fillRect/>
            </a:stretch>
          </p:blipFill>
          <p:spPr bwMode="auto">
            <a:xfrm>
              <a:off x="3429000" y="4495800"/>
              <a:ext cx="914400" cy="685800"/>
            </a:xfrm>
            <a:prstGeom prst="rect">
              <a:avLst/>
            </a:prstGeom>
            <a:noFill/>
            <a:ln w="9525">
              <a:noFill/>
              <a:miter lim="800000"/>
              <a:headEnd/>
              <a:tailEnd/>
            </a:ln>
            <a:effectLst/>
          </p:spPr>
        </p:pic>
        <p:sp>
          <p:nvSpPr>
            <p:cNvPr id="96" name="TextBox 95"/>
            <p:cNvSpPr txBox="1"/>
            <p:nvPr/>
          </p:nvSpPr>
          <p:spPr>
            <a:xfrm>
              <a:off x="3537387" y="5129689"/>
              <a:ext cx="697627" cy="246221"/>
            </a:xfrm>
            <a:prstGeom prst="rect">
              <a:avLst/>
            </a:prstGeom>
            <a:noFill/>
          </p:spPr>
          <p:txBody>
            <a:bodyPr wrap="none" rtlCol="0">
              <a:spAutoFit/>
            </a:bodyPr>
            <a:lstStyle/>
            <a:p>
              <a:r>
                <a:rPr lang="en-US" sz="1000" dirty="0" smtClean="0"/>
                <a:t>[Habel08]</a:t>
              </a:r>
              <a:endParaRPr lang="en-US" sz="1000" dirty="0"/>
            </a:p>
          </p:txBody>
        </p:sp>
      </p:grpSp>
      <p:grpSp>
        <p:nvGrpSpPr>
          <p:cNvPr id="113" name="Group 112"/>
          <p:cNvGrpSpPr/>
          <p:nvPr/>
        </p:nvGrpSpPr>
        <p:grpSpPr>
          <a:xfrm>
            <a:off x="2590800" y="4495800"/>
            <a:ext cx="914400" cy="922375"/>
            <a:chOff x="1828800" y="4429246"/>
            <a:chExt cx="914400" cy="922375"/>
          </a:xfrm>
        </p:grpSpPr>
        <p:pic>
          <p:nvPicPr>
            <p:cNvPr id="114" name="Picture 1"/>
            <p:cNvPicPr>
              <a:picLocks noChangeAspect="1" noChangeArrowheads="1"/>
            </p:cNvPicPr>
            <p:nvPr/>
          </p:nvPicPr>
          <p:blipFill>
            <a:blip r:embed="rId21" cstate="screen"/>
            <a:srcRect/>
            <a:stretch>
              <a:fillRect/>
            </a:stretch>
          </p:blipFill>
          <p:spPr bwMode="auto">
            <a:xfrm>
              <a:off x="1828800" y="4429246"/>
              <a:ext cx="914400" cy="599954"/>
            </a:xfrm>
            <a:prstGeom prst="rect">
              <a:avLst/>
            </a:prstGeom>
            <a:noFill/>
            <a:ln w="9525">
              <a:noFill/>
              <a:miter lim="800000"/>
              <a:headEnd/>
              <a:tailEnd/>
            </a:ln>
            <a:effectLst/>
          </p:spPr>
        </p:pic>
        <p:sp>
          <p:nvSpPr>
            <p:cNvPr id="115" name="TextBox 114"/>
            <p:cNvSpPr txBox="1"/>
            <p:nvPr/>
          </p:nvSpPr>
          <p:spPr>
            <a:xfrm>
              <a:off x="1990887" y="5105400"/>
              <a:ext cx="590226" cy="246221"/>
            </a:xfrm>
            <a:prstGeom prst="rect">
              <a:avLst/>
            </a:prstGeom>
            <a:noFill/>
          </p:spPr>
          <p:txBody>
            <a:bodyPr wrap="none" rtlCol="0">
              <a:spAutoFit/>
            </a:bodyPr>
            <a:lstStyle/>
            <a:p>
              <a:pPr algn="ctr"/>
              <a:r>
                <a:rPr lang="en-US" sz="1000" dirty="0" smtClean="0"/>
                <a:t>[Sun05]</a:t>
              </a:r>
              <a:endParaRPr lang="en-US" sz="1000" dirty="0"/>
            </a:p>
          </p:txBody>
        </p:sp>
      </p:grpSp>
      <p:grpSp>
        <p:nvGrpSpPr>
          <p:cNvPr id="116" name="Group 115"/>
          <p:cNvGrpSpPr/>
          <p:nvPr/>
        </p:nvGrpSpPr>
        <p:grpSpPr>
          <a:xfrm>
            <a:off x="1524000" y="4495800"/>
            <a:ext cx="914400" cy="855821"/>
            <a:chOff x="4191000" y="4953000"/>
            <a:chExt cx="914400" cy="855821"/>
          </a:xfrm>
        </p:grpSpPr>
        <p:pic>
          <p:nvPicPr>
            <p:cNvPr id="117" name="Picture 116" descr="Oat05.PNG"/>
            <p:cNvPicPr>
              <a:picLocks noChangeAspect="1"/>
            </p:cNvPicPr>
            <p:nvPr/>
          </p:nvPicPr>
          <p:blipFill>
            <a:blip r:embed="rId22" cstate="screen"/>
            <a:srcRect/>
            <a:stretch>
              <a:fillRect/>
            </a:stretch>
          </p:blipFill>
          <p:spPr>
            <a:xfrm>
              <a:off x="4191000" y="4953000"/>
              <a:ext cx="914400" cy="644577"/>
            </a:xfrm>
            <a:prstGeom prst="rect">
              <a:avLst/>
            </a:prstGeom>
          </p:spPr>
        </p:pic>
        <p:sp>
          <p:nvSpPr>
            <p:cNvPr id="118" name="Rectangle 117"/>
            <p:cNvSpPr/>
            <p:nvPr/>
          </p:nvSpPr>
          <p:spPr>
            <a:xfrm>
              <a:off x="4355492" y="5562600"/>
              <a:ext cx="585417" cy="246221"/>
            </a:xfrm>
            <a:prstGeom prst="rect">
              <a:avLst/>
            </a:prstGeom>
          </p:spPr>
          <p:txBody>
            <a:bodyPr wrap="none">
              <a:spAutoFit/>
            </a:bodyPr>
            <a:lstStyle/>
            <a:p>
              <a:pPr algn="ctr"/>
              <a:r>
                <a:rPr lang="en-US" sz="1000" dirty="0" smtClean="0"/>
                <a:t>[Oat05]</a:t>
              </a:r>
              <a:endParaRPr lang="en-US" sz="1000" dirty="0"/>
            </a:p>
          </p:txBody>
        </p:sp>
      </p:grpSp>
      <p:sp>
        <p:nvSpPr>
          <p:cNvPr id="69" name="Rectangle 68"/>
          <p:cNvSpPr/>
          <p:nvPr/>
        </p:nvSpPr>
        <p:spPr>
          <a:xfrm>
            <a:off x="228600" y="4038600"/>
            <a:ext cx="4343400" cy="25146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aren’t SH good for?</a:t>
            </a:r>
            <a:endParaRPr lang="en-US" dirty="0"/>
          </a:p>
        </p:txBody>
      </p:sp>
      <p:sp>
        <p:nvSpPr>
          <p:cNvPr id="3" name="Content Placeholder 2"/>
          <p:cNvSpPr>
            <a:spLocks noGrp="1"/>
          </p:cNvSpPr>
          <p:nvPr>
            <p:ph idx="1"/>
          </p:nvPr>
        </p:nvSpPr>
        <p:spPr/>
        <p:txBody>
          <a:bodyPr/>
          <a:lstStyle/>
          <a:p>
            <a:r>
              <a:rPr lang="en-US" dirty="0" smtClean="0"/>
              <a:t>High frequency signals</a:t>
            </a:r>
          </a:p>
          <a:p>
            <a:r>
              <a:rPr lang="en-US" dirty="0" smtClean="0"/>
              <a:t>Global support</a:t>
            </a:r>
          </a:p>
          <a:p>
            <a:r>
              <a:rPr lang="en-US" dirty="0" smtClean="0"/>
              <a:t>Some other basis functions can be better</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Conventions</a:t>
            </a:r>
            <a:endParaRPr lang="en-US" dirty="0"/>
          </a:p>
        </p:txBody>
      </p:sp>
      <p:sp>
        <p:nvSpPr>
          <p:cNvPr id="3" name="Content Placeholder 2"/>
          <p:cNvSpPr>
            <a:spLocks noGrp="1"/>
          </p:cNvSpPr>
          <p:nvPr>
            <p:ph sz="half" idx="1"/>
          </p:nvPr>
        </p:nvSpPr>
        <p:spPr/>
        <p:txBody>
          <a:bodyPr>
            <a:normAutofit/>
          </a:bodyPr>
          <a:lstStyle/>
          <a:p>
            <a:r>
              <a:rPr lang="en-US" dirty="0" smtClean="0"/>
              <a:t>Functions</a:t>
            </a:r>
          </a:p>
          <a:p>
            <a:endParaRPr lang="en-US" dirty="0" smtClean="0"/>
          </a:p>
          <a:p>
            <a:r>
              <a:rPr lang="en-US" dirty="0" smtClean="0"/>
              <a:t>Coefficients</a:t>
            </a:r>
          </a:p>
          <a:p>
            <a:pPr lvl="1">
              <a:buNone/>
            </a:pPr>
            <a:endParaRPr lang="en-US" dirty="0" smtClean="0"/>
          </a:p>
          <a:p>
            <a:r>
              <a:rPr lang="en-US" b="1" dirty="0" smtClean="0"/>
              <a:t>Bold</a:t>
            </a:r>
            <a:r>
              <a:rPr lang="en-US" dirty="0" smtClean="0"/>
              <a:t> for column vector</a:t>
            </a:r>
          </a:p>
          <a:p>
            <a:pPr lvl="1"/>
            <a:endParaRPr lang="en-US" dirty="0" smtClean="0"/>
          </a:p>
          <a:p>
            <a:r>
              <a:rPr lang="en-US" b="1" dirty="0" smtClean="0"/>
              <a:t>BOLD</a:t>
            </a:r>
            <a:r>
              <a:rPr lang="en-US" dirty="0" smtClean="0"/>
              <a:t> for matrix</a:t>
            </a:r>
          </a:p>
        </p:txBody>
      </p:sp>
      <p:graphicFrame>
        <p:nvGraphicFramePr>
          <p:cNvPr id="50179" name="Object 3"/>
          <p:cNvGraphicFramePr>
            <a:graphicFrameLocks noChangeAspect="1"/>
          </p:cNvGraphicFramePr>
          <p:nvPr/>
        </p:nvGraphicFramePr>
        <p:xfrm>
          <a:off x="6208713" y="4114800"/>
          <a:ext cx="954087" cy="477837"/>
        </p:xfrm>
        <a:graphic>
          <a:graphicData uri="http://schemas.openxmlformats.org/presentationml/2006/ole">
            <p:oleObj spid="_x0000_s51203" name="Equation" r:id="rId4" imgW="431640" imgH="215640" progId="Equation.3">
              <p:embed/>
            </p:oleObj>
          </a:graphicData>
        </a:graphic>
      </p:graphicFrame>
      <p:graphicFrame>
        <p:nvGraphicFramePr>
          <p:cNvPr id="50180" name="Object 4"/>
          <p:cNvGraphicFramePr>
            <a:graphicFrameLocks noChangeAspect="1"/>
          </p:cNvGraphicFramePr>
          <p:nvPr/>
        </p:nvGraphicFramePr>
        <p:xfrm>
          <a:off x="6437313" y="5181600"/>
          <a:ext cx="420687" cy="365125"/>
        </p:xfrm>
        <a:graphic>
          <a:graphicData uri="http://schemas.openxmlformats.org/presentationml/2006/ole">
            <p:oleObj spid="_x0000_s51204" name="Equation" r:id="rId5" imgW="190440" imgH="164880" progId="Equation.3">
              <p:embed/>
            </p:oleObj>
          </a:graphicData>
        </a:graphic>
      </p:graphicFrame>
      <p:graphicFrame>
        <p:nvGraphicFramePr>
          <p:cNvPr id="51205" name="Object 5"/>
          <p:cNvGraphicFramePr>
            <a:graphicFrameLocks noChangeAspect="1"/>
          </p:cNvGraphicFramePr>
          <p:nvPr/>
        </p:nvGraphicFramePr>
        <p:xfrm>
          <a:off x="6297613" y="1960563"/>
          <a:ext cx="701675" cy="477837"/>
        </p:xfrm>
        <a:graphic>
          <a:graphicData uri="http://schemas.openxmlformats.org/presentationml/2006/ole">
            <p:oleObj spid="_x0000_s51205" name="Equation" r:id="rId6" imgW="317160" imgH="215640" progId="Equation.3">
              <p:embed/>
            </p:oleObj>
          </a:graphicData>
        </a:graphic>
      </p:graphicFrame>
      <p:graphicFrame>
        <p:nvGraphicFramePr>
          <p:cNvPr id="51206" name="Object 6"/>
          <p:cNvGraphicFramePr>
            <a:graphicFrameLocks noChangeAspect="1"/>
          </p:cNvGraphicFramePr>
          <p:nvPr/>
        </p:nvGraphicFramePr>
        <p:xfrm>
          <a:off x="6507163" y="2998787"/>
          <a:ext cx="336550" cy="506413"/>
        </p:xfrm>
        <a:graphic>
          <a:graphicData uri="http://schemas.openxmlformats.org/presentationml/2006/ole">
            <p:oleObj spid="_x0000_s51206" name="Equation" r:id="rId7" imgW="152280" imgH="228600" progId="Equation.3">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Spherical Harmonics</a:t>
            </a:r>
            <a:endParaRPr lang="en-US" dirty="0"/>
          </a:p>
        </p:txBody>
      </p:sp>
      <p:graphicFrame>
        <p:nvGraphicFramePr>
          <p:cNvPr id="45066" name="Object 10"/>
          <p:cNvGraphicFramePr>
            <a:graphicFrameLocks noChangeAspect="1"/>
          </p:cNvGraphicFramePr>
          <p:nvPr/>
        </p:nvGraphicFramePr>
        <p:xfrm>
          <a:off x="402825" y="1219200"/>
          <a:ext cx="8338351" cy="5943600"/>
        </p:xfrm>
        <a:graphic>
          <a:graphicData uri="http://schemas.openxmlformats.org/presentationml/2006/ole">
            <p:oleObj spid="_x0000_s45066" name="Document" r:id="rId4" imgW="6145128" imgH="4250194" progId="Word.Document.12">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Spherical Harmonics</a:t>
            </a:r>
            <a:endParaRPr lang="en-US" dirty="0"/>
          </a:p>
        </p:txBody>
      </p:sp>
      <p:graphicFrame>
        <p:nvGraphicFramePr>
          <p:cNvPr id="45066" name="Object 10"/>
          <p:cNvGraphicFramePr>
            <a:graphicFrameLocks noChangeAspect="1"/>
          </p:cNvGraphicFramePr>
          <p:nvPr/>
        </p:nvGraphicFramePr>
        <p:xfrm>
          <a:off x="402825" y="1219200"/>
          <a:ext cx="8338351" cy="5943600"/>
        </p:xfrm>
        <a:graphic>
          <a:graphicData uri="http://schemas.openxmlformats.org/presentationml/2006/ole">
            <p:oleObj spid="_x0000_s48130" name="Document" r:id="rId4" imgW="5984028" imgH="4257335" progId="Word.Document.12">
              <p:embed/>
            </p:oleObj>
          </a:graphicData>
        </a:graphic>
      </p:graphicFrame>
      <p:sp>
        <p:nvSpPr>
          <p:cNvPr id="4" name="Rectangle 3"/>
          <p:cNvSpPr/>
          <p:nvPr/>
        </p:nvSpPr>
        <p:spPr>
          <a:xfrm>
            <a:off x="609600" y="1143000"/>
            <a:ext cx="7924800" cy="5715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131" name="Object 7"/>
          <p:cNvGraphicFramePr>
            <a:graphicFrameLocks noChangeAspect="1"/>
          </p:cNvGraphicFramePr>
          <p:nvPr/>
        </p:nvGraphicFramePr>
        <p:xfrm>
          <a:off x="4241800" y="1828800"/>
          <a:ext cx="766763" cy="520700"/>
        </p:xfrm>
        <a:graphic>
          <a:graphicData uri="http://schemas.openxmlformats.org/presentationml/2006/ole">
            <p:oleObj spid="_x0000_s48131" name="Equation" r:id="rId5" imgW="355320" imgH="241200" progId="Equation.3">
              <p:embed/>
            </p:oleObj>
          </a:graphicData>
        </a:graphic>
      </p:graphicFrame>
      <p:graphicFrame>
        <p:nvGraphicFramePr>
          <p:cNvPr id="48132" name="Object 7"/>
          <p:cNvGraphicFramePr>
            <a:graphicFrameLocks noChangeAspect="1"/>
          </p:cNvGraphicFramePr>
          <p:nvPr/>
        </p:nvGraphicFramePr>
        <p:xfrm>
          <a:off x="2632075" y="3664744"/>
          <a:ext cx="877888" cy="492125"/>
        </p:xfrm>
        <a:graphic>
          <a:graphicData uri="http://schemas.openxmlformats.org/presentationml/2006/ole">
            <p:oleObj spid="_x0000_s48132" name="Equation" r:id="rId6" imgW="406080" imgH="228600" progId="Equation.3">
              <p:embed/>
            </p:oleObj>
          </a:graphicData>
        </a:graphic>
      </p:graphicFrame>
      <p:graphicFrame>
        <p:nvGraphicFramePr>
          <p:cNvPr id="48133" name="Object 7"/>
          <p:cNvGraphicFramePr>
            <a:graphicFrameLocks noChangeAspect="1"/>
          </p:cNvGraphicFramePr>
          <p:nvPr/>
        </p:nvGraphicFramePr>
        <p:xfrm>
          <a:off x="4170363" y="3664744"/>
          <a:ext cx="766762" cy="492125"/>
        </p:xfrm>
        <a:graphic>
          <a:graphicData uri="http://schemas.openxmlformats.org/presentationml/2006/ole">
            <p:oleObj spid="_x0000_s48133" name="Equation" r:id="rId7" imgW="355320" imgH="228600" progId="Equation.3">
              <p:embed/>
            </p:oleObj>
          </a:graphicData>
        </a:graphic>
      </p:graphicFrame>
      <p:graphicFrame>
        <p:nvGraphicFramePr>
          <p:cNvPr id="48134" name="Object 7"/>
          <p:cNvGraphicFramePr>
            <a:graphicFrameLocks noChangeAspect="1"/>
          </p:cNvGraphicFramePr>
          <p:nvPr/>
        </p:nvGraphicFramePr>
        <p:xfrm>
          <a:off x="5749925" y="3664744"/>
          <a:ext cx="738188" cy="492125"/>
        </p:xfrm>
        <a:graphic>
          <a:graphicData uri="http://schemas.openxmlformats.org/presentationml/2006/ole">
            <p:oleObj spid="_x0000_s48134" name="Equation" r:id="rId8" imgW="342720" imgH="228600" progId="Equation.3">
              <p:embed/>
            </p:oleObj>
          </a:graphicData>
        </a:graphic>
      </p:graphicFrame>
      <p:graphicFrame>
        <p:nvGraphicFramePr>
          <p:cNvPr id="48135" name="Object 7"/>
          <p:cNvGraphicFramePr>
            <a:graphicFrameLocks noChangeAspect="1"/>
          </p:cNvGraphicFramePr>
          <p:nvPr/>
        </p:nvGraphicFramePr>
        <p:xfrm>
          <a:off x="5753100" y="5448300"/>
          <a:ext cx="765175" cy="492125"/>
        </p:xfrm>
        <a:graphic>
          <a:graphicData uri="http://schemas.openxmlformats.org/presentationml/2006/ole">
            <p:oleObj spid="_x0000_s48135" name="Equation" r:id="rId9" imgW="355320" imgH="228600" progId="Equation.3">
              <p:embed/>
            </p:oleObj>
          </a:graphicData>
        </a:graphic>
      </p:graphicFrame>
      <p:graphicFrame>
        <p:nvGraphicFramePr>
          <p:cNvPr id="48136" name="Object 7"/>
          <p:cNvGraphicFramePr>
            <a:graphicFrameLocks noChangeAspect="1"/>
          </p:cNvGraphicFramePr>
          <p:nvPr/>
        </p:nvGraphicFramePr>
        <p:xfrm>
          <a:off x="7200900" y="5448300"/>
          <a:ext cx="765175" cy="492125"/>
        </p:xfrm>
        <a:graphic>
          <a:graphicData uri="http://schemas.openxmlformats.org/presentationml/2006/ole">
            <p:oleObj spid="_x0000_s48136" name="Equation" r:id="rId10" imgW="355320" imgH="228600" progId="Equation.3">
              <p:embed/>
            </p:oleObj>
          </a:graphicData>
        </a:graphic>
      </p:graphicFrame>
      <p:graphicFrame>
        <p:nvGraphicFramePr>
          <p:cNvPr id="48137" name="Object 7"/>
          <p:cNvGraphicFramePr>
            <a:graphicFrameLocks noChangeAspect="1"/>
          </p:cNvGraphicFramePr>
          <p:nvPr/>
        </p:nvGraphicFramePr>
        <p:xfrm>
          <a:off x="1112838" y="5448300"/>
          <a:ext cx="871537" cy="492125"/>
        </p:xfrm>
        <a:graphic>
          <a:graphicData uri="http://schemas.openxmlformats.org/presentationml/2006/ole">
            <p:oleObj spid="_x0000_s48137" name="Equation" r:id="rId11" imgW="406080" imgH="228600" progId="Equation.3">
              <p:embed/>
            </p:oleObj>
          </a:graphicData>
        </a:graphic>
      </p:graphicFrame>
      <p:graphicFrame>
        <p:nvGraphicFramePr>
          <p:cNvPr id="48138" name="Object 7"/>
          <p:cNvGraphicFramePr>
            <a:graphicFrameLocks noChangeAspect="1"/>
          </p:cNvGraphicFramePr>
          <p:nvPr/>
        </p:nvGraphicFramePr>
        <p:xfrm>
          <a:off x="2657475" y="5448300"/>
          <a:ext cx="873125" cy="492125"/>
        </p:xfrm>
        <a:graphic>
          <a:graphicData uri="http://schemas.openxmlformats.org/presentationml/2006/ole">
            <p:oleObj spid="_x0000_s48138" name="Equation" r:id="rId12" imgW="406080" imgH="228600" progId="Equation.3">
              <p:embed/>
            </p:oleObj>
          </a:graphicData>
        </a:graphic>
      </p:graphicFrame>
      <p:graphicFrame>
        <p:nvGraphicFramePr>
          <p:cNvPr id="48139" name="Object 7"/>
          <p:cNvGraphicFramePr>
            <a:graphicFrameLocks noChangeAspect="1"/>
          </p:cNvGraphicFramePr>
          <p:nvPr/>
        </p:nvGraphicFramePr>
        <p:xfrm>
          <a:off x="4206875" y="5448300"/>
          <a:ext cx="763588" cy="492125"/>
        </p:xfrm>
        <a:graphic>
          <a:graphicData uri="http://schemas.openxmlformats.org/presentationml/2006/ole">
            <p:oleObj spid="_x0000_s48139" name="Equation" r:id="rId13" imgW="355320" imgH="228600" progId="Equation.3">
              <p:embed/>
            </p:oleObj>
          </a:graphicData>
        </a:graphic>
      </p:graphicFrame>
      <p:graphicFrame>
        <p:nvGraphicFramePr>
          <p:cNvPr id="48140" name="Object 7"/>
          <p:cNvGraphicFramePr>
            <a:graphicFrameLocks noChangeAspect="1"/>
          </p:cNvGraphicFramePr>
          <p:nvPr/>
        </p:nvGraphicFramePr>
        <p:xfrm>
          <a:off x="304800" y="2049463"/>
          <a:ext cx="795338" cy="382587"/>
        </p:xfrm>
        <a:graphic>
          <a:graphicData uri="http://schemas.openxmlformats.org/presentationml/2006/ole">
            <p:oleObj spid="_x0000_s48140" name="Equation" r:id="rId14" imgW="368280" imgH="177480" progId="Equation.3">
              <p:embed/>
            </p:oleObj>
          </a:graphicData>
        </a:graphic>
      </p:graphicFrame>
      <p:graphicFrame>
        <p:nvGraphicFramePr>
          <p:cNvPr id="48141" name="Object 7"/>
          <p:cNvGraphicFramePr>
            <a:graphicFrameLocks noChangeAspect="1"/>
          </p:cNvGraphicFramePr>
          <p:nvPr/>
        </p:nvGraphicFramePr>
        <p:xfrm>
          <a:off x="304800" y="3746500"/>
          <a:ext cx="739775" cy="355600"/>
        </p:xfrm>
        <a:graphic>
          <a:graphicData uri="http://schemas.openxmlformats.org/presentationml/2006/ole">
            <p:oleObj spid="_x0000_s48141" name="Equation" r:id="rId15" imgW="342720" imgH="164880" progId="Equation.3">
              <p:embed/>
            </p:oleObj>
          </a:graphicData>
        </a:graphic>
      </p:graphicFrame>
      <p:graphicFrame>
        <p:nvGraphicFramePr>
          <p:cNvPr id="48142" name="Object 7"/>
          <p:cNvGraphicFramePr>
            <a:graphicFrameLocks noChangeAspect="1"/>
          </p:cNvGraphicFramePr>
          <p:nvPr/>
        </p:nvGraphicFramePr>
        <p:xfrm>
          <a:off x="277813" y="5562600"/>
          <a:ext cx="795337" cy="355600"/>
        </p:xfrm>
        <a:graphic>
          <a:graphicData uri="http://schemas.openxmlformats.org/presentationml/2006/ole">
            <p:oleObj spid="_x0000_s48142" name="Equation" r:id="rId16" imgW="368280" imgH="164880" progId="Equation.3">
              <p:embed/>
            </p:oleObj>
          </a:graphicData>
        </a:graphic>
      </p:graphicFrame>
      <p:sp>
        <p:nvSpPr>
          <p:cNvPr id="17" name="Rectangle 16"/>
          <p:cNvSpPr/>
          <p:nvPr/>
        </p:nvSpPr>
        <p:spPr>
          <a:xfrm>
            <a:off x="5486400" y="1447800"/>
            <a:ext cx="3048000" cy="16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solidFill>
                <a:schemeClr val="tx1"/>
              </a:solidFill>
            </a:endParaRPr>
          </a:p>
          <a:p>
            <a:endParaRPr lang="en-US" dirty="0" smtClean="0">
              <a:solidFill>
                <a:schemeClr val="tx1"/>
              </a:solidFill>
            </a:endParaRPr>
          </a:p>
          <a:p>
            <a:r>
              <a:rPr lang="en-US" dirty="0" smtClean="0">
                <a:solidFill>
                  <a:schemeClr val="tx1"/>
                </a:solidFill>
              </a:rPr>
              <a:t>L is band, m is function in band (-L..L)</a:t>
            </a:r>
            <a:endParaRPr lang="en-US" dirty="0">
              <a:solidFill>
                <a:schemeClr val="tx1"/>
              </a:solidFill>
            </a:endParaRPr>
          </a:p>
        </p:txBody>
      </p:sp>
      <p:graphicFrame>
        <p:nvGraphicFramePr>
          <p:cNvPr id="48143" name="Object 7"/>
          <p:cNvGraphicFramePr>
            <a:graphicFrameLocks noChangeAspect="1"/>
          </p:cNvGraphicFramePr>
          <p:nvPr/>
        </p:nvGraphicFramePr>
        <p:xfrm>
          <a:off x="6492875" y="1600200"/>
          <a:ext cx="822325" cy="520700"/>
        </p:xfrm>
        <a:graphic>
          <a:graphicData uri="http://schemas.openxmlformats.org/presentationml/2006/ole">
            <p:oleObj spid="_x0000_s48143" name="Equation" r:id="rId17" imgW="380880" imgH="241200" progId="Equation.3">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Spherical Harmonics</a:t>
            </a:r>
            <a:endParaRPr lang="en-US" dirty="0"/>
          </a:p>
        </p:txBody>
      </p:sp>
      <p:graphicFrame>
        <p:nvGraphicFramePr>
          <p:cNvPr id="45066" name="Object 10"/>
          <p:cNvGraphicFramePr>
            <a:graphicFrameLocks noChangeAspect="1"/>
          </p:cNvGraphicFramePr>
          <p:nvPr/>
        </p:nvGraphicFramePr>
        <p:xfrm>
          <a:off x="402825" y="1219200"/>
          <a:ext cx="8338351" cy="5943600"/>
        </p:xfrm>
        <a:graphic>
          <a:graphicData uri="http://schemas.openxmlformats.org/presentationml/2006/ole">
            <p:oleObj spid="_x0000_s229378" name="Document" r:id="rId4" imgW="5984028" imgH="4257335" progId="Word.Document.12">
              <p:embed/>
            </p:oleObj>
          </a:graphicData>
        </a:graphic>
      </p:graphicFrame>
      <p:sp>
        <p:nvSpPr>
          <p:cNvPr id="4" name="Rectangle 3"/>
          <p:cNvSpPr/>
          <p:nvPr/>
        </p:nvSpPr>
        <p:spPr>
          <a:xfrm>
            <a:off x="609600" y="1143000"/>
            <a:ext cx="7924800" cy="5715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131" name="Object 7"/>
          <p:cNvGraphicFramePr>
            <a:graphicFrameLocks noChangeAspect="1"/>
          </p:cNvGraphicFramePr>
          <p:nvPr/>
        </p:nvGraphicFramePr>
        <p:xfrm>
          <a:off x="4241800" y="1828800"/>
          <a:ext cx="766763" cy="520700"/>
        </p:xfrm>
        <a:graphic>
          <a:graphicData uri="http://schemas.openxmlformats.org/presentationml/2006/ole">
            <p:oleObj spid="_x0000_s229379" name="Equation" r:id="rId5" imgW="355320" imgH="241200" progId="Equation.3">
              <p:embed/>
            </p:oleObj>
          </a:graphicData>
        </a:graphic>
      </p:graphicFrame>
      <p:graphicFrame>
        <p:nvGraphicFramePr>
          <p:cNvPr id="48132" name="Object 7"/>
          <p:cNvGraphicFramePr>
            <a:graphicFrameLocks noChangeAspect="1"/>
          </p:cNvGraphicFramePr>
          <p:nvPr/>
        </p:nvGraphicFramePr>
        <p:xfrm>
          <a:off x="2632075" y="3664744"/>
          <a:ext cx="877888" cy="492125"/>
        </p:xfrm>
        <a:graphic>
          <a:graphicData uri="http://schemas.openxmlformats.org/presentationml/2006/ole">
            <p:oleObj spid="_x0000_s229380" name="Equation" r:id="rId6" imgW="406080" imgH="228600" progId="Equation.3">
              <p:embed/>
            </p:oleObj>
          </a:graphicData>
        </a:graphic>
      </p:graphicFrame>
      <p:graphicFrame>
        <p:nvGraphicFramePr>
          <p:cNvPr id="48133" name="Object 7"/>
          <p:cNvGraphicFramePr>
            <a:graphicFrameLocks noChangeAspect="1"/>
          </p:cNvGraphicFramePr>
          <p:nvPr/>
        </p:nvGraphicFramePr>
        <p:xfrm>
          <a:off x="4170363" y="3664744"/>
          <a:ext cx="766762" cy="492125"/>
        </p:xfrm>
        <a:graphic>
          <a:graphicData uri="http://schemas.openxmlformats.org/presentationml/2006/ole">
            <p:oleObj spid="_x0000_s229381" name="Equation" r:id="rId7" imgW="355320" imgH="228600" progId="Equation.3">
              <p:embed/>
            </p:oleObj>
          </a:graphicData>
        </a:graphic>
      </p:graphicFrame>
      <p:graphicFrame>
        <p:nvGraphicFramePr>
          <p:cNvPr id="48134" name="Object 7"/>
          <p:cNvGraphicFramePr>
            <a:graphicFrameLocks noChangeAspect="1"/>
          </p:cNvGraphicFramePr>
          <p:nvPr/>
        </p:nvGraphicFramePr>
        <p:xfrm>
          <a:off x="5749925" y="3664744"/>
          <a:ext cx="738188" cy="492125"/>
        </p:xfrm>
        <a:graphic>
          <a:graphicData uri="http://schemas.openxmlformats.org/presentationml/2006/ole">
            <p:oleObj spid="_x0000_s229382" name="Equation" r:id="rId8" imgW="342720" imgH="228600" progId="Equation.3">
              <p:embed/>
            </p:oleObj>
          </a:graphicData>
        </a:graphic>
      </p:graphicFrame>
      <p:graphicFrame>
        <p:nvGraphicFramePr>
          <p:cNvPr id="48135" name="Object 7"/>
          <p:cNvGraphicFramePr>
            <a:graphicFrameLocks noChangeAspect="1"/>
          </p:cNvGraphicFramePr>
          <p:nvPr/>
        </p:nvGraphicFramePr>
        <p:xfrm>
          <a:off x="5753100" y="5448300"/>
          <a:ext cx="765175" cy="492125"/>
        </p:xfrm>
        <a:graphic>
          <a:graphicData uri="http://schemas.openxmlformats.org/presentationml/2006/ole">
            <p:oleObj spid="_x0000_s229383" name="Equation" r:id="rId9" imgW="355320" imgH="228600" progId="Equation.3">
              <p:embed/>
            </p:oleObj>
          </a:graphicData>
        </a:graphic>
      </p:graphicFrame>
      <p:graphicFrame>
        <p:nvGraphicFramePr>
          <p:cNvPr id="48136" name="Object 7"/>
          <p:cNvGraphicFramePr>
            <a:graphicFrameLocks noChangeAspect="1"/>
          </p:cNvGraphicFramePr>
          <p:nvPr/>
        </p:nvGraphicFramePr>
        <p:xfrm>
          <a:off x="7200900" y="5448300"/>
          <a:ext cx="765175" cy="492125"/>
        </p:xfrm>
        <a:graphic>
          <a:graphicData uri="http://schemas.openxmlformats.org/presentationml/2006/ole">
            <p:oleObj spid="_x0000_s229384" name="Equation" r:id="rId10" imgW="355320" imgH="228600" progId="Equation.3">
              <p:embed/>
            </p:oleObj>
          </a:graphicData>
        </a:graphic>
      </p:graphicFrame>
      <p:graphicFrame>
        <p:nvGraphicFramePr>
          <p:cNvPr id="48137" name="Object 7"/>
          <p:cNvGraphicFramePr>
            <a:graphicFrameLocks noChangeAspect="1"/>
          </p:cNvGraphicFramePr>
          <p:nvPr/>
        </p:nvGraphicFramePr>
        <p:xfrm>
          <a:off x="1112838" y="5448300"/>
          <a:ext cx="871537" cy="492125"/>
        </p:xfrm>
        <a:graphic>
          <a:graphicData uri="http://schemas.openxmlformats.org/presentationml/2006/ole">
            <p:oleObj spid="_x0000_s229385" name="Equation" r:id="rId11" imgW="406080" imgH="228600" progId="Equation.3">
              <p:embed/>
            </p:oleObj>
          </a:graphicData>
        </a:graphic>
      </p:graphicFrame>
      <p:graphicFrame>
        <p:nvGraphicFramePr>
          <p:cNvPr id="48138" name="Object 7"/>
          <p:cNvGraphicFramePr>
            <a:graphicFrameLocks noChangeAspect="1"/>
          </p:cNvGraphicFramePr>
          <p:nvPr/>
        </p:nvGraphicFramePr>
        <p:xfrm>
          <a:off x="2657475" y="5448300"/>
          <a:ext cx="873125" cy="492125"/>
        </p:xfrm>
        <a:graphic>
          <a:graphicData uri="http://schemas.openxmlformats.org/presentationml/2006/ole">
            <p:oleObj spid="_x0000_s229386" name="Equation" r:id="rId12" imgW="406080" imgH="228600" progId="Equation.3">
              <p:embed/>
            </p:oleObj>
          </a:graphicData>
        </a:graphic>
      </p:graphicFrame>
      <p:graphicFrame>
        <p:nvGraphicFramePr>
          <p:cNvPr id="48139" name="Object 7"/>
          <p:cNvGraphicFramePr>
            <a:graphicFrameLocks noChangeAspect="1"/>
          </p:cNvGraphicFramePr>
          <p:nvPr/>
        </p:nvGraphicFramePr>
        <p:xfrm>
          <a:off x="4206875" y="5448300"/>
          <a:ext cx="763588" cy="492125"/>
        </p:xfrm>
        <a:graphic>
          <a:graphicData uri="http://schemas.openxmlformats.org/presentationml/2006/ole">
            <p:oleObj spid="_x0000_s229387" name="Equation" r:id="rId13" imgW="355320" imgH="228600" progId="Equation.3">
              <p:embed/>
            </p:oleObj>
          </a:graphicData>
        </a:graphic>
      </p:graphicFrame>
      <p:graphicFrame>
        <p:nvGraphicFramePr>
          <p:cNvPr id="48140" name="Object 7"/>
          <p:cNvGraphicFramePr>
            <a:graphicFrameLocks noChangeAspect="1"/>
          </p:cNvGraphicFramePr>
          <p:nvPr/>
        </p:nvGraphicFramePr>
        <p:xfrm>
          <a:off x="304800" y="2049463"/>
          <a:ext cx="795338" cy="382587"/>
        </p:xfrm>
        <a:graphic>
          <a:graphicData uri="http://schemas.openxmlformats.org/presentationml/2006/ole">
            <p:oleObj spid="_x0000_s229388" name="Equation" r:id="rId14" imgW="368280" imgH="177480" progId="Equation.3">
              <p:embed/>
            </p:oleObj>
          </a:graphicData>
        </a:graphic>
      </p:graphicFrame>
      <p:graphicFrame>
        <p:nvGraphicFramePr>
          <p:cNvPr id="48141" name="Object 7"/>
          <p:cNvGraphicFramePr>
            <a:graphicFrameLocks noChangeAspect="1"/>
          </p:cNvGraphicFramePr>
          <p:nvPr/>
        </p:nvGraphicFramePr>
        <p:xfrm>
          <a:off x="304800" y="3746500"/>
          <a:ext cx="739775" cy="355600"/>
        </p:xfrm>
        <a:graphic>
          <a:graphicData uri="http://schemas.openxmlformats.org/presentationml/2006/ole">
            <p:oleObj spid="_x0000_s229389" name="Equation" r:id="rId15" imgW="342720" imgH="164880" progId="Equation.3">
              <p:embed/>
            </p:oleObj>
          </a:graphicData>
        </a:graphic>
      </p:graphicFrame>
      <p:graphicFrame>
        <p:nvGraphicFramePr>
          <p:cNvPr id="48142" name="Object 7"/>
          <p:cNvGraphicFramePr>
            <a:graphicFrameLocks noChangeAspect="1"/>
          </p:cNvGraphicFramePr>
          <p:nvPr/>
        </p:nvGraphicFramePr>
        <p:xfrm>
          <a:off x="277813" y="5562600"/>
          <a:ext cx="795337" cy="355600"/>
        </p:xfrm>
        <a:graphic>
          <a:graphicData uri="http://schemas.openxmlformats.org/presentationml/2006/ole">
            <p:oleObj spid="_x0000_s229390" name="Equation" r:id="rId16" imgW="368280" imgH="164880" progId="Equation.3">
              <p:embed/>
            </p:oleObj>
          </a:graphicData>
        </a:graphic>
      </p:graphicFrame>
      <p:sp>
        <p:nvSpPr>
          <p:cNvPr id="17" name="Rectangle 16"/>
          <p:cNvSpPr/>
          <p:nvPr/>
        </p:nvSpPr>
        <p:spPr>
          <a:xfrm>
            <a:off x="5486400" y="1447800"/>
            <a:ext cx="3048000" cy="16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Band L has (2*L+1) functions</a:t>
            </a:r>
          </a:p>
          <a:p>
            <a:endParaRPr lang="en-US" dirty="0" smtClean="0">
              <a:solidFill>
                <a:schemeClr val="tx1"/>
              </a:solidFill>
            </a:endParaRPr>
          </a:p>
          <a:p>
            <a:r>
              <a:rPr lang="en-US" dirty="0" smtClean="0">
                <a:solidFill>
                  <a:schemeClr val="tx1"/>
                </a:solidFill>
              </a:rPr>
              <a:t>Order N:  bands through N-1, N</a:t>
            </a:r>
            <a:r>
              <a:rPr lang="en-US" baseline="30000" dirty="0" smtClean="0">
                <a:solidFill>
                  <a:schemeClr val="tx1"/>
                </a:solidFill>
              </a:rPr>
              <a:t>2</a:t>
            </a:r>
            <a:r>
              <a:rPr lang="en-US" dirty="0" smtClean="0">
                <a:solidFill>
                  <a:schemeClr val="tx1"/>
                </a:solidFill>
              </a:rPr>
              <a:t> functions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95" name="Object 15"/>
          <p:cNvGraphicFramePr>
            <a:graphicFrameLocks noChangeAspect="1"/>
          </p:cNvGraphicFramePr>
          <p:nvPr/>
        </p:nvGraphicFramePr>
        <p:xfrm>
          <a:off x="403225" y="1219200"/>
          <a:ext cx="8337550" cy="5943600"/>
        </p:xfrm>
        <a:graphic>
          <a:graphicData uri="http://schemas.openxmlformats.org/presentationml/2006/ole">
            <p:oleObj spid="_x0000_s47114" name="Document" r:id="rId4" imgW="5984028" imgH="4257335" progId="Word.Document.12">
              <p:embed/>
            </p:oleObj>
          </a:graphicData>
        </a:graphic>
      </p:graphicFrame>
      <p:sp>
        <p:nvSpPr>
          <p:cNvPr id="2" name="Title 1"/>
          <p:cNvSpPr>
            <a:spLocks noGrp="1"/>
          </p:cNvSpPr>
          <p:nvPr>
            <p:ph type="title"/>
          </p:nvPr>
        </p:nvSpPr>
        <p:spPr/>
        <p:txBody>
          <a:bodyPr/>
          <a:lstStyle/>
          <a:p>
            <a:r>
              <a:rPr lang="en-US" dirty="0" smtClean="0"/>
              <a:t>Spherical Harmonics</a:t>
            </a:r>
            <a:endParaRPr lang="en-US" dirty="0"/>
          </a:p>
        </p:txBody>
      </p:sp>
      <p:sp>
        <p:nvSpPr>
          <p:cNvPr id="4" name="Rectangle 3"/>
          <p:cNvSpPr/>
          <p:nvPr/>
        </p:nvSpPr>
        <p:spPr>
          <a:xfrm>
            <a:off x="609600" y="1143000"/>
            <a:ext cx="7924800" cy="5715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p:cNvGraphicFramePr>
            <a:graphicFrameLocks noChangeAspect="1"/>
          </p:cNvGraphicFramePr>
          <p:nvPr/>
        </p:nvGraphicFramePr>
        <p:xfrm>
          <a:off x="4432300" y="1905000"/>
          <a:ext cx="368300" cy="419100"/>
        </p:xfrm>
        <a:graphic>
          <a:graphicData uri="http://schemas.openxmlformats.org/presentationml/2006/ole">
            <p:oleObj spid="_x0000_s47106" name="Equation" r:id="rId5" imgW="368280" imgH="419040" progId="Equation.3">
              <p:embed/>
            </p:oleObj>
          </a:graphicData>
        </a:graphic>
      </p:graphicFrame>
      <p:graphicFrame>
        <p:nvGraphicFramePr>
          <p:cNvPr id="46088" name="Object 8"/>
          <p:cNvGraphicFramePr>
            <a:graphicFrameLocks noChangeAspect="1"/>
          </p:cNvGraphicFramePr>
          <p:nvPr/>
        </p:nvGraphicFramePr>
        <p:xfrm>
          <a:off x="2597150" y="3714750"/>
          <a:ext cx="1117600" cy="457200"/>
        </p:xfrm>
        <a:graphic>
          <a:graphicData uri="http://schemas.openxmlformats.org/presentationml/2006/ole">
            <p:oleObj spid="_x0000_s47107" name="Equation" r:id="rId6" imgW="1117440" imgH="457200" progId="Equation.3">
              <p:embed/>
            </p:oleObj>
          </a:graphicData>
        </a:graphic>
      </p:graphicFrame>
      <p:graphicFrame>
        <p:nvGraphicFramePr>
          <p:cNvPr id="46089" name="Object 9"/>
          <p:cNvGraphicFramePr>
            <a:graphicFrameLocks noChangeAspect="1"/>
          </p:cNvGraphicFramePr>
          <p:nvPr/>
        </p:nvGraphicFramePr>
        <p:xfrm>
          <a:off x="5473700" y="3719513"/>
          <a:ext cx="1130300" cy="457200"/>
        </p:xfrm>
        <a:graphic>
          <a:graphicData uri="http://schemas.openxmlformats.org/presentationml/2006/ole">
            <p:oleObj spid="_x0000_s47108" name="Equation" r:id="rId7" imgW="1130040" imgH="457200" progId="Equation.3">
              <p:embed/>
            </p:oleObj>
          </a:graphicData>
        </a:graphic>
      </p:graphicFrame>
      <p:graphicFrame>
        <p:nvGraphicFramePr>
          <p:cNvPr id="46090" name="Object 10"/>
          <p:cNvGraphicFramePr>
            <a:graphicFrameLocks noChangeAspect="1"/>
          </p:cNvGraphicFramePr>
          <p:nvPr/>
        </p:nvGraphicFramePr>
        <p:xfrm>
          <a:off x="4184650" y="3733800"/>
          <a:ext cx="762000" cy="457200"/>
        </p:xfrm>
        <a:graphic>
          <a:graphicData uri="http://schemas.openxmlformats.org/presentationml/2006/ole">
            <p:oleObj spid="_x0000_s47109" name="Equation" r:id="rId8" imgW="761760" imgH="457200" progId="Equation.3">
              <p:embed/>
            </p:oleObj>
          </a:graphicData>
        </a:graphic>
      </p:graphicFrame>
      <p:graphicFrame>
        <p:nvGraphicFramePr>
          <p:cNvPr id="46091" name="Object 11"/>
          <p:cNvGraphicFramePr>
            <a:graphicFrameLocks noChangeAspect="1"/>
          </p:cNvGraphicFramePr>
          <p:nvPr/>
        </p:nvGraphicFramePr>
        <p:xfrm>
          <a:off x="762000" y="5486400"/>
          <a:ext cx="1562100" cy="457200"/>
        </p:xfrm>
        <a:graphic>
          <a:graphicData uri="http://schemas.openxmlformats.org/presentationml/2006/ole">
            <p:oleObj spid="_x0000_s47110" name="Equation" r:id="rId9" imgW="1562040" imgH="457200" progId="Equation.3">
              <p:embed/>
            </p:oleObj>
          </a:graphicData>
        </a:graphic>
      </p:graphicFrame>
      <p:graphicFrame>
        <p:nvGraphicFramePr>
          <p:cNvPr id="46092" name="Object 12"/>
          <p:cNvGraphicFramePr>
            <a:graphicFrameLocks noChangeAspect="1"/>
          </p:cNvGraphicFramePr>
          <p:nvPr/>
        </p:nvGraphicFramePr>
        <p:xfrm>
          <a:off x="2286000" y="5486400"/>
          <a:ext cx="1574800" cy="457200"/>
        </p:xfrm>
        <a:graphic>
          <a:graphicData uri="http://schemas.openxmlformats.org/presentationml/2006/ole">
            <p:oleObj spid="_x0000_s47111" name="Equation" r:id="rId10" imgW="1574640" imgH="457200" progId="Equation.3">
              <p:embed/>
            </p:oleObj>
          </a:graphicData>
        </a:graphic>
      </p:graphicFrame>
      <p:graphicFrame>
        <p:nvGraphicFramePr>
          <p:cNvPr id="46094" name="Object 14"/>
          <p:cNvGraphicFramePr>
            <a:graphicFrameLocks noChangeAspect="1"/>
          </p:cNvGraphicFramePr>
          <p:nvPr/>
        </p:nvGraphicFramePr>
        <p:xfrm>
          <a:off x="5181600" y="5494608"/>
          <a:ext cx="1600200" cy="457200"/>
        </p:xfrm>
        <a:graphic>
          <a:graphicData uri="http://schemas.openxmlformats.org/presentationml/2006/ole">
            <p:oleObj spid="_x0000_s47113" name="Equation" r:id="rId11" imgW="1600200" imgH="457200" progId="Equation.3">
              <p:embed/>
            </p:oleObj>
          </a:graphicData>
        </a:graphic>
      </p:graphicFrame>
      <p:graphicFrame>
        <p:nvGraphicFramePr>
          <p:cNvPr id="46096" name="Object 16"/>
          <p:cNvGraphicFramePr>
            <a:graphicFrameLocks noChangeAspect="1"/>
          </p:cNvGraphicFramePr>
          <p:nvPr/>
        </p:nvGraphicFramePr>
        <p:xfrm>
          <a:off x="6781800" y="5494608"/>
          <a:ext cx="1879600" cy="457200"/>
        </p:xfrm>
        <a:graphic>
          <a:graphicData uri="http://schemas.openxmlformats.org/presentationml/2006/ole">
            <p:oleObj spid="_x0000_s47115" name="Equation" r:id="rId12" imgW="1879560" imgH="457200" progId="Equation.3">
              <p:embed/>
            </p:oleObj>
          </a:graphicData>
        </a:graphic>
      </p:graphicFrame>
      <p:graphicFrame>
        <p:nvGraphicFramePr>
          <p:cNvPr id="47117" name="Object 13"/>
          <p:cNvGraphicFramePr>
            <a:graphicFrameLocks noChangeAspect="1"/>
          </p:cNvGraphicFramePr>
          <p:nvPr/>
        </p:nvGraphicFramePr>
        <p:xfrm>
          <a:off x="3987800" y="5486400"/>
          <a:ext cx="1168400" cy="457200"/>
        </p:xfrm>
        <a:graphic>
          <a:graphicData uri="http://schemas.openxmlformats.org/presentationml/2006/ole">
            <p:oleObj spid="_x0000_s47117" name="Equation" r:id="rId13" imgW="1168200" imgH="457200" progId="Equation.3">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not in this talk?</a:t>
            </a:r>
            <a:endParaRPr lang="en-US" dirty="0"/>
          </a:p>
        </p:txBody>
      </p:sp>
      <p:sp>
        <p:nvSpPr>
          <p:cNvPr id="3" name="Content Placeholder 2"/>
          <p:cNvSpPr>
            <a:spLocks noGrp="1"/>
          </p:cNvSpPr>
          <p:nvPr>
            <p:ph idx="1"/>
          </p:nvPr>
        </p:nvSpPr>
        <p:spPr/>
        <p:txBody>
          <a:bodyPr/>
          <a:lstStyle/>
          <a:p>
            <a:r>
              <a:rPr lang="en-US" dirty="0" smtClean="0"/>
              <a:t>Whitepaper has details:</a:t>
            </a:r>
          </a:p>
          <a:p>
            <a:pPr lvl="1"/>
            <a:r>
              <a:rPr lang="en-US" dirty="0" smtClean="0">
                <a:hlinkClick r:id="rId2"/>
              </a:rPr>
              <a:t>www.ppsloan.org/publications/StupidSH35.pdf</a:t>
            </a:r>
            <a:endParaRPr lang="en-US" dirty="0" smtClean="0"/>
          </a:p>
          <a:p>
            <a:pPr lvl="1"/>
            <a:r>
              <a:rPr lang="en-US" dirty="0" smtClean="0"/>
              <a:t>Will update a bit after GDC as well</a:t>
            </a:r>
          </a:p>
          <a:p>
            <a:r>
              <a:rPr lang="en-US" dirty="0" smtClean="0"/>
              <a:t>Great visuals</a:t>
            </a:r>
          </a:p>
          <a:p>
            <a:pPr lvl="1"/>
            <a:r>
              <a:rPr lang="en-US" dirty="0" smtClean="0"/>
              <a:t>Lots of pictures of spheres + spherical functions…</a:t>
            </a:r>
          </a:p>
          <a:p>
            <a:pPr lvl="1"/>
            <a:r>
              <a:rPr lang="en-US" dirty="0" smtClean="0"/>
              <a:t>other talks…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95" name="Object 15"/>
          <p:cNvGraphicFramePr>
            <a:graphicFrameLocks noChangeAspect="1"/>
          </p:cNvGraphicFramePr>
          <p:nvPr/>
        </p:nvGraphicFramePr>
        <p:xfrm>
          <a:off x="403225" y="1219200"/>
          <a:ext cx="8337550" cy="5943600"/>
        </p:xfrm>
        <a:graphic>
          <a:graphicData uri="http://schemas.openxmlformats.org/presentationml/2006/ole">
            <p:oleObj spid="_x0000_s46095" name="Document" r:id="rId4" imgW="5984028" imgH="4257335" progId="Word.Document.12">
              <p:embed/>
            </p:oleObj>
          </a:graphicData>
        </a:graphic>
      </p:graphicFrame>
      <p:sp>
        <p:nvSpPr>
          <p:cNvPr id="2" name="Title 1"/>
          <p:cNvSpPr>
            <a:spLocks noGrp="1"/>
          </p:cNvSpPr>
          <p:nvPr>
            <p:ph type="title"/>
          </p:nvPr>
        </p:nvSpPr>
        <p:spPr/>
        <p:txBody>
          <a:bodyPr/>
          <a:lstStyle/>
          <a:p>
            <a:r>
              <a:rPr lang="en-US" dirty="0" smtClean="0"/>
              <a:t>Spherical Harmonics</a:t>
            </a:r>
            <a:endParaRPr lang="en-US" dirty="0"/>
          </a:p>
        </p:txBody>
      </p:sp>
      <p:sp>
        <p:nvSpPr>
          <p:cNvPr id="4" name="Rectangle 3"/>
          <p:cNvSpPr/>
          <p:nvPr/>
        </p:nvSpPr>
        <p:spPr>
          <a:xfrm>
            <a:off x="609600" y="1143000"/>
            <a:ext cx="7924800" cy="5715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p:cNvGraphicFramePr>
            <a:graphicFrameLocks noChangeAspect="1"/>
          </p:cNvGraphicFramePr>
          <p:nvPr/>
        </p:nvGraphicFramePr>
        <p:xfrm>
          <a:off x="4432300" y="1905000"/>
          <a:ext cx="368300" cy="419100"/>
        </p:xfrm>
        <a:graphic>
          <a:graphicData uri="http://schemas.openxmlformats.org/presentationml/2006/ole">
            <p:oleObj spid="_x0000_s46087" name="Equation" r:id="rId5" imgW="368280" imgH="419040" progId="Equation.3">
              <p:embed/>
            </p:oleObj>
          </a:graphicData>
        </a:graphic>
      </p:graphicFrame>
      <p:graphicFrame>
        <p:nvGraphicFramePr>
          <p:cNvPr id="46088" name="Object 8"/>
          <p:cNvGraphicFramePr>
            <a:graphicFrameLocks noChangeAspect="1"/>
          </p:cNvGraphicFramePr>
          <p:nvPr/>
        </p:nvGraphicFramePr>
        <p:xfrm>
          <a:off x="2921000" y="3714750"/>
          <a:ext cx="469900" cy="457200"/>
        </p:xfrm>
        <a:graphic>
          <a:graphicData uri="http://schemas.openxmlformats.org/presentationml/2006/ole">
            <p:oleObj spid="_x0000_s46088" name="Equation" r:id="rId6" imgW="469800" imgH="457200" progId="Equation.3">
              <p:embed/>
            </p:oleObj>
          </a:graphicData>
        </a:graphic>
      </p:graphicFrame>
      <p:graphicFrame>
        <p:nvGraphicFramePr>
          <p:cNvPr id="46089" name="Object 9"/>
          <p:cNvGraphicFramePr>
            <a:graphicFrameLocks noChangeAspect="1"/>
          </p:cNvGraphicFramePr>
          <p:nvPr/>
        </p:nvGraphicFramePr>
        <p:xfrm>
          <a:off x="5810250" y="3719513"/>
          <a:ext cx="457200" cy="457200"/>
        </p:xfrm>
        <a:graphic>
          <a:graphicData uri="http://schemas.openxmlformats.org/presentationml/2006/ole">
            <p:oleObj spid="_x0000_s46089" name="Equation" r:id="rId7" imgW="457200" imgH="457200" progId="Equation.3">
              <p:embed/>
            </p:oleObj>
          </a:graphicData>
        </a:graphic>
      </p:graphicFrame>
      <p:graphicFrame>
        <p:nvGraphicFramePr>
          <p:cNvPr id="46090" name="Object 10"/>
          <p:cNvGraphicFramePr>
            <a:graphicFrameLocks noChangeAspect="1"/>
          </p:cNvGraphicFramePr>
          <p:nvPr/>
        </p:nvGraphicFramePr>
        <p:xfrm>
          <a:off x="4337050" y="3733800"/>
          <a:ext cx="457200" cy="457200"/>
        </p:xfrm>
        <a:graphic>
          <a:graphicData uri="http://schemas.openxmlformats.org/presentationml/2006/ole">
            <p:oleObj spid="_x0000_s46090" name="Equation" r:id="rId8" imgW="457200" imgH="457200" progId="Equation.3">
              <p:embed/>
            </p:oleObj>
          </a:graphicData>
        </a:graphic>
      </p:graphicFrame>
      <p:graphicFrame>
        <p:nvGraphicFramePr>
          <p:cNvPr id="46091" name="Object 11"/>
          <p:cNvGraphicFramePr>
            <a:graphicFrameLocks noChangeAspect="1"/>
          </p:cNvGraphicFramePr>
          <p:nvPr/>
        </p:nvGraphicFramePr>
        <p:xfrm>
          <a:off x="1276350" y="5486400"/>
          <a:ext cx="533400" cy="457200"/>
        </p:xfrm>
        <a:graphic>
          <a:graphicData uri="http://schemas.openxmlformats.org/presentationml/2006/ole">
            <p:oleObj spid="_x0000_s46091" name="Equation" r:id="rId9" imgW="533160" imgH="457200" progId="Equation.3">
              <p:embed/>
            </p:oleObj>
          </a:graphicData>
        </a:graphic>
      </p:graphicFrame>
      <p:graphicFrame>
        <p:nvGraphicFramePr>
          <p:cNvPr id="46092" name="Object 12"/>
          <p:cNvGraphicFramePr>
            <a:graphicFrameLocks noChangeAspect="1"/>
          </p:cNvGraphicFramePr>
          <p:nvPr/>
        </p:nvGraphicFramePr>
        <p:xfrm>
          <a:off x="2774950" y="5486400"/>
          <a:ext cx="596900" cy="457200"/>
        </p:xfrm>
        <a:graphic>
          <a:graphicData uri="http://schemas.openxmlformats.org/presentationml/2006/ole">
            <p:oleObj spid="_x0000_s46092" name="Equation" r:id="rId10" imgW="596880" imgH="457200" progId="Equation.3">
              <p:embed/>
            </p:oleObj>
          </a:graphicData>
        </a:graphic>
      </p:graphicFrame>
      <p:graphicFrame>
        <p:nvGraphicFramePr>
          <p:cNvPr id="46094" name="Object 14"/>
          <p:cNvGraphicFramePr>
            <a:graphicFrameLocks noChangeAspect="1"/>
          </p:cNvGraphicFramePr>
          <p:nvPr/>
        </p:nvGraphicFramePr>
        <p:xfrm>
          <a:off x="5867400" y="5494338"/>
          <a:ext cx="596900" cy="457200"/>
        </p:xfrm>
        <a:graphic>
          <a:graphicData uri="http://schemas.openxmlformats.org/presentationml/2006/ole">
            <p:oleObj spid="_x0000_s46094" name="Equation" r:id="rId11" imgW="596880" imgH="457200" progId="Equation.3">
              <p:embed/>
            </p:oleObj>
          </a:graphicData>
        </a:graphic>
      </p:graphicFrame>
      <p:graphicFrame>
        <p:nvGraphicFramePr>
          <p:cNvPr id="46096" name="Object 16"/>
          <p:cNvGraphicFramePr>
            <a:graphicFrameLocks noChangeAspect="1"/>
          </p:cNvGraphicFramePr>
          <p:nvPr/>
        </p:nvGraphicFramePr>
        <p:xfrm>
          <a:off x="7099300" y="5494338"/>
          <a:ext cx="901700" cy="457200"/>
        </p:xfrm>
        <a:graphic>
          <a:graphicData uri="http://schemas.openxmlformats.org/presentationml/2006/ole">
            <p:oleObj spid="_x0000_s46096" name="Equation" r:id="rId12" imgW="901440" imgH="457200" progId="Equation.3">
              <p:embed/>
            </p:oleObj>
          </a:graphicData>
        </a:graphic>
      </p:graphicFrame>
      <p:graphicFrame>
        <p:nvGraphicFramePr>
          <p:cNvPr id="46097" name="Object 13"/>
          <p:cNvGraphicFramePr>
            <a:graphicFrameLocks noChangeAspect="1"/>
          </p:cNvGraphicFramePr>
          <p:nvPr/>
        </p:nvGraphicFramePr>
        <p:xfrm>
          <a:off x="4146550" y="5522913"/>
          <a:ext cx="850900" cy="457200"/>
        </p:xfrm>
        <a:graphic>
          <a:graphicData uri="http://schemas.openxmlformats.org/presentationml/2006/ole">
            <p:oleObj spid="_x0000_s46097" name="Equation" r:id="rId13" imgW="850680" imgH="457200" progId="Equation.3">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95" name="Object 15"/>
          <p:cNvGraphicFramePr>
            <a:graphicFrameLocks noChangeAspect="1"/>
          </p:cNvGraphicFramePr>
          <p:nvPr/>
        </p:nvGraphicFramePr>
        <p:xfrm>
          <a:off x="403225" y="1219200"/>
          <a:ext cx="8337550" cy="5943600"/>
        </p:xfrm>
        <a:graphic>
          <a:graphicData uri="http://schemas.openxmlformats.org/presentationml/2006/ole">
            <p:oleObj spid="_x0000_s134153" name="Document" r:id="rId4" imgW="5984028" imgH="4257335" progId="Word.Document.12">
              <p:embed/>
            </p:oleObj>
          </a:graphicData>
        </a:graphic>
      </p:graphicFrame>
      <p:sp>
        <p:nvSpPr>
          <p:cNvPr id="2" name="Title 1"/>
          <p:cNvSpPr>
            <a:spLocks noGrp="1"/>
          </p:cNvSpPr>
          <p:nvPr>
            <p:ph type="title"/>
          </p:nvPr>
        </p:nvSpPr>
        <p:spPr/>
        <p:txBody>
          <a:bodyPr/>
          <a:lstStyle/>
          <a:p>
            <a:r>
              <a:rPr lang="en-US" dirty="0" smtClean="0"/>
              <a:t>Zonal Harmonics</a:t>
            </a:r>
            <a:endParaRPr lang="en-US" dirty="0"/>
          </a:p>
        </p:txBody>
      </p:sp>
      <p:sp>
        <p:nvSpPr>
          <p:cNvPr id="4" name="Rectangle 3"/>
          <p:cNvSpPr/>
          <p:nvPr/>
        </p:nvSpPr>
        <p:spPr>
          <a:xfrm>
            <a:off x="609600" y="1143000"/>
            <a:ext cx="7924800" cy="5715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p:cNvGraphicFramePr>
            <a:graphicFrameLocks noChangeAspect="1"/>
          </p:cNvGraphicFramePr>
          <p:nvPr/>
        </p:nvGraphicFramePr>
        <p:xfrm>
          <a:off x="4432300" y="1905000"/>
          <a:ext cx="368300" cy="419100"/>
        </p:xfrm>
        <a:graphic>
          <a:graphicData uri="http://schemas.openxmlformats.org/presentationml/2006/ole">
            <p:oleObj spid="_x0000_s134146" name="Equation" r:id="rId5" imgW="368280" imgH="419040" progId="Equation.3">
              <p:embed/>
            </p:oleObj>
          </a:graphicData>
        </a:graphic>
      </p:graphicFrame>
      <p:graphicFrame>
        <p:nvGraphicFramePr>
          <p:cNvPr id="46088" name="Object 8"/>
          <p:cNvGraphicFramePr>
            <a:graphicFrameLocks noChangeAspect="1"/>
          </p:cNvGraphicFramePr>
          <p:nvPr/>
        </p:nvGraphicFramePr>
        <p:xfrm>
          <a:off x="2921000" y="3714750"/>
          <a:ext cx="469900" cy="457200"/>
        </p:xfrm>
        <a:graphic>
          <a:graphicData uri="http://schemas.openxmlformats.org/presentationml/2006/ole">
            <p:oleObj spid="_x0000_s134147" name="Equation" r:id="rId6" imgW="469800" imgH="457200" progId="Equation.3">
              <p:embed/>
            </p:oleObj>
          </a:graphicData>
        </a:graphic>
      </p:graphicFrame>
      <p:graphicFrame>
        <p:nvGraphicFramePr>
          <p:cNvPr id="46089" name="Object 9"/>
          <p:cNvGraphicFramePr>
            <a:graphicFrameLocks noChangeAspect="1"/>
          </p:cNvGraphicFramePr>
          <p:nvPr/>
        </p:nvGraphicFramePr>
        <p:xfrm>
          <a:off x="5810250" y="3719513"/>
          <a:ext cx="457200" cy="457200"/>
        </p:xfrm>
        <a:graphic>
          <a:graphicData uri="http://schemas.openxmlformats.org/presentationml/2006/ole">
            <p:oleObj spid="_x0000_s134148" name="Equation" r:id="rId7" imgW="457200" imgH="457200" progId="Equation.3">
              <p:embed/>
            </p:oleObj>
          </a:graphicData>
        </a:graphic>
      </p:graphicFrame>
      <p:graphicFrame>
        <p:nvGraphicFramePr>
          <p:cNvPr id="46090" name="Object 10"/>
          <p:cNvGraphicFramePr>
            <a:graphicFrameLocks noChangeAspect="1"/>
          </p:cNvGraphicFramePr>
          <p:nvPr/>
        </p:nvGraphicFramePr>
        <p:xfrm>
          <a:off x="4337050" y="3733800"/>
          <a:ext cx="457200" cy="457200"/>
        </p:xfrm>
        <a:graphic>
          <a:graphicData uri="http://schemas.openxmlformats.org/presentationml/2006/ole">
            <p:oleObj spid="_x0000_s134149" name="Equation" r:id="rId8" imgW="457200" imgH="457200" progId="Equation.3">
              <p:embed/>
            </p:oleObj>
          </a:graphicData>
        </a:graphic>
      </p:graphicFrame>
      <p:graphicFrame>
        <p:nvGraphicFramePr>
          <p:cNvPr id="46091" name="Object 11"/>
          <p:cNvGraphicFramePr>
            <a:graphicFrameLocks noChangeAspect="1"/>
          </p:cNvGraphicFramePr>
          <p:nvPr/>
        </p:nvGraphicFramePr>
        <p:xfrm>
          <a:off x="1276350" y="5486400"/>
          <a:ext cx="533400" cy="457200"/>
        </p:xfrm>
        <a:graphic>
          <a:graphicData uri="http://schemas.openxmlformats.org/presentationml/2006/ole">
            <p:oleObj spid="_x0000_s134150" name="Equation" r:id="rId9" imgW="533160" imgH="457200" progId="Equation.3">
              <p:embed/>
            </p:oleObj>
          </a:graphicData>
        </a:graphic>
      </p:graphicFrame>
      <p:graphicFrame>
        <p:nvGraphicFramePr>
          <p:cNvPr id="46092" name="Object 12"/>
          <p:cNvGraphicFramePr>
            <a:graphicFrameLocks noChangeAspect="1"/>
          </p:cNvGraphicFramePr>
          <p:nvPr/>
        </p:nvGraphicFramePr>
        <p:xfrm>
          <a:off x="2774950" y="5486400"/>
          <a:ext cx="596900" cy="457200"/>
        </p:xfrm>
        <a:graphic>
          <a:graphicData uri="http://schemas.openxmlformats.org/presentationml/2006/ole">
            <p:oleObj spid="_x0000_s134151" name="Equation" r:id="rId10" imgW="596880" imgH="457200" progId="Equation.3">
              <p:embed/>
            </p:oleObj>
          </a:graphicData>
        </a:graphic>
      </p:graphicFrame>
      <p:graphicFrame>
        <p:nvGraphicFramePr>
          <p:cNvPr id="46094" name="Object 14"/>
          <p:cNvGraphicFramePr>
            <a:graphicFrameLocks noChangeAspect="1"/>
          </p:cNvGraphicFramePr>
          <p:nvPr/>
        </p:nvGraphicFramePr>
        <p:xfrm>
          <a:off x="5867400" y="5494338"/>
          <a:ext cx="596900" cy="457200"/>
        </p:xfrm>
        <a:graphic>
          <a:graphicData uri="http://schemas.openxmlformats.org/presentationml/2006/ole">
            <p:oleObj spid="_x0000_s134152" name="Equation" r:id="rId11" imgW="596880" imgH="457200" progId="Equation.3">
              <p:embed/>
            </p:oleObj>
          </a:graphicData>
        </a:graphic>
      </p:graphicFrame>
      <p:graphicFrame>
        <p:nvGraphicFramePr>
          <p:cNvPr id="46096" name="Object 16"/>
          <p:cNvGraphicFramePr>
            <a:graphicFrameLocks noChangeAspect="1"/>
          </p:cNvGraphicFramePr>
          <p:nvPr/>
        </p:nvGraphicFramePr>
        <p:xfrm>
          <a:off x="7099300" y="5494338"/>
          <a:ext cx="901700" cy="457200"/>
        </p:xfrm>
        <a:graphic>
          <a:graphicData uri="http://schemas.openxmlformats.org/presentationml/2006/ole">
            <p:oleObj spid="_x0000_s134154" name="Equation" r:id="rId12" imgW="901440" imgH="457200" progId="Equation.3">
              <p:embed/>
            </p:oleObj>
          </a:graphicData>
        </a:graphic>
      </p:graphicFrame>
      <p:graphicFrame>
        <p:nvGraphicFramePr>
          <p:cNvPr id="46097" name="Object 13"/>
          <p:cNvGraphicFramePr>
            <a:graphicFrameLocks noChangeAspect="1"/>
          </p:cNvGraphicFramePr>
          <p:nvPr/>
        </p:nvGraphicFramePr>
        <p:xfrm>
          <a:off x="4146550" y="5522913"/>
          <a:ext cx="850900" cy="457200"/>
        </p:xfrm>
        <a:graphic>
          <a:graphicData uri="http://schemas.openxmlformats.org/presentationml/2006/ole">
            <p:oleObj spid="_x0000_s134155" name="Equation" r:id="rId13" imgW="850680" imgH="457200" progId="Equation.3">
              <p:embed/>
            </p:oleObj>
          </a:graphicData>
        </a:graphic>
      </p:graphicFrame>
      <p:sp>
        <p:nvSpPr>
          <p:cNvPr id="15" name="Rectangle 14"/>
          <p:cNvSpPr/>
          <p:nvPr/>
        </p:nvSpPr>
        <p:spPr>
          <a:xfrm>
            <a:off x="3810000" y="1219200"/>
            <a:ext cx="1524000" cy="54864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SH</a:t>
            </a:r>
            <a:endParaRPr lang="en-US" dirty="0"/>
          </a:p>
        </p:txBody>
      </p:sp>
      <p:sp>
        <p:nvSpPr>
          <p:cNvPr id="4" name="Content Placeholder 3"/>
          <p:cNvSpPr>
            <a:spLocks noGrp="1"/>
          </p:cNvSpPr>
          <p:nvPr>
            <p:ph sz="half" idx="1"/>
          </p:nvPr>
        </p:nvSpPr>
        <p:spPr/>
        <p:txBody>
          <a:bodyPr>
            <a:normAutofit/>
          </a:bodyPr>
          <a:lstStyle/>
          <a:p>
            <a:r>
              <a:rPr lang="en-US" dirty="0" smtClean="0"/>
              <a:t>Single index</a:t>
            </a:r>
          </a:p>
          <a:p>
            <a:endParaRPr lang="en-US" dirty="0" smtClean="0"/>
          </a:p>
          <a:p>
            <a:r>
              <a:rPr lang="en-US" dirty="0" smtClean="0"/>
              <a:t>Reconstruction</a:t>
            </a:r>
          </a:p>
          <a:p>
            <a:endParaRPr lang="en-US" dirty="0" smtClean="0"/>
          </a:p>
          <a:p>
            <a:r>
              <a:rPr lang="en-US" dirty="0" err="1" smtClean="0"/>
              <a:t>Orthonormal</a:t>
            </a:r>
            <a:r>
              <a:rPr lang="en-US" dirty="0" smtClean="0"/>
              <a:t> basis</a:t>
            </a:r>
          </a:p>
          <a:p>
            <a:endParaRPr lang="en-US" dirty="0" smtClean="0"/>
          </a:p>
          <a:p>
            <a:pPr lvl="1"/>
            <a:r>
              <a:rPr lang="en-US" dirty="0" smtClean="0"/>
              <a:t>Projection is integration</a:t>
            </a:r>
          </a:p>
          <a:p>
            <a:pPr lvl="1">
              <a:buNone/>
            </a:pPr>
            <a:endParaRPr lang="en-US" dirty="0" smtClean="0"/>
          </a:p>
          <a:p>
            <a:pPr lvl="1"/>
            <a:r>
              <a:rPr lang="en-US" dirty="0" smtClean="0"/>
              <a:t>Integral of product</a:t>
            </a:r>
          </a:p>
        </p:txBody>
      </p:sp>
      <p:graphicFrame>
        <p:nvGraphicFramePr>
          <p:cNvPr id="6" name="Object 5"/>
          <p:cNvGraphicFramePr>
            <a:graphicFrameLocks noChangeAspect="1"/>
          </p:cNvGraphicFramePr>
          <p:nvPr/>
        </p:nvGraphicFramePr>
        <p:xfrm>
          <a:off x="4835525" y="3657600"/>
          <a:ext cx="2606675" cy="609600"/>
        </p:xfrm>
        <a:graphic>
          <a:graphicData uri="http://schemas.openxmlformats.org/presentationml/2006/ole">
            <p:oleObj spid="_x0000_s49154" name="Equation" r:id="rId4" imgW="1193760" imgH="279360" progId="Equation.3">
              <p:embed/>
            </p:oleObj>
          </a:graphicData>
        </a:graphic>
      </p:graphicFrame>
      <p:graphicFrame>
        <p:nvGraphicFramePr>
          <p:cNvPr id="49155" name="Object 3"/>
          <p:cNvGraphicFramePr>
            <a:graphicFrameLocks noChangeAspect="1"/>
          </p:cNvGraphicFramePr>
          <p:nvPr/>
        </p:nvGraphicFramePr>
        <p:xfrm>
          <a:off x="4835525" y="4572000"/>
          <a:ext cx="2493963" cy="609600"/>
        </p:xfrm>
        <a:graphic>
          <a:graphicData uri="http://schemas.openxmlformats.org/presentationml/2006/ole">
            <p:oleObj spid="_x0000_s49155" name="Equation" r:id="rId5" imgW="1143000" imgH="279360" progId="Equation.3">
              <p:embed/>
            </p:oleObj>
          </a:graphicData>
        </a:graphic>
      </p:graphicFrame>
      <p:graphicFrame>
        <p:nvGraphicFramePr>
          <p:cNvPr id="49156" name="Object 4"/>
          <p:cNvGraphicFramePr>
            <a:graphicFrameLocks noChangeAspect="1"/>
          </p:cNvGraphicFramePr>
          <p:nvPr/>
        </p:nvGraphicFramePr>
        <p:xfrm>
          <a:off x="4835525" y="2693988"/>
          <a:ext cx="3436938" cy="582612"/>
        </p:xfrm>
        <a:graphic>
          <a:graphicData uri="http://schemas.openxmlformats.org/presentationml/2006/ole">
            <p:oleObj spid="_x0000_s49156" name="Equation" r:id="rId6" imgW="1574640" imgH="266400" progId="Equation.3">
              <p:embed/>
            </p:oleObj>
          </a:graphicData>
        </a:graphic>
      </p:graphicFrame>
      <p:graphicFrame>
        <p:nvGraphicFramePr>
          <p:cNvPr id="49157" name="Object 5"/>
          <p:cNvGraphicFramePr>
            <a:graphicFrameLocks noChangeAspect="1"/>
          </p:cNvGraphicFramePr>
          <p:nvPr/>
        </p:nvGraphicFramePr>
        <p:xfrm>
          <a:off x="4740275" y="1752600"/>
          <a:ext cx="4098925" cy="533400"/>
        </p:xfrm>
        <a:graphic>
          <a:graphicData uri="http://schemas.openxmlformats.org/presentationml/2006/ole">
            <p:oleObj spid="_x0000_s49157" name="Equation" r:id="rId7" imgW="1854000" imgH="241200" progId="Equation.3">
              <p:embed/>
            </p:oleObj>
          </a:graphicData>
        </a:graphic>
      </p:graphicFrame>
      <p:graphicFrame>
        <p:nvGraphicFramePr>
          <p:cNvPr id="49158" name="Object 6"/>
          <p:cNvGraphicFramePr>
            <a:graphicFrameLocks noChangeAspect="1"/>
          </p:cNvGraphicFramePr>
          <p:nvPr/>
        </p:nvGraphicFramePr>
        <p:xfrm>
          <a:off x="4841875" y="5486400"/>
          <a:ext cx="2633663" cy="609600"/>
        </p:xfrm>
        <a:graphic>
          <a:graphicData uri="http://schemas.openxmlformats.org/presentationml/2006/ole">
            <p:oleObj spid="_x0000_s49158" name="Equation" r:id="rId8" imgW="1206360" imgH="279360" progId="Equation.3">
              <p:embed/>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Projection</a:t>
            </a:r>
            <a:endParaRPr lang="en-US" dirty="0"/>
          </a:p>
        </p:txBody>
      </p:sp>
      <p:graphicFrame>
        <p:nvGraphicFramePr>
          <p:cNvPr id="16392" name="Object 8"/>
          <p:cNvGraphicFramePr>
            <a:graphicFrameLocks noChangeAspect="1"/>
          </p:cNvGraphicFramePr>
          <p:nvPr/>
        </p:nvGraphicFramePr>
        <p:xfrm>
          <a:off x="533400" y="1387475"/>
          <a:ext cx="8077200" cy="5424488"/>
        </p:xfrm>
        <a:graphic>
          <a:graphicData uri="http://schemas.openxmlformats.org/presentationml/2006/ole">
            <p:oleObj spid="_x0000_s16392" name="Document" r:id="rId4" imgW="6331987" imgH="4200013" progId="Word.Document.12">
              <p:embed/>
            </p:oleObj>
          </a:graphicData>
        </a:graphic>
      </p:graphicFrame>
      <p:sp>
        <p:nvSpPr>
          <p:cNvPr id="12" name="TextBox 11"/>
          <p:cNvSpPr txBox="1"/>
          <p:nvPr/>
        </p:nvSpPr>
        <p:spPr>
          <a:xfrm>
            <a:off x="5152140" y="4114800"/>
            <a:ext cx="715260" cy="1015663"/>
          </a:xfrm>
          <a:prstGeom prst="rect">
            <a:avLst/>
          </a:prstGeom>
          <a:noFill/>
        </p:spPr>
        <p:txBody>
          <a:bodyPr wrap="none" rtlCol="0">
            <a:spAutoFit/>
          </a:bodyPr>
          <a:lstStyle/>
          <a:p>
            <a:r>
              <a:rPr lang="en-US" sz="6000" dirty="0" smtClean="0"/>
              <a: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Projection</a:t>
            </a:r>
            <a:endParaRPr lang="en-US" dirty="0"/>
          </a:p>
        </p:txBody>
      </p:sp>
      <p:graphicFrame>
        <p:nvGraphicFramePr>
          <p:cNvPr id="16392" name="Object 8"/>
          <p:cNvGraphicFramePr>
            <a:graphicFrameLocks noChangeAspect="1"/>
          </p:cNvGraphicFramePr>
          <p:nvPr/>
        </p:nvGraphicFramePr>
        <p:xfrm>
          <a:off x="533400" y="1387475"/>
          <a:ext cx="8077200" cy="5424488"/>
        </p:xfrm>
        <a:graphic>
          <a:graphicData uri="http://schemas.openxmlformats.org/presentationml/2006/ole">
            <p:oleObj spid="_x0000_s230402" name="Document" r:id="rId4" imgW="6331987" imgH="4200013" progId="Word.Document.12">
              <p:embed/>
            </p:oleObj>
          </a:graphicData>
        </a:graphic>
      </p:graphicFrame>
      <p:sp>
        <p:nvSpPr>
          <p:cNvPr id="12" name="TextBox 11"/>
          <p:cNvSpPr txBox="1"/>
          <p:nvPr/>
        </p:nvSpPr>
        <p:spPr>
          <a:xfrm>
            <a:off x="5152140" y="4114800"/>
            <a:ext cx="715260" cy="1015663"/>
          </a:xfrm>
          <a:prstGeom prst="rect">
            <a:avLst/>
          </a:prstGeom>
          <a:noFill/>
        </p:spPr>
        <p:txBody>
          <a:bodyPr wrap="none" rtlCol="0">
            <a:spAutoFit/>
          </a:bodyPr>
          <a:lstStyle/>
          <a:p>
            <a:r>
              <a:rPr lang="en-US" sz="6000" dirty="0" smtClean="0"/>
              <a:t>…</a:t>
            </a:r>
          </a:p>
        </p:txBody>
      </p:sp>
      <p:sp>
        <p:nvSpPr>
          <p:cNvPr id="5" name="Rectangle 4"/>
          <p:cNvSpPr/>
          <p:nvPr/>
        </p:nvSpPr>
        <p:spPr>
          <a:xfrm>
            <a:off x="3048000" y="3161763"/>
            <a:ext cx="3048000" cy="1447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1"/>
                </a:solidFill>
              </a:rPr>
              <a:t>We evaluate integrals of lighting*BRDF (smooth)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hlinkClick r:id="rId3" action="ppaction://hlinkfile"/>
              </a:rPr>
              <a:t>Projecton</a:t>
            </a:r>
            <a:r>
              <a:rPr lang="en-US" dirty="0" smtClean="0">
                <a:hlinkClick r:id="rId3" action="ppaction://hlinkfile"/>
              </a:rPr>
              <a:t>/BF demo</a:t>
            </a:r>
            <a:endParaRPr lang="en-US" dirty="0"/>
          </a:p>
        </p:txBody>
      </p:sp>
      <p:sp>
        <p:nvSpPr>
          <p:cNvPr id="6" name="Text Placeholder 5"/>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t>SH Rotational Invariance</a:t>
            </a:r>
          </a:p>
        </p:txBody>
      </p:sp>
      <p:pic>
        <p:nvPicPr>
          <p:cNvPr id="128003" name="Picture 3" descr="l_orig"/>
          <p:cNvPicPr>
            <a:picLocks noChangeAspect="1" noChangeArrowheads="1"/>
          </p:cNvPicPr>
          <p:nvPr/>
        </p:nvPicPr>
        <p:blipFill>
          <a:blip r:embed="rId4" cstate="screen">
            <a:clrChange>
              <a:clrFrom>
                <a:srgbClr val="FF00FF"/>
              </a:clrFrom>
              <a:clrTo>
                <a:srgbClr val="FF00FF">
                  <a:alpha val="0"/>
                </a:srgbClr>
              </a:clrTo>
            </a:clrChange>
            <a:lum bright="18000"/>
          </a:blip>
          <a:srcRect/>
          <a:stretch>
            <a:fillRect/>
          </a:stretch>
        </p:blipFill>
        <p:spPr bwMode="auto">
          <a:xfrm>
            <a:off x="1257300" y="1641475"/>
            <a:ext cx="2286000" cy="2286000"/>
          </a:xfrm>
          <a:prstGeom prst="rect">
            <a:avLst/>
          </a:prstGeom>
          <a:noFill/>
        </p:spPr>
      </p:pic>
      <p:pic>
        <p:nvPicPr>
          <p:cNvPr id="128004" name="Picture 4" descr="lr_orig"/>
          <p:cNvPicPr>
            <a:picLocks noChangeAspect="1" noChangeArrowheads="1"/>
          </p:cNvPicPr>
          <p:nvPr/>
        </p:nvPicPr>
        <p:blipFill>
          <a:blip r:embed="rId5" cstate="screen">
            <a:clrChange>
              <a:clrFrom>
                <a:srgbClr val="FF00FF"/>
              </a:clrFrom>
              <a:clrTo>
                <a:srgbClr val="FF00FF">
                  <a:alpha val="0"/>
                </a:srgbClr>
              </a:clrTo>
            </a:clrChange>
            <a:lum bright="18000"/>
          </a:blip>
          <a:srcRect/>
          <a:stretch>
            <a:fillRect/>
          </a:stretch>
        </p:blipFill>
        <p:spPr bwMode="auto">
          <a:xfrm>
            <a:off x="5540375" y="1641475"/>
            <a:ext cx="2286000" cy="2286000"/>
          </a:xfrm>
          <a:prstGeom prst="rect">
            <a:avLst/>
          </a:prstGeom>
          <a:noFill/>
        </p:spPr>
      </p:pic>
      <p:sp>
        <p:nvSpPr>
          <p:cNvPr id="128005" name="AutoShape 5"/>
          <p:cNvSpPr>
            <a:spLocks noChangeArrowheads="1"/>
          </p:cNvSpPr>
          <p:nvPr/>
        </p:nvSpPr>
        <p:spPr bwMode="auto">
          <a:xfrm>
            <a:off x="3670300" y="2667000"/>
            <a:ext cx="1752600" cy="228600"/>
          </a:xfrm>
          <a:prstGeom prst="rightArrow">
            <a:avLst>
              <a:gd name="adj1" fmla="val 50000"/>
              <a:gd name="adj2" fmla="val 191667"/>
            </a:avLst>
          </a:prstGeom>
          <a:solidFill>
            <a:srgbClr val="000000"/>
          </a:solidFill>
          <a:ln w="9525">
            <a:solidFill>
              <a:schemeClr val="tx1"/>
            </a:solidFill>
            <a:miter lim="800000"/>
            <a:headEnd/>
            <a:tailEnd/>
          </a:ln>
          <a:effectLst/>
        </p:spPr>
        <p:txBody>
          <a:bodyPr wrap="none" anchor="ctr"/>
          <a:lstStyle/>
          <a:p>
            <a:pPr algn="ctr"/>
            <a:endParaRPr lang="en-US"/>
          </a:p>
        </p:txBody>
      </p:sp>
      <p:sp>
        <p:nvSpPr>
          <p:cNvPr id="128006" name="Text Box 6"/>
          <p:cNvSpPr txBox="1">
            <a:spLocks noChangeArrowheads="1"/>
          </p:cNvSpPr>
          <p:nvPr/>
        </p:nvSpPr>
        <p:spPr bwMode="auto">
          <a:xfrm>
            <a:off x="4051300" y="2806700"/>
            <a:ext cx="838200" cy="366713"/>
          </a:xfrm>
          <a:prstGeom prst="rect">
            <a:avLst/>
          </a:prstGeom>
          <a:noFill/>
          <a:ln w="9525">
            <a:noFill/>
            <a:miter lim="800000"/>
            <a:headEnd/>
            <a:tailEnd/>
          </a:ln>
          <a:effectLst/>
        </p:spPr>
        <p:txBody>
          <a:bodyPr>
            <a:spAutoFit/>
          </a:bodyPr>
          <a:lstStyle/>
          <a:p>
            <a:pPr>
              <a:spcBef>
                <a:spcPct val="50000"/>
              </a:spcBef>
            </a:pPr>
            <a:r>
              <a:rPr lang="en-US"/>
              <a:t>rotate</a:t>
            </a:r>
          </a:p>
        </p:txBody>
      </p:sp>
      <p:sp>
        <p:nvSpPr>
          <p:cNvPr id="128007" name="Text Box 7"/>
          <p:cNvSpPr txBox="1">
            <a:spLocks noChangeArrowheads="1"/>
          </p:cNvSpPr>
          <p:nvPr/>
        </p:nvSpPr>
        <p:spPr bwMode="auto">
          <a:xfrm>
            <a:off x="4127500" y="5576888"/>
            <a:ext cx="838200" cy="366712"/>
          </a:xfrm>
          <a:prstGeom prst="rect">
            <a:avLst/>
          </a:prstGeom>
          <a:noFill/>
          <a:ln w="9525">
            <a:noFill/>
            <a:miter lim="800000"/>
            <a:headEnd/>
            <a:tailEnd/>
          </a:ln>
          <a:effectLst/>
        </p:spPr>
        <p:txBody>
          <a:bodyPr>
            <a:spAutoFit/>
          </a:bodyPr>
          <a:lstStyle/>
          <a:p>
            <a:pPr>
              <a:spcBef>
                <a:spcPct val="50000"/>
              </a:spcBef>
            </a:pPr>
            <a:r>
              <a:rPr lang="en-US"/>
              <a:t>rotate</a:t>
            </a:r>
          </a:p>
        </p:txBody>
      </p:sp>
      <p:grpSp>
        <p:nvGrpSpPr>
          <p:cNvPr id="2" name="Group 8"/>
          <p:cNvGrpSpPr>
            <a:grpSpLocks/>
          </p:cNvGrpSpPr>
          <p:nvPr/>
        </p:nvGrpSpPr>
        <p:grpSpPr bwMode="auto">
          <a:xfrm>
            <a:off x="1860550" y="3962400"/>
            <a:ext cx="685800" cy="457200"/>
            <a:chOff x="1056" y="2496"/>
            <a:chExt cx="432" cy="288"/>
          </a:xfrm>
        </p:grpSpPr>
        <p:sp>
          <p:nvSpPr>
            <p:cNvPr id="128009" name="AutoShape 9"/>
            <p:cNvSpPr>
              <a:spLocks noChangeArrowheads="1"/>
            </p:cNvSpPr>
            <p:nvPr/>
          </p:nvSpPr>
          <p:spPr bwMode="auto">
            <a:xfrm>
              <a:off x="1344" y="2496"/>
              <a:ext cx="144" cy="288"/>
            </a:xfrm>
            <a:prstGeom prst="downArrow">
              <a:avLst>
                <a:gd name="adj1" fmla="val 50000"/>
                <a:gd name="adj2" fmla="val 50000"/>
              </a:avLst>
            </a:prstGeom>
            <a:solidFill>
              <a:srgbClr val="000000"/>
            </a:solidFill>
            <a:ln w="9525">
              <a:solidFill>
                <a:schemeClr val="tx1"/>
              </a:solidFill>
              <a:miter lim="800000"/>
              <a:headEnd/>
              <a:tailEnd/>
            </a:ln>
            <a:effectLst/>
          </p:spPr>
          <p:txBody>
            <a:bodyPr wrap="none" anchor="ctr"/>
            <a:lstStyle/>
            <a:p>
              <a:endParaRPr lang="en-US"/>
            </a:p>
          </p:txBody>
        </p:sp>
        <p:sp>
          <p:nvSpPr>
            <p:cNvPr id="128010" name="Text Box 10"/>
            <p:cNvSpPr txBox="1">
              <a:spLocks noChangeArrowheads="1"/>
            </p:cNvSpPr>
            <p:nvPr/>
          </p:nvSpPr>
          <p:spPr bwMode="auto">
            <a:xfrm>
              <a:off x="1056" y="2505"/>
              <a:ext cx="336" cy="231"/>
            </a:xfrm>
            <a:prstGeom prst="rect">
              <a:avLst/>
            </a:prstGeom>
            <a:noFill/>
            <a:ln w="9525">
              <a:noFill/>
              <a:miter lim="800000"/>
              <a:headEnd/>
              <a:tailEnd/>
            </a:ln>
            <a:effectLst/>
          </p:spPr>
          <p:txBody>
            <a:bodyPr>
              <a:spAutoFit/>
            </a:bodyPr>
            <a:lstStyle/>
            <a:p>
              <a:pPr>
                <a:spcBef>
                  <a:spcPct val="50000"/>
                </a:spcBef>
              </a:pPr>
              <a:r>
                <a:rPr lang="en-US"/>
                <a:t>SH</a:t>
              </a:r>
            </a:p>
          </p:txBody>
        </p:sp>
      </p:grpSp>
      <p:grpSp>
        <p:nvGrpSpPr>
          <p:cNvPr id="3" name="Group 11"/>
          <p:cNvGrpSpPr>
            <a:grpSpLocks/>
          </p:cNvGrpSpPr>
          <p:nvPr/>
        </p:nvGrpSpPr>
        <p:grpSpPr bwMode="auto">
          <a:xfrm>
            <a:off x="6127750" y="3962400"/>
            <a:ext cx="685800" cy="457200"/>
            <a:chOff x="1056" y="2496"/>
            <a:chExt cx="432" cy="288"/>
          </a:xfrm>
        </p:grpSpPr>
        <p:sp>
          <p:nvSpPr>
            <p:cNvPr id="128012" name="AutoShape 12"/>
            <p:cNvSpPr>
              <a:spLocks noChangeArrowheads="1"/>
            </p:cNvSpPr>
            <p:nvPr/>
          </p:nvSpPr>
          <p:spPr bwMode="auto">
            <a:xfrm>
              <a:off x="1344" y="2496"/>
              <a:ext cx="144" cy="288"/>
            </a:xfrm>
            <a:prstGeom prst="downArrow">
              <a:avLst>
                <a:gd name="adj1" fmla="val 50000"/>
                <a:gd name="adj2" fmla="val 50000"/>
              </a:avLst>
            </a:prstGeom>
            <a:solidFill>
              <a:srgbClr val="000000"/>
            </a:solidFill>
            <a:ln w="9525">
              <a:solidFill>
                <a:schemeClr val="tx1"/>
              </a:solidFill>
              <a:miter lim="800000"/>
              <a:headEnd/>
              <a:tailEnd/>
            </a:ln>
            <a:effectLst/>
          </p:spPr>
          <p:txBody>
            <a:bodyPr wrap="none" anchor="ctr"/>
            <a:lstStyle/>
            <a:p>
              <a:endParaRPr lang="en-US"/>
            </a:p>
          </p:txBody>
        </p:sp>
        <p:sp>
          <p:nvSpPr>
            <p:cNvPr id="128013" name="Text Box 13"/>
            <p:cNvSpPr txBox="1">
              <a:spLocks noChangeArrowheads="1"/>
            </p:cNvSpPr>
            <p:nvPr/>
          </p:nvSpPr>
          <p:spPr bwMode="auto">
            <a:xfrm>
              <a:off x="1056" y="2505"/>
              <a:ext cx="336" cy="231"/>
            </a:xfrm>
            <a:prstGeom prst="rect">
              <a:avLst/>
            </a:prstGeom>
            <a:noFill/>
            <a:ln w="9525">
              <a:noFill/>
              <a:miter lim="800000"/>
              <a:headEnd/>
              <a:tailEnd/>
            </a:ln>
            <a:effectLst/>
          </p:spPr>
          <p:txBody>
            <a:bodyPr>
              <a:spAutoFit/>
            </a:bodyPr>
            <a:lstStyle/>
            <a:p>
              <a:pPr>
                <a:spcBef>
                  <a:spcPct val="50000"/>
                </a:spcBef>
              </a:pPr>
              <a:r>
                <a:rPr lang="en-US"/>
                <a:t>SH</a:t>
              </a:r>
            </a:p>
          </p:txBody>
        </p:sp>
      </p:grpSp>
      <p:sp>
        <p:nvSpPr>
          <p:cNvPr id="128014" name="AutoShape 14"/>
          <p:cNvSpPr>
            <a:spLocks noChangeArrowheads="1"/>
          </p:cNvSpPr>
          <p:nvPr/>
        </p:nvSpPr>
        <p:spPr bwMode="auto">
          <a:xfrm>
            <a:off x="3676650" y="5486400"/>
            <a:ext cx="1752600" cy="228600"/>
          </a:xfrm>
          <a:prstGeom prst="rightArrow">
            <a:avLst>
              <a:gd name="adj1" fmla="val 50000"/>
              <a:gd name="adj2" fmla="val 191667"/>
            </a:avLst>
          </a:prstGeom>
          <a:solidFill>
            <a:srgbClr val="000000"/>
          </a:solidFill>
          <a:ln w="9525">
            <a:solidFill>
              <a:schemeClr val="tx1"/>
            </a:solidFill>
            <a:miter lim="800000"/>
            <a:headEnd/>
            <a:tailEnd/>
          </a:ln>
          <a:effectLst/>
        </p:spPr>
        <p:txBody>
          <a:bodyPr wrap="none" anchor="ctr"/>
          <a:lstStyle/>
          <a:p>
            <a:pPr algn="ctr"/>
            <a:endParaRPr lang="en-US"/>
          </a:p>
        </p:txBody>
      </p:sp>
      <p:pic>
        <p:nvPicPr>
          <p:cNvPr id="128015" name="Picture 15" descr="l_sh_16"/>
          <p:cNvPicPr>
            <a:picLocks noChangeAspect="1" noChangeArrowheads="1"/>
          </p:cNvPicPr>
          <p:nvPr/>
        </p:nvPicPr>
        <p:blipFill>
          <a:blip r:embed="rId6" cstate="screen">
            <a:clrChange>
              <a:clrFrom>
                <a:srgbClr val="FF00FF"/>
              </a:clrFrom>
              <a:clrTo>
                <a:srgbClr val="FF00FF">
                  <a:alpha val="0"/>
                </a:srgbClr>
              </a:clrTo>
            </a:clrChange>
            <a:lum bright="18000"/>
          </a:blip>
          <a:srcRect/>
          <a:stretch>
            <a:fillRect/>
          </a:stretch>
        </p:blipFill>
        <p:spPr bwMode="auto">
          <a:xfrm>
            <a:off x="1295400" y="4419600"/>
            <a:ext cx="2286000" cy="2286000"/>
          </a:xfrm>
          <a:prstGeom prst="rect">
            <a:avLst/>
          </a:prstGeom>
          <a:noFill/>
        </p:spPr>
      </p:pic>
      <p:pic>
        <p:nvPicPr>
          <p:cNvPr id="128016" name="Picture 16" descr="lr_sh_16"/>
          <p:cNvPicPr>
            <a:picLocks noChangeAspect="1" noChangeArrowheads="1"/>
          </p:cNvPicPr>
          <p:nvPr/>
        </p:nvPicPr>
        <p:blipFill>
          <a:blip r:embed="rId7" cstate="screen">
            <a:clrChange>
              <a:clrFrom>
                <a:srgbClr val="FF00FF"/>
              </a:clrFrom>
              <a:clrTo>
                <a:srgbClr val="FF00FF">
                  <a:alpha val="0"/>
                </a:srgbClr>
              </a:clrTo>
            </a:clrChange>
            <a:lum bright="18000"/>
          </a:blip>
          <a:srcRect/>
          <a:stretch>
            <a:fillRect/>
          </a:stretch>
        </p:blipFill>
        <p:spPr bwMode="auto">
          <a:xfrm>
            <a:off x="5562600" y="4419600"/>
            <a:ext cx="2286000" cy="2286000"/>
          </a:xfrm>
          <a:prstGeom prst="rect">
            <a:avLst/>
          </a:prstGeom>
          <a:noFill/>
        </p:spPr>
      </p:pic>
    </p:spTree>
    <p:custDataLst>
      <p:tags r:id="rId1"/>
    </p:custDataLst>
  </p:cSld>
  <p:clrMapOvr>
    <a:masterClrMapping/>
  </p:clrMapOvr>
  <p:transition advTm="3087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0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80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80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80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800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800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800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animBg="1"/>
      <p:bldP spid="128006" grpId="0"/>
      <p:bldP spid="128007" grpId="0"/>
      <p:bldP spid="1280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Rotational Invariance</a:t>
            </a:r>
            <a:endParaRPr lang="en-US" dirty="0"/>
          </a:p>
        </p:txBody>
      </p:sp>
      <p:graphicFrame>
        <p:nvGraphicFramePr>
          <p:cNvPr id="135173" name="Object 5"/>
          <p:cNvGraphicFramePr>
            <a:graphicFrameLocks noChangeAspect="1"/>
          </p:cNvGraphicFramePr>
          <p:nvPr/>
        </p:nvGraphicFramePr>
        <p:xfrm>
          <a:off x="724041" y="1455158"/>
          <a:ext cx="7695918" cy="5174242"/>
        </p:xfrm>
        <a:graphic>
          <a:graphicData uri="http://schemas.openxmlformats.org/presentationml/2006/ole">
            <p:oleObj spid="_x0000_s135173" name="Document" r:id="rId4" imgW="6078463" imgH="4073838" progId="Word.Document.12">
              <p:embed/>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hlinkClick r:id="rId3" action="ppaction://hlinkfile"/>
              </a:rPr>
              <a:t>Rotation demo</a:t>
            </a:r>
            <a:endParaRPr lang="en-US" dirty="0"/>
          </a:p>
        </p:txBody>
      </p:sp>
      <p:sp>
        <p:nvSpPr>
          <p:cNvPr id="6" name="Text Placeholder 5"/>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a:t>SH Rotation Structure</a:t>
            </a:r>
          </a:p>
        </p:txBody>
      </p:sp>
      <p:graphicFrame>
        <p:nvGraphicFramePr>
          <p:cNvPr id="125956" name="Object 4"/>
          <p:cNvGraphicFramePr>
            <a:graphicFrameLocks noChangeAspect="1"/>
          </p:cNvGraphicFramePr>
          <p:nvPr/>
        </p:nvGraphicFramePr>
        <p:xfrm>
          <a:off x="3746500" y="2832100"/>
          <a:ext cx="914400" cy="198438"/>
        </p:xfrm>
        <a:graphic>
          <a:graphicData uri="http://schemas.openxmlformats.org/presentationml/2006/ole">
            <p:oleObj spid="_x0000_s124930" name="Equation" r:id="rId5" imgW="914400" imgH="198720" progId="">
              <p:embed/>
            </p:oleObj>
          </a:graphicData>
        </a:graphic>
      </p:graphicFrame>
      <p:graphicFrame>
        <p:nvGraphicFramePr>
          <p:cNvPr id="125958" name="Object 6"/>
          <p:cNvGraphicFramePr>
            <a:graphicFrameLocks noChangeAspect="1"/>
          </p:cNvGraphicFramePr>
          <p:nvPr/>
        </p:nvGraphicFramePr>
        <p:xfrm>
          <a:off x="1182688" y="1981200"/>
          <a:ext cx="5810250" cy="4110038"/>
        </p:xfrm>
        <a:graphic>
          <a:graphicData uri="http://schemas.openxmlformats.org/presentationml/2006/ole">
            <p:oleObj spid="_x0000_s124931" name="Equation" r:id="rId6" imgW="2908080" imgH="2057400" progId="">
              <p:embed/>
            </p:oleObj>
          </a:graphicData>
        </a:graphic>
      </p:graphicFrame>
      <p:grpSp>
        <p:nvGrpSpPr>
          <p:cNvPr id="2" name="Group 9"/>
          <p:cNvGrpSpPr>
            <a:grpSpLocks/>
          </p:cNvGrpSpPr>
          <p:nvPr/>
        </p:nvGrpSpPr>
        <p:grpSpPr bwMode="auto">
          <a:xfrm>
            <a:off x="1295400" y="1981200"/>
            <a:ext cx="5181600" cy="381000"/>
            <a:chOff x="816" y="1248"/>
            <a:chExt cx="3264" cy="240"/>
          </a:xfrm>
        </p:grpSpPr>
        <p:sp>
          <p:nvSpPr>
            <p:cNvPr id="125959" name="Rectangle 7"/>
            <p:cNvSpPr>
              <a:spLocks noChangeArrowheads="1"/>
            </p:cNvSpPr>
            <p:nvPr/>
          </p:nvSpPr>
          <p:spPr bwMode="auto">
            <a:xfrm>
              <a:off x="816" y="1248"/>
              <a:ext cx="240" cy="240"/>
            </a:xfrm>
            <a:prstGeom prst="rect">
              <a:avLst/>
            </a:prstGeom>
            <a:noFill/>
            <a:ln w="38100">
              <a:solidFill>
                <a:schemeClr val="accent1"/>
              </a:solidFill>
              <a:miter lim="800000"/>
              <a:headEnd/>
              <a:tailEnd/>
            </a:ln>
            <a:effectLst/>
          </p:spPr>
          <p:txBody>
            <a:bodyPr wrap="none" anchor="ctr"/>
            <a:lstStyle/>
            <a:p>
              <a:endParaRPr lang="en-US"/>
            </a:p>
          </p:txBody>
        </p:sp>
        <p:sp>
          <p:nvSpPr>
            <p:cNvPr id="125960" name="Rectangle 8"/>
            <p:cNvSpPr>
              <a:spLocks noChangeArrowheads="1"/>
            </p:cNvSpPr>
            <p:nvPr/>
          </p:nvSpPr>
          <p:spPr bwMode="auto">
            <a:xfrm>
              <a:off x="3888" y="1248"/>
              <a:ext cx="192" cy="240"/>
            </a:xfrm>
            <a:prstGeom prst="rect">
              <a:avLst/>
            </a:prstGeom>
            <a:noFill/>
            <a:ln w="38100">
              <a:solidFill>
                <a:schemeClr val="accent1"/>
              </a:solidFill>
              <a:miter lim="800000"/>
              <a:headEnd/>
              <a:tailEnd/>
            </a:ln>
            <a:effectLst/>
          </p:spPr>
          <p:txBody>
            <a:bodyPr wrap="none" anchor="ctr"/>
            <a:lstStyle/>
            <a:p>
              <a:endParaRPr lang="en-US"/>
            </a:p>
          </p:txBody>
        </p:sp>
      </p:grpSp>
      <p:grpSp>
        <p:nvGrpSpPr>
          <p:cNvPr id="3" name="Group 12"/>
          <p:cNvGrpSpPr>
            <a:grpSpLocks/>
          </p:cNvGrpSpPr>
          <p:nvPr/>
        </p:nvGrpSpPr>
        <p:grpSpPr bwMode="auto">
          <a:xfrm>
            <a:off x="1762125" y="2438400"/>
            <a:ext cx="4724400" cy="1371600"/>
            <a:chOff x="1104" y="1536"/>
            <a:chExt cx="2976" cy="864"/>
          </a:xfrm>
        </p:grpSpPr>
        <p:sp>
          <p:nvSpPr>
            <p:cNvPr id="125962" name="Rectangle 10"/>
            <p:cNvSpPr>
              <a:spLocks noChangeArrowheads="1"/>
            </p:cNvSpPr>
            <p:nvPr/>
          </p:nvSpPr>
          <p:spPr bwMode="auto">
            <a:xfrm>
              <a:off x="1104" y="1536"/>
              <a:ext cx="864" cy="864"/>
            </a:xfrm>
            <a:prstGeom prst="rect">
              <a:avLst/>
            </a:prstGeom>
            <a:noFill/>
            <a:ln w="38100">
              <a:solidFill>
                <a:schemeClr val="accent1"/>
              </a:solidFill>
              <a:miter lim="800000"/>
              <a:headEnd/>
              <a:tailEnd/>
            </a:ln>
            <a:effectLst/>
          </p:spPr>
          <p:txBody>
            <a:bodyPr wrap="none" anchor="ctr"/>
            <a:lstStyle/>
            <a:p>
              <a:endParaRPr lang="en-US"/>
            </a:p>
          </p:txBody>
        </p:sp>
        <p:sp>
          <p:nvSpPr>
            <p:cNvPr id="125963" name="Rectangle 11"/>
            <p:cNvSpPr>
              <a:spLocks noChangeArrowheads="1"/>
            </p:cNvSpPr>
            <p:nvPr/>
          </p:nvSpPr>
          <p:spPr bwMode="auto">
            <a:xfrm>
              <a:off x="3840" y="1536"/>
              <a:ext cx="240" cy="816"/>
            </a:xfrm>
            <a:prstGeom prst="rect">
              <a:avLst/>
            </a:prstGeom>
            <a:noFill/>
            <a:ln w="38100">
              <a:solidFill>
                <a:schemeClr val="accent1"/>
              </a:solidFill>
              <a:miter lim="800000"/>
              <a:headEnd/>
              <a:tailEnd/>
            </a:ln>
            <a:effectLst/>
          </p:spPr>
          <p:txBody>
            <a:bodyPr wrap="none" anchor="ctr"/>
            <a:lstStyle/>
            <a:p>
              <a:endParaRPr lang="en-US"/>
            </a:p>
          </p:txBody>
        </p:sp>
      </p:grpSp>
      <p:grpSp>
        <p:nvGrpSpPr>
          <p:cNvPr id="4" name="Group 15"/>
          <p:cNvGrpSpPr>
            <a:grpSpLocks/>
          </p:cNvGrpSpPr>
          <p:nvPr/>
        </p:nvGrpSpPr>
        <p:grpSpPr bwMode="auto">
          <a:xfrm>
            <a:off x="3124200" y="3810000"/>
            <a:ext cx="3657600" cy="2286000"/>
            <a:chOff x="1968" y="2400"/>
            <a:chExt cx="2304" cy="1440"/>
          </a:xfrm>
        </p:grpSpPr>
        <p:sp>
          <p:nvSpPr>
            <p:cNvPr id="125965" name="Rectangle 13"/>
            <p:cNvSpPr>
              <a:spLocks noChangeArrowheads="1"/>
            </p:cNvSpPr>
            <p:nvPr/>
          </p:nvSpPr>
          <p:spPr bwMode="auto">
            <a:xfrm>
              <a:off x="1968" y="2448"/>
              <a:ext cx="1536" cy="1392"/>
            </a:xfrm>
            <a:prstGeom prst="rect">
              <a:avLst/>
            </a:prstGeom>
            <a:noFill/>
            <a:ln w="38100">
              <a:solidFill>
                <a:schemeClr val="accent1"/>
              </a:solidFill>
              <a:miter lim="800000"/>
              <a:headEnd/>
              <a:tailEnd/>
            </a:ln>
            <a:effectLst/>
          </p:spPr>
          <p:txBody>
            <a:bodyPr wrap="none" anchor="ctr"/>
            <a:lstStyle/>
            <a:p>
              <a:endParaRPr lang="en-US"/>
            </a:p>
          </p:txBody>
        </p:sp>
        <p:sp>
          <p:nvSpPr>
            <p:cNvPr id="125966" name="Rectangle 14"/>
            <p:cNvSpPr>
              <a:spLocks noChangeArrowheads="1"/>
            </p:cNvSpPr>
            <p:nvPr/>
          </p:nvSpPr>
          <p:spPr bwMode="auto">
            <a:xfrm>
              <a:off x="3648" y="2400"/>
              <a:ext cx="624" cy="1392"/>
            </a:xfrm>
            <a:prstGeom prst="rect">
              <a:avLst/>
            </a:prstGeom>
            <a:noFill/>
            <a:ln w="38100">
              <a:solidFill>
                <a:schemeClr val="accent1"/>
              </a:solidFill>
              <a:miter lim="800000"/>
              <a:headEnd/>
              <a:tailEnd/>
            </a:ln>
            <a:effectLst/>
          </p:spPr>
          <p:txBody>
            <a:bodyPr wrap="none" anchor="ctr"/>
            <a:lstStyle/>
            <a:p>
              <a:endParaRPr lang="en-US"/>
            </a:p>
          </p:txBody>
        </p:sp>
      </p:grpSp>
      <p:sp>
        <p:nvSpPr>
          <p:cNvPr id="125968" name="Text Box 16"/>
          <p:cNvSpPr txBox="1">
            <a:spLocks noChangeArrowheads="1"/>
          </p:cNvSpPr>
          <p:nvPr/>
        </p:nvSpPr>
        <p:spPr bwMode="auto">
          <a:xfrm>
            <a:off x="7223125" y="2398713"/>
            <a:ext cx="1158875" cy="523220"/>
          </a:xfrm>
          <a:prstGeom prst="rect">
            <a:avLst/>
          </a:prstGeom>
          <a:noFill/>
          <a:ln w="38100">
            <a:noFill/>
            <a:miter lim="800000"/>
            <a:headEnd/>
            <a:tailEnd/>
          </a:ln>
          <a:effectLst/>
        </p:spPr>
        <p:txBody>
          <a:bodyPr>
            <a:spAutoFit/>
          </a:bodyPr>
          <a:lstStyle/>
          <a:p>
            <a:r>
              <a:rPr lang="en-US" sz="2800" dirty="0"/>
              <a:t>O(n</a:t>
            </a:r>
            <a:r>
              <a:rPr lang="en-US" sz="2800" baseline="30000" dirty="0"/>
              <a:t>3</a:t>
            </a:r>
            <a:r>
              <a:rPr lang="en-US" sz="2800" dirty="0" smtClean="0"/>
              <a:t>)</a:t>
            </a:r>
            <a:endParaRPr lang="en-US" sz="2800" dirty="0"/>
          </a:p>
        </p:txBody>
      </p:sp>
    </p:spTree>
    <p:custDataLst>
      <p:tags r:id="rId2"/>
    </p:custDataLst>
  </p:cSld>
  <p:clrMapOvr>
    <a:masterClrMapping/>
  </p:clrMapOvr>
  <p:transition advTm="3068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596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 at GDC 2008</a:t>
            </a:r>
            <a:endParaRPr lang="en-US" dirty="0"/>
          </a:p>
        </p:txBody>
      </p:sp>
      <p:pic>
        <p:nvPicPr>
          <p:cNvPr id="123906" name="Picture 2" descr="C:\Users\ppsloan.REDMOND\Documents\Many\color1.tif"/>
          <p:cNvPicPr>
            <a:picLocks noChangeAspect="1" noChangeArrowheads="1"/>
          </p:cNvPicPr>
          <p:nvPr/>
        </p:nvPicPr>
        <p:blipFill>
          <a:blip r:embed="rId3" cstate="screen"/>
          <a:srcRect/>
          <a:stretch>
            <a:fillRect/>
          </a:stretch>
        </p:blipFill>
        <p:spPr bwMode="auto">
          <a:xfrm>
            <a:off x="457200" y="4533900"/>
            <a:ext cx="3200400" cy="2019300"/>
          </a:xfrm>
          <a:prstGeom prst="rect">
            <a:avLst/>
          </a:prstGeom>
          <a:noFill/>
        </p:spPr>
      </p:pic>
      <p:sp>
        <p:nvSpPr>
          <p:cNvPr id="4" name="TextBox 3"/>
          <p:cNvSpPr txBox="1"/>
          <p:nvPr/>
        </p:nvSpPr>
        <p:spPr>
          <a:xfrm>
            <a:off x="3657600" y="5829447"/>
            <a:ext cx="3083986" cy="830997"/>
          </a:xfrm>
          <a:prstGeom prst="rect">
            <a:avLst/>
          </a:prstGeom>
          <a:noFill/>
        </p:spPr>
        <p:txBody>
          <a:bodyPr wrap="none" rtlCol="0">
            <a:spAutoFit/>
          </a:bodyPr>
          <a:lstStyle/>
          <a:p>
            <a:r>
              <a:rPr lang="en-US" sz="1600" dirty="0" smtClean="0"/>
              <a:t>Monday Room 2018</a:t>
            </a:r>
          </a:p>
          <a:p>
            <a:r>
              <a:rPr lang="en-US" sz="1600" dirty="0" smtClean="0"/>
              <a:t>Practical Methods for PRT using SH</a:t>
            </a:r>
          </a:p>
          <a:p>
            <a:r>
              <a:rPr lang="en-US" sz="1600" dirty="0" smtClean="0"/>
              <a:t>Manchor Ko (Naughty Dog)</a:t>
            </a:r>
            <a:endParaRPr lang="en-US" sz="1600" dirty="0"/>
          </a:p>
        </p:txBody>
      </p:sp>
      <p:sp>
        <p:nvSpPr>
          <p:cNvPr id="5" name="TextBox 4"/>
          <p:cNvSpPr txBox="1"/>
          <p:nvPr/>
        </p:nvSpPr>
        <p:spPr>
          <a:xfrm>
            <a:off x="383881" y="3588603"/>
            <a:ext cx="2881430" cy="830997"/>
          </a:xfrm>
          <a:prstGeom prst="rect">
            <a:avLst/>
          </a:prstGeom>
          <a:noFill/>
        </p:spPr>
        <p:txBody>
          <a:bodyPr wrap="none" rtlCol="0">
            <a:spAutoFit/>
          </a:bodyPr>
          <a:lstStyle/>
          <a:p>
            <a:r>
              <a:rPr lang="en-US" sz="1600" dirty="0" smtClean="0"/>
              <a:t>Thursday 4-5pm, 2004 West Hall</a:t>
            </a:r>
          </a:p>
          <a:p>
            <a:r>
              <a:rPr lang="en-US" sz="1600" dirty="0" smtClean="0"/>
              <a:t>Lighting and Material of HALO 3</a:t>
            </a:r>
          </a:p>
          <a:p>
            <a:r>
              <a:rPr lang="en-US" sz="1600" dirty="0" smtClean="0"/>
              <a:t>Hao Chen (</a:t>
            </a:r>
            <a:r>
              <a:rPr lang="en-US" sz="1600" dirty="0" err="1" smtClean="0"/>
              <a:t>Bungie</a:t>
            </a:r>
            <a:r>
              <a:rPr lang="en-US" sz="1600" dirty="0" smtClean="0"/>
              <a:t>)</a:t>
            </a:r>
            <a:endParaRPr lang="en-US" sz="1600" dirty="0"/>
          </a:p>
        </p:txBody>
      </p:sp>
      <p:sp>
        <p:nvSpPr>
          <p:cNvPr id="6" name="TextBox 5"/>
          <p:cNvSpPr txBox="1"/>
          <p:nvPr/>
        </p:nvSpPr>
        <p:spPr>
          <a:xfrm>
            <a:off x="4691133" y="3588603"/>
            <a:ext cx="3157467" cy="830997"/>
          </a:xfrm>
          <a:prstGeom prst="rect">
            <a:avLst/>
          </a:prstGeom>
          <a:noFill/>
        </p:spPr>
        <p:txBody>
          <a:bodyPr wrap="none" rtlCol="0">
            <a:spAutoFit/>
          </a:bodyPr>
          <a:lstStyle/>
          <a:p>
            <a:r>
              <a:rPr lang="en-US" sz="1600" dirty="0" smtClean="0"/>
              <a:t>Friday 2:30-2:50pm, 3004 West Hall</a:t>
            </a:r>
          </a:p>
          <a:p>
            <a:r>
              <a:rPr lang="en-US" sz="1600" dirty="0" err="1" smtClean="0"/>
              <a:t>Lightmap</a:t>
            </a:r>
            <a:r>
              <a:rPr lang="en-US" sz="1600" dirty="0" smtClean="0"/>
              <a:t> Compression in HALO 3</a:t>
            </a:r>
          </a:p>
          <a:p>
            <a:r>
              <a:rPr lang="en-US" sz="1600" dirty="0" err="1" smtClean="0"/>
              <a:t>Yaohua</a:t>
            </a:r>
            <a:r>
              <a:rPr lang="en-US" sz="1600" dirty="0" smtClean="0"/>
              <a:t> </a:t>
            </a:r>
            <a:r>
              <a:rPr lang="en-US" sz="1600" dirty="0" err="1" smtClean="0"/>
              <a:t>Hu</a:t>
            </a:r>
            <a:r>
              <a:rPr lang="en-US" sz="1600" dirty="0" smtClean="0"/>
              <a:t> (</a:t>
            </a:r>
            <a:r>
              <a:rPr lang="en-US" sz="1600" dirty="0" err="1" smtClean="0"/>
              <a:t>Bungie</a:t>
            </a:r>
            <a:r>
              <a:rPr lang="en-US" sz="1600" dirty="0" smtClean="0"/>
              <a:t>)</a:t>
            </a:r>
            <a:endParaRPr lang="en-US" sz="1600" dirty="0"/>
          </a:p>
        </p:txBody>
      </p:sp>
      <p:pic>
        <p:nvPicPr>
          <p:cNvPr id="7" name="Picture 6" descr="chief_beauty_01_720.jpg"/>
          <p:cNvPicPr>
            <a:picLocks noChangeAspect="1"/>
          </p:cNvPicPr>
          <p:nvPr/>
        </p:nvPicPr>
        <p:blipFill>
          <a:blip r:embed="rId4" cstate="screen"/>
          <a:stretch>
            <a:fillRect/>
          </a:stretch>
        </p:blipFill>
        <p:spPr>
          <a:xfrm>
            <a:off x="457200" y="1295400"/>
            <a:ext cx="4114800" cy="2314575"/>
          </a:xfrm>
          <a:prstGeom prst="rect">
            <a:avLst/>
          </a:prstGeom>
        </p:spPr>
      </p:pic>
      <p:pic>
        <p:nvPicPr>
          <p:cNvPr id="8" name="Picture 7" descr="jungle_lighting_only_2_720.jpg"/>
          <p:cNvPicPr>
            <a:picLocks noChangeAspect="1"/>
          </p:cNvPicPr>
          <p:nvPr/>
        </p:nvPicPr>
        <p:blipFill>
          <a:blip r:embed="rId5" cstate="screen"/>
          <a:stretch>
            <a:fillRect/>
          </a:stretch>
        </p:blipFill>
        <p:spPr>
          <a:xfrm>
            <a:off x="4800600" y="1295400"/>
            <a:ext cx="4114800" cy="231457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t>ZH Rotation Structure</a:t>
            </a:r>
          </a:p>
        </p:txBody>
      </p:sp>
      <p:graphicFrame>
        <p:nvGraphicFramePr>
          <p:cNvPr id="126979" name="Object 3"/>
          <p:cNvGraphicFramePr>
            <a:graphicFrameLocks noChangeAspect="1"/>
          </p:cNvGraphicFramePr>
          <p:nvPr/>
        </p:nvGraphicFramePr>
        <p:xfrm>
          <a:off x="3746500" y="2832100"/>
          <a:ext cx="914400" cy="198438"/>
        </p:xfrm>
        <a:graphic>
          <a:graphicData uri="http://schemas.openxmlformats.org/presentationml/2006/ole">
            <p:oleObj spid="_x0000_s125954" name="Equation" r:id="rId4" imgW="914400" imgH="198720" progId="">
              <p:embed/>
            </p:oleObj>
          </a:graphicData>
        </a:graphic>
      </p:graphicFrame>
      <p:grpSp>
        <p:nvGrpSpPr>
          <p:cNvPr id="2" name="Group 5"/>
          <p:cNvGrpSpPr>
            <a:grpSpLocks/>
          </p:cNvGrpSpPr>
          <p:nvPr/>
        </p:nvGrpSpPr>
        <p:grpSpPr bwMode="auto">
          <a:xfrm>
            <a:off x="1295400" y="1981200"/>
            <a:ext cx="5181600" cy="381000"/>
            <a:chOff x="816" y="1248"/>
            <a:chExt cx="3264" cy="240"/>
          </a:xfrm>
        </p:grpSpPr>
        <p:sp>
          <p:nvSpPr>
            <p:cNvPr id="126982" name="Rectangle 6"/>
            <p:cNvSpPr>
              <a:spLocks noChangeArrowheads="1"/>
            </p:cNvSpPr>
            <p:nvPr/>
          </p:nvSpPr>
          <p:spPr bwMode="auto">
            <a:xfrm>
              <a:off x="816" y="1248"/>
              <a:ext cx="240" cy="240"/>
            </a:xfrm>
            <a:prstGeom prst="rect">
              <a:avLst/>
            </a:prstGeom>
            <a:noFill/>
            <a:ln w="38100">
              <a:solidFill>
                <a:schemeClr val="accent1"/>
              </a:solidFill>
              <a:miter lim="800000"/>
              <a:headEnd/>
              <a:tailEnd/>
            </a:ln>
            <a:effectLst/>
          </p:spPr>
          <p:txBody>
            <a:bodyPr wrap="none" anchor="ctr"/>
            <a:lstStyle/>
            <a:p>
              <a:endParaRPr lang="en-US"/>
            </a:p>
          </p:txBody>
        </p:sp>
        <p:sp>
          <p:nvSpPr>
            <p:cNvPr id="126983" name="Rectangle 7"/>
            <p:cNvSpPr>
              <a:spLocks noChangeArrowheads="1"/>
            </p:cNvSpPr>
            <p:nvPr/>
          </p:nvSpPr>
          <p:spPr bwMode="auto">
            <a:xfrm>
              <a:off x="3888" y="1248"/>
              <a:ext cx="192" cy="240"/>
            </a:xfrm>
            <a:prstGeom prst="rect">
              <a:avLst/>
            </a:prstGeom>
            <a:noFill/>
            <a:ln w="38100">
              <a:solidFill>
                <a:schemeClr val="accent1"/>
              </a:solidFill>
              <a:miter lim="800000"/>
              <a:headEnd/>
              <a:tailEnd/>
            </a:ln>
            <a:effectLst/>
          </p:spPr>
          <p:txBody>
            <a:bodyPr wrap="none" anchor="ctr"/>
            <a:lstStyle/>
            <a:p>
              <a:endParaRPr lang="en-US"/>
            </a:p>
          </p:txBody>
        </p:sp>
      </p:grpSp>
      <p:sp>
        <p:nvSpPr>
          <p:cNvPr id="126985" name="Rectangle 9"/>
          <p:cNvSpPr>
            <a:spLocks noChangeArrowheads="1"/>
          </p:cNvSpPr>
          <p:nvPr/>
        </p:nvSpPr>
        <p:spPr bwMode="auto">
          <a:xfrm>
            <a:off x="2286000" y="2438400"/>
            <a:ext cx="381000" cy="1371600"/>
          </a:xfrm>
          <a:prstGeom prst="rect">
            <a:avLst/>
          </a:prstGeom>
          <a:noFill/>
          <a:ln w="38100">
            <a:solidFill>
              <a:schemeClr val="accent1"/>
            </a:solidFill>
            <a:miter lim="800000"/>
            <a:headEnd/>
            <a:tailEnd/>
          </a:ln>
          <a:effectLst/>
        </p:spPr>
        <p:txBody>
          <a:bodyPr wrap="none" anchor="ctr"/>
          <a:lstStyle/>
          <a:p>
            <a:endParaRPr lang="en-US"/>
          </a:p>
        </p:txBody>
      </p:sp>
      <p:sp>
        <p:nvSpPr>
          <p:cNvPr id="126986" name="Rectangle 10"/>
          <p:cNvSpPr>
            <a:spLocks noChangeArrowheads="1"/>
          </p:cNvSpPr>
          <p:nvPr/>
        </p:nvSpPr>
        <p:spPr bwMode="auto">
          <a:xfrm>
            <a:off x="6172200" y="2895600"/>
            <a:ext cx="304800" cy="381000"/>
          </a:xfrm>
          <a:prstGeom prst="rect">
            <a:avLst/>
          </a:prstGeom>
          <a:noFill/>
          <a:ln w="38100">
            <a:solidFill>
              <a:schemeClr val="accent1"/>
            </a:solidFill>
            <a:miter lim="800000"/>
            <a:headEnd/>
            <a:tailEnd/>
          </a:ln>
          <a:effectLst/>
        </p:spPr>
        <p:txBody>
          <a:bodyPr wrap="none" anchor="ctr"/>
          <a:lstStyle/>
          <a:p>
            <a:endParaRPr lang="en-US"/>
          </a:p>
        </p:txBody>
      </p:sp>
      <p:sp>
        <p:nvSpPr>
          <p:cNvPr id="126988" name="Rectangle 12"/>
          <p:cNvSpPr>
            <a:spLocks noChangeArrowheads="1"/>
          </p:cNvSpPr>
          <p:nvPr/>
        </p:nvSpPr>
        <p:spPr bwMode="auto">
          <a:xfrm>
            <a:off x="4267200" y="3886200"/>
            <a:ext cx="457200" cy="2209800"/>
          </a:xfrm>
          <a:prstGeom prst="rect">
            <a:avLst/>
          </a:prstGeom>
          <a:noFill/>
          <a:ln w="38100">
            <a:solidFill>
              <a:schemeClr val="accent1"/>
            </a:solidFill>
            <a:miter lim="800000"/>
            <a:headEnd/>
            <a:tailEnd/>
          </a:ln>
          <a:effectLst/>
        </p:spPr>
        <p:txBody>
          <a:bodyPr wrap="none" anchor="ctr"/>
          <a:lstStyle/>
          <a:p>
            <a:endParaRPr lang="en-US"/>
          </a:p>
        </p:txBody>
      </p:sp>
      <p:sp>
        <p:nvSpPr>
          <p:cNvPr id="126989" name="Rectangle 13"/>
          <p:cNvSpPr>
            <a:spLocks noChangeArrowheads="1"/>
          </p:cNvSpPr>
          <p:nvPr/>
        </p:nvSpPr>
        <p:spPr bwMode="auto">
          <a:xfrm>
            <a:off x="5791200" y="4648200"/>
            <a:ext cx="990600" cy="533400"/>
          </a:xfrm>
          <a:prstGeom prst="rect">
            <a:avLst/>
          </a:prstGeom>
          <a:noFill/>
          <a:ln w="38100">
            <a:solidFill>
              <a:schemeClr val="accent1"/>
            </a:solidFill>
            <a:miter lim="800000"/>
            <a:headEnd/>
            <a:tailEnd/>
          </a:ln>
          <a:effectLst/>
        </p:spPr>
        <p:txBody>
          <a:bodyPr wrap="none" anchor="ctr"/>
          <a:lstStyle/>
          <a:p>
            <a:endParaRPr lang="en-US"/>
          </a:p>
        </p:txBody>
      </p:sp>
      <p:sp>
        <p:nvSpPr>
          <p:cNvPr id="126990" name="Text Box 14"/>
          <p:cNvSpPr txBox="1">
            <a:spLocks noChangeArrowheads="1"/>
          </p:cNvSpPr>
          <p:nvPr/>
        </p:nvSpPr>
        <p:spPr bwMode="auto">
          <a:xfrm>
            <a:off x="7223125" y="2398713"/>
            <a:ext cx="1235075" cy="519112"/>
          </a:xfrm>
          <a:prstGeom prst="rect">
            <a:avLst/>
          </a:prstGeom>
          <a:noFill/>
          <a:ln w="38100">
            <a:noFill/>
            <a:miter lim="800000"/>
            <a:headEnd/>
            <a:tailEnd/>
          </a:ln>
          <a:effectLst/>
        </p:spPr>
        <p:txBody>
          <a:bodyPr>
            <a:spAutoFit/>
          </a:bodyPr>
          <a:lstStyle/>
          <a:p>
            <a:r>
              <a:rPr lang="en-US" sz="2800"/>
              <a:t>O(n</a:t>
            </a:r>
            <a:r>
              <a:rPr lang="en-US" sz="2800" baseline="30000"/>
              <a:t>2</a:t>
            </a:r>
            <a:r>
              <a:rPr lang="en-US" sz="2800"/>
              <a:t>)</a:t>
            </a:r>
          </a:p>
        </p:txBody>
      </p:sp>
      <p:graphicFrame>
        <p:nvGraphicFramePr>
          <p:cNvPr id="125956" name="Object 4"/>
          <p:cNvGraphicFramePr>
            <a:graphicFrameLocks noChangeAspect="1"/>
          </p:cNvGraphicFramePr>
          <p:nvPr/>
        </p:nvGraphicFramePr>
        <p:xfrm>
          <a:off x="1182688" y="1981200"/>
          <a:ext cx="5810250" cy="4110038"/>
        </p:xfrm>
        <a:graphic>
          <a:graphicData uri="http://schemas.openxmlformats.org/presentationml/2006/ole">
            <p:oleObj spid="_x0000_s125956" name="Equation" r:id="rId5" imgW="2908080" imgH="2057400" progId="">
              <p:embed/>
            </p:oleObj>
          </a:graphicData>
        </a:graphic>
      </p:graphicFrame>
      <p:sp>
        <p:nvSpPr>
          <p:cNvPr id="14" name="Rectangle 13"/>
          <p:cNvSpPr/>
          <p:nvPr/>
        </p:nvSpPr>
        <p:spPr>
          <a:xfrm>
            <a:off x="5867400" y="2514600"/>
            <a:ext cx="838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867400" y="3375378"/>
            <a:ext cx="838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791200" y="52578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18172"/>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304800" y="425450"/>
            <a:ext cx="7010400" cy="1219200"/>
          </a:xfrm>
        </p:spPr>
        <p:txBody>
          <a:bodyPr/>
          <a:lstStyle/>
          <a:p>
            <a:r>
              <a:rPr lang="en-US"/>
              <a:t>What’s that column?</a:t>
            </a:r>
          </a:p>
        </p:txBody>
      </p:sp>
      <p:sp>
        <p:nvSpPr>
          <p:cNvPr id="105475" name="Rectangle 3"/>
          <p:cNvSpPr>
            <a:spLocks noGrp="1" noChangeArrowheads="1"/>
          </p:cNvSpPr>
          <p:nvPr>
            <p:ph type="body" idx="1"/>
          </p:nvPr>
        </p:nvSpPr>
        <p:spPr/>
        <p:txBody>
          <a:bodyPr/>
          <a:lstStyle/>
          <a:p>
            <a:pPr>
              <a:spcAft>
                <a:spcPts val="1000"/>
              </a:spcAft>
              <a:buFontTx/>
              <a:buNone/>
            </a:pPr>
            <a:r>
              <a:rPr lang="en-US" sz="2700"/>
              <a:t>Rotate delta function </a:t>
            </a:r>
            <a:r>
              <a:rPr lang="en-US" sz="2700">
                <a:sym typeface="Symbol" pitchFamily="18" charset="2"/>
              </a:rPr>
              <a:t> </a:t>
            </a:r>
            <a:r>
              <a:rPr lang="en-US" sz="2700"/>
              <a:t>so that </a:t>
            </a:r>
            <a:r>
              <a:rPr lang="en-US" sz="2700" i="1">
                <a:latin typeface="Times New Roman" pitchFamily="18" charset="0"/>
              </a:rPr>
              <a:t>z</a:t>
            </a:r>
            <a:r>
              <a:rPr lang="en-US" sz="2700"/>
              <a:t> </a:t>
            </a:r>
            <a:r>
              <a:rPr lang="en-US" sz="2700">
                <a:cs typeface="Arial" pitchFamily="34" charset="0"/>
              </a:rPr>
              <a:t>→ </a:t>
            </a:r>
            <a:r>
              <a:rPr lang="en-US" sz="2700" i="1">
                <a:latin typeface="Times New Roman" pitchFamily="18" charset="0"/>
                <a:cs typeface="Arial" pitchFamily="34" charset="0"/>
              </a:rPr>
              <a:t>z</a:t>
            </a:r>
            <a:r>
              <a:rPr lang="en-US" sz="2700">
                <a:latin typeface="MS Reference Sans Serif" pitchFamily="34" charset="0"/>
                <a:cs typeface="Arial" pitchFamily="34" charset="0"/>
              </a:rPr>
              <a:t>’ :</a:t>
            </a:r>
          </a:p>
          <a:p>
            <a:pPr>
              <a:spcAft>
                <a:spcPts val="1000"/>
              </a:spcAft>
            </a:pPr>
            <a:r>
              <a:rPr lang="en-US" sz="2400"/>
              <a:t>Evaluate delta function at  </a:t>
            </a:r>
            <a:r>
              <a:rPr lang="en-US" sz="2400" i="1">
                <a:latin typeface="Times New Roman" pitchFamily="18" charset="0"/>
              </a:rPr>
              <a:t>z </a:t>
            </a:r>
            <a:r>
              <a:rPr lang="en-US" sz="2400">
                <a:latin typeface="Times New Roman" pitchFamily="18" charset="0"/>
              </a:rPr>
              <a:t>= (0,0,1)</a:t>
            </a:r>
          </a:p>
          <a:p>
            <a:endParaRPr lang="en-US" sz="2700"/>
          </a:p>
          <a:p>
            <a:endParaRPr lang="en-US" sz="2400"/>
          </a:p>
          <a:p>
            <a:r>
              <a:rPr lang="en-US" sz="2400"/>
              <a:t>Rotating scales column </a:t>
            </a:r>
            <a:r>
              <a:rPr lang="en-US" sz="2400" i="1">
                <a:latin typeface="Times New Roman" pitchFamily="18" charset="0"/>
              </a:rPr>
              <a:t>C</a:t>
            </a:r>
            <a:r>
              <a:rPr lang="en-US" sz="2400"/>
              <a:t> by </a:t>
            </a:r>
            <a:r>
              <a:rPr lang="en-US" sz="2400" i="1">
                <a:latin typeface="Times New Roman" pitchFamily="18" charset="0"/>
              </a:rPr>
              <a:t>d</a:t>
            </a:r>
            <a:r>
              <a:rPr lang="en-US" sz="2400" i="1" baseline="-25000">
                <a:latin typeface="Times New Roman" pitchFamily="18" charset="0"/>
              </a:rPr>
              <a:t>l</a:t>
            </a:r>
          </a:p>
          <a:p>
            <a:pPr lvl="1"/>
            <a:r>
              <a:rPr lang="en-US" sz="2000"/>
              <a:t>Equals </a:t>
            </a:r>
            <a:r>
              <a:rPr lang="en-US" sz="2000" i="1">
                <a:latin typeface="Times New Roman" pitchFamily="18" charset="0"/>
              </a:rPr>
              <a:t>y</a:t>
            </a:r>
            <a:r>
              <a:rPr lang="en-US" sz="2000">
                <a:latin typeface="Times New Roman" pitchFamily="18" charset="0"/>
              </a:rPr>
              <a:t>(</a:t>
            </a:r>
            <a:r>
              <a:rPr lang="en-US" sz="2000" i="1">
                <a:latin typeface="Times New Roman" pitchFamily="18" charset="0"/>
              </a:rPr>
              <a:t>z</a:t>
            </a:r>
            <a:r>
              <a:rPr lang="en-US" sz="2000">
                <a:latin typeface="MS Reference Sans Serif" pitchFamily="34" charset="0"/>
              </a:rPr>
              <a:t>’</a:t>
            </a:r>
            <a:r>
              <a:rPr lang="en-US" sz="2000">
                <a:latin typeface="Times New Roman" pitchFamily="18" charset="0"/>
              </a:rPr>
              <a:t>)</a:t>
            </a:r>
            <a:r>
              <a:rPr lang="en-US" sz="2000"/>
              <a:t> due to rotation invariance</a:t>
            </a:r>
          </a:p>
        </p:txBody>
      </p:sp>
      <p:pic>
        <p:nvPicPr>
          <p:cNvPr id="105486" name="Picture 14" descr="RotatedDeltaNew"/>
          <p:cNvPicPr>
            <a:picLocks noChangeAspect="1" noChangeArrowheads="1"/>
          </p:cNvPicPr>
          <p:nvPr/>
        </p:nvPicPr>
        <p:blipFill>
          <a:blip r:embed="rId4"/>
          <a:srcRect l="21671" t="21671" r="27087" b="21671"/>
          <a:stretch>
            <a:fillRect/>
          </a:stretch>
        </p:blipFill>
        <p:spPr bwMode="auto">
          <a:xfrm>
            <a:off x="7086600" y="4187825"/>
            <a:ext cx="1939925" cy="2144713"/>
          </a:xfrm>
          <a:prstGeom prst="rect">
            <a:avLst/>
          </a:prstGeom>
          <a:noFill/>
          <a:ln w="9525">
            <a:noFill/>
            <a:miter lim="800000"/>
            <a:headEnd/>
            <a:tailEnd/>
          </a:ln>
        </p:spPr>
      </p:pic>
      <p:pic>
        <p:nvPicPr>
          <p:cNvPr id="105487" name="Picture 15" descr="OrigDeltaNew"/>
          <p:cNvPicPr>
            <a:picLocks noChangeAspect="1" noChangeArrowheads="1"/>
          </p:cNvPicPr>
          <p:nvPr/>
        </p:nvPicPr>
        <p:blipFill>
          <a:blip r:embed="rId5"/>
          <a:srcRect l="21671" t="21671" r="32506" b="21671"/>
          <a:stretch>
            <a:fillRect/>
          </a:stretch>
        </p:blipFill>
        <p:spPr bwMode="auto">
          <a:xfrm>
            <a:off x="6761163" y="1662113"/>
            <a:ext cx="1933575" cy="2390775"/>
          </a:xfrm>
          <a:prstGeom prst="rect">
            <a:avLst/>
          </a:prstGeom>
          <a:noFill/>
          <a:ln w="9525">
            <a:noFill/>
            <a:miter lim="800000"/>
            <a:headEnd/>
            <a:tailEnd/>
          </a:ln>
        </p:spPr>
      </p:pic>
      <p:sp>
        <p:nvSpPr>
          <p:cNvPr id="105488" name="Text Box 16"/>
          <p:cNvSpPr txBox="1">
            <a:spLocks noChangeArrowheads="1"/>
          </p:cNvSpPr>
          <p:nvPr/>
        </p:nvSpPr>
        <p:spPr bwMode="auto">
          <a:xfrm>
            <a:off x="7567613" y="1489075"/>
            <a:ext cx="423862" cy="519113"/>
          </a:xfrm>
          <a:prstGeom prst="rect">
            <a:avLst/>
          </a:prstGeom>
          <a:noFill/>
          <a:ln w="38100">
            <a:noFill/>
            <a:miter lim="800000"/>
            <a:headEnd/>
            <a:tailEnd/>
          </a:ln>
          <a:effectLst/>
        </p:spPr>
        <p:txBody>
          <a:bodyPr>
            <a:spAutoFit/>
          </a:bodyPr>
          <a:lstStyle/>
          <a:p>
            <a:pPr algn="ctr">
              <a:spcBef>
                <a:spcPct val="50000"/>
              </a:spcBef>
            </a:pPr>
            <a:r>
              <a:rPr lang="en-US" sz="2800" i="1">
                <a:solidFill>
                  <a:srgbClr val="000000"/>
                </a:solidFill>
                <a:latin typeface="Times New Roman" pitchFamily="18" charset="0"/>
              </a:rPr>
              <a:t>z</a:t>
            </a:r>
          </a:p>
        </p:txBody>
      </p:sp>
      <p:sp>
        <p:nvSpPr>
          <p:cNvPr id="105489" name="Text Box 17"/>
          <p:cNvSpPr txBox="1">
            <a:spLocks noChangeArrowheads="1"/>
          </p:cNvSpPr>
          <p:nvPr/>
        </p:nvSpPr>
        <p:spPr bwMode="auto">
          <a:xfrm>
            <a:off x="8564563" y="3775075"/>
            <a:ext cx="423862" cy="519113"/>
          </a:xfrm>
          <a:prstGeom prst="rect">
            <a:avLst/>
          </a:prstGeom>
          <a:noFill/>
          <a:ln w="38100">
            <a:noFill/>
            <a:miter lim="800000"/>
            <a:headEnd/>
            <a:tailEnd/>
          </a:ln>
          <a:effectLst/>
        </p:spPr>
        <p:txBody>
          <a:bodyPr>
            <a:spAutoFit/>
          </a:bodyPr>
          <a:lstStyle/>
          <a:p>
            <a:pPr algn="ctr">
              <a:spcBef>
                <a:spcPct val="50000"/>
              </a:spcBef>
            </a:pPr>
            <a:r>
              <a:rPr lang="en-US" sz="2800" i="1">
                <a:solidFill>
                  <a:srgbClr val="000000"/>
                </a:solidFill>
                <a:latin typeface="Times New Roman" pitchFamily="18" charset="0"/>
              </a:rPr>
              <a:t>z</a:t>
            </a:r>
            <a:r>
              <a:rPr lang="en-US">
                <a:solidFill>
                  <a:srgbClr val="000000"/>
                </a:solidFill>
                <a:latin typeface="MS Reference Sans Serif" pitchFamily="34" charset="0"/>
              </a:rPr>
              <a:t>’</a:t>
            </a:r>
          </a:p>
        </p:txBody>
      </p:sp>
      <p:sp>
        <p:nvSpPr>
          <p:cNvPr id="105490" name="Line 18"/>
          <p:cNvSpPr>
            <a:spLocks noChangeShapeType="1"/>
          </p:cNvSpPr>
          <p:nvPr/>
        </p:nvSpPr>
        <p:spPr bwMode="auto">
          <a:xfrm flipV="1">
            <a:off x="7951788" y="1854200"/>
            <a:ext cx="0" cy="230188"/>
          </a:xfrm>
          <a:prstGeom prst="line">
            <a:avLst/>
          </a:prstGeom>
          <a:noFill/>
          <a:ln w="76200">
            <a:solidFill>
              <a:srgbClr val="66FF33"/>
            </a:solidFill>
            <a:round/>
            <a:headEnd/>
            <a:tailEnd type="triangle" w="med" len="med"/>
          </a:ln>
          <a:effectLst/>
        </p:spPr>
        <p:txBody>
          <a:bodyPr/>
          <a:lstStyle/>
          <a:p>
            <a:endParaRPr lang="en-US"/>
          </a:p>
        </p:txBody>
      </p:sp>
      <p:sp>
        <p:nvSpPr>
          <p:cNvPr id="105491" name="Line 19"/>
          <p:cNvSpPr>
            <a:spLocks noChangeShapeType="1"/>
          </p:cNvSpPr>
          <p:nvPr/>
        </p:nvSpPr>
        <p:spPr bwMode="auto">
          <a:xfrm rot="1759208" flipV="1">
            <a:off x="8632825" y="4187825"/>
            <a:ext cx="0" cy="346075"/>
          </a:xfrm>
          <a:prstGeom prst="line">
            <a:avLst/>
          </a:prstGeom>
          <a:noFill/>
          <a:ln w="76200">
            <a:solidFill>
              <a:srgbClr val="66FF33"/>
            </a:solidFill>
            <a:round/>
            <a:headEnd/>
            <a:tailEnd type="triangle" w="med" len="med"/>
          </a:ln>
          <a:effectLst/>
        </p:spPr>
        <p:txBody>
          <a:bodyPr/>
          <a:lstStyle/>
          <a:p>
            <a:endParaRPr lang="en-US"/>
          </a:p>
        </p:txBody>
      </p:sp>
      <p:sp>
        <p:nvSpPr>
          <p:cNvPr id="105492" name="AutoShape 20"/>
          <p:cNvSpPr>
            <a:spLocks noChangeArrowheads="1"/>
          </p:cNvSpPr>
          <p:nvPr/>
        </p:nvSpPr>
        <p:spPr bwMode="auto">
          <a:xfrm>
            <a:off x="7721600" y="3929063"/>
            <a:ext cx="346075" cy="652462"/>
          </a:xfrm>
          <a:prstGeom prst="downArrow">
            <a:avLst>
              <a:gd name="adj1" fmla="val 50000"/>
              <a:gd name="adj2" fmla="val 47133"/>
            </a:avLst>
          </a:prstGeom>
          <a:noFill/>
          <a:ln w="38100">
            <a:solidFill>
              <a:schemeClr val="accent1"/>
            </a:solidFill>
            <a:miter lim="800000"/>
            <a:headEnd/>
            <a:tailEnd/>
          </a:ln>
          <a:effectLst/>
        </p:spPr>
        <p:txBody>
          <a:bodyPr wrap="none" anchor="ctr"/>
          <a:lstStyle/>
          <a:p>
            <a:endParaRPr lang="en-US"/>
          </a:p>
        </p:txBody>
      </p:sp>
      <p:graphicFrame>
        <p:nvGraphicFramePr>
          <p:cNvPr id="105495" name="Object 23"/>
          <p:cNvGraphicFramePr>
            <a:graphicFrameLocks noChangeAspect="1"/>
          </p:cNvGraphicFramePr>
          <p:nvPr/>
        </p:nvGraphicFramePr>
        <p:xfrm>
          <a:off x="6761163" y="2584450"/>
          <a:ext cx="730250" cy="468313"/>
        </p:xfrm>
        <a:graphic>
          <a:graphicData uri="http://schemas.openxmlformats.org/presentationml/2006/ole">
            <p:oleObj spid="_x0000_s126980" name="Equation" r:id="rId6" imgW="355320" imgH="228600" progId="">
              <p:embed/>
            </p:oleObj>
          </a:graphicData>
        </a:graphic>
      </p:graphicFrame>
      <p:graphicFrame>
        <p:nvGraphicFramePr>
          <p:cNvPr id="105496" name="Object 24"/>
          <p:cNvGraphicFramePr>
            <a:graphicFrameLocks noChangeAspect="1"/>
          </p:cNvGraphicFramePr>
          <p:nvPr/>
        </p:nvGraphicFramePr>
        <p:xfrm>
          <a:off x="6813550" y="4918075"/>
          <a:ext cx="782638" cy="469900"/>
        </p:xfrm>
        <a:graphic>
          <a:graphicData uri="http://schemas.openxmlformats.org/presentationml/2006/ole">
            <p:oleObj spid="_x0000_s126981" name="Equation" r:id="rId7" imgW="380880" imgH="228600" progId="">
              <p:embed/>
            </p:oleObj>
          </a:graphicData>
        </a:graphic>
      </p:graphicFrame>
      <p:graphicFrame>
        <p:nvGraphicFramePr>
          <p:cNvPr id="126982" name="Object 6"/>
          <p:cNvGraphicFramePr>
            <a:graphicFrameLocks noChangeAspect="1"/>
          </p:cNvGraphicFramePr>
          <p:nvPr/>
        </p:nvGraphicFramePr>
        <p:xfrm>
          <a:off x="654050" y="5105400"/>
          <a:ext cx="2366963" cy="631825"/>
        </p:xfrm>
        <a:graphic>
          <a:graphicData uri="http://schemas.openxmlformats.org/presentationml/2006/ole">
            <p:oleObj spid="_x0000_s126982" name="Equation" r:id="rId8" imgW="952200" imgH="253800" progId="">
              <p:embed/>
            </p:oleObj>
          </a:graphicData>
        </a:graphic>
      </p:graphicFrame>
    </p:spTree>
  </p:cSld>
  <p:clrMapOvr>
    <a:masterClrMapping/>
  </p:clrMapOvr>
  <p:transition advTm="47578"/>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304800" y="425450"/>
            <a:ext cx="7010400" cy="1219200"/>
          </a:xfrm>
        </p:spPr>
        <p:txBody>
          <a:bodyPr/>
          <a:lstStyle/>
          <a:p>
            <a:r>
              <a:rPr lang="en-US"/>
              <a:t>What’s that column?</a:t>
            </a:r>
          </a:p>
        </p:txBody>
      </p:sp>
      <p:sp>
        <p:nvSpPr>
          <p:cNvPr id="232451" name="Rectangle 3"/>
          <p:cNvSpPr>
            <a:spLocks noGrp="1" noChangeArrowheads="1"/>
          </p:cNvSpPr>
          <p:nvPr>
            <p:ph type="body" idx="1"/>
          </p:nvPr>
        </p:nvSpPr>
        <p:spPr/>
        <p:txBody>
          <a:bodyPr/>
          <a:lstStyle/>
          <a:p>
            <a:pPr>
              <a:spcAft>
                <a:spcPts val="1000"/>
              </a:spcAft>
              <a:buFontTx/>
              <a:buNone/>
            </a:pPr>
            <a:r>
              <a:rPr lang="en-US" sz="2700"/>
              <a:t>Rotate delta function </a:t>
            </a:r>
            <a:r>
              <a:rPr lang="en-US" sz="2700">
                <a:sym typeface="Symbol" pitchFamily="18" charset="2"/>
              </a:rPr>
              <a:t> </a:t>
            </a:r>
            <a:r>
              <a:rPr lang="en-US" sz="2700"/>
              <a:t>so that </a:t>
            </a:r>
            <a:r>
              <a:rPr lang="en-US" sz="2700" i="1">
                <a:latin typeface="Times New Roman" pitchFamily="18" charset="0"/>
              </a:rPr>
              <a:t>z</a:t>
            </a:r>
            <a:r>
              <a:rPr lang="en-US" sz="2700"/>
              <a:t> </a:t>
            </a:r>
            <a:r>
              <a:rPr lang="en-US" sz="2700">
                <a:cs typeface="Arial" pitchFamily="34" charset="0"/>
              </a:rPr>
              <a:t>→ </a:t>
            </a:r>
            <a:r>
              <a:rPr lang="en-US" sz="2700" i="1">
                <a:latin typeface="Times New Roman" pitchFamily="18" charset="0"/>
                <a:cs typeface="Arial" pitchFamily="34" charset="0"/>
              </a:rPr>
              <a:t>z</a:t>
            </a:r>
            <a:r>
              <a:rPr lang="en-US" sz="2700">
                <a:latin typeface="MS Reference Sans Serif" pitchFamily="34" charset="0"/>
                <a:cs typeface="Arial" pitchFamily="34" charset="0"/>
              </a:rPr>
              <a:t>’ :</a:t>
            </a:r>
          </a:p>
          <a:p>
            <a:pPr>
              <a:spcAft>
                <a:spcPts val="1000"/>
              </a:spcAft>
            </a:pPr>
            <a:r>
              <a:rPr lang="en-US" sz="2400"/>
              <a:t>Evaluate delta function at  </a:t>
            </a:r>
            <a:r>
              <a:rPr lang="en-US" sz="2400" i="1">
                <a:latin typeface="Times New Roman" pitchFamily="18" charset="0"/>
              </a:rPr>
              <a:t>z </a:t>
            </a:r>
            <a:r>
              <a:rPr lang="en-US" sz="2400">
                <a:latin typeface="Times New Roman" pitchFamily="18" charset="0"/>
              </a:rPr>
              <a:t>= (0,0,1)</a:t>
            </a:r>
          </a:p>
          <a:p>
            <a:endParaRPr lang="en-US" sz="2700"/>
          </a:p>
          <a:p>
            <a:endParaRPr lang="en-US" sz="2400"/>
          </a:p>
          <a:p>
            <a:r>
              <a:rPr lang="en-US" sz="2400"/>
              <a:t>Rotating scales column </a:t>
            </a:r>
            <a:r>
              <a:rPr lang="en-US" sz="2400" i="1">
                <a:latin typeface="Times New Roman" pitchFamily="18" charset="0"/>
              </a:rPr>
              <a:t>C</a:t>
            </a:r>
            <a:r>
              <a:rPr lang="en-US" sz="2400"/>
              <a:t> by </a:t>
            </a:r>
            <a:r>
              <a:rPr lang="en-US" sz="2400" i="1">
                <a:latin typeface="Times New Roman" pitchFamily="18" charset="0"/>
              </a:rPr>
              <a:t>d</a:t>
            </a:r>
            <a:r>
              <a:rPr lang="en-US" sz="2400" i="1" baseline="-25000">
                <a:latin typeface="Times New Roman" pitchFamily="18" charset="0"/>
              </a:rPr>
              <a:t>l</a:t>
            </a:r>
          </a:p>
          <a:p>
            <a:pPr lvl="1"/>
            <a:r>
              <a:rPr lang="en-US" sz="2000"/>
              <a:t>Equals </a:t>
            </a:r>
            <a:r>
              <a:rPr lang="en-US" sz="2000" i="1">
                <a:latin typeface="Times New Roman" pitchFamily="18" charset="0"/>
              </a:rPr>
              <a:t>y</a:t>
            </a:r>
            <a:r>
              <a:rPr lang="en-US" sz="2000">
                <a:latin typeface="Times New Roman" pitchFamily="18" charset="0"/>
              </a:rPr>
              <a:t>(</a:t>
            </a:r>
            <a:r>
              <a:rPr lang="en-US" sz="2000" i="1">
                <a:latin typeface="Times New Roman" pitchFamily="18" charset="0"/>
              </a:rPr>
              <a:t>z</a:t>
            </a:r>
            <a:r>
              <a:rPr lang="en-US" sz="2000">
                <a:latin typeface="MS Reference Sans Serif" pitchFamily="34" charset="0"/>
              </a:rPr>
              <a:t>’</a:t>
            </a:r>
            <a:r>
              <a:rPr lang="en-US" sz="2000">
                <a:latin typeface="Times New Roman" pitchFamily="18" charset="0"/>
              </a:rPr>
              <a:t>)</a:t>
            </a:r>
            <a:r>
              <a:rPr lang="en-US" sz="2000"/>
              <a:t> due to rotation invariance</a:t>
            </a:r>
          </a:p>
        </p:txBody>
      </p:sp>
      <p:pic>
        <p:nvPicPr>
          <p:cNvPr id="232453" name="Picture 5" descr="RotatedDeltaNew"/>
          <p:cNvPicPr>
            <a:picLocks noChangeAspect="1" noChangeArrowheads="1"/>
          </p:cNvPicPr>
          <p:nvPr/>
        </p:nvPicPr>
        <p:blipFill>
          <a:blip r:embed="rId4"/>
          <a:srcRect l="21671" t="21671" r="27087" b="21671"/>
          <a:stretch>
            <a:fillRect/>
          </a:stretch>
        </p:blipFill>
        <p:spPr bwMode="auto">
          <a:xfrm>
            <a:off x="7086600" y="4187825"/>
            <a:ext cx="1939925" cy="2144713"/>
          </a:xfrm>
          <a:prstGeom prst="rect">
            <a:avLst/>
          </a:prstGeom>
          <a:noFill/>
          <a:ln w="9525">
            <a:noFill/>
            <a:miter lim="800000"/>
            <a:headEnd/>
            <a:tailEnd/>
          </a:ln>
        </p:spPr>
      </p:pic>
      <p:pic>
        <p:nvPicPr>
          <p:cNvPr id="232454" name="Picture 6" descr="OrigDeltaNew"/>
          <p:cNvPicPr>
            <a:picLocks noChangeAspect="1" noChangeArrowheads="1"/>
          </p:cNvPicPr>
          <p:nvPr/>
        </p:nvPicPr>
        <p:blipFill>
          <a:blip r:embed="rId5"/>
          <a:srcRect l="21671" t="21671" r="32506" b="21671"/>
          <a:stretch>
            <a:fillRect/>
          </a:stretch>
        </p:blipFill>
        <p:spPr bwMode="auto">
          <a:xfrm>
            <a:off x="6761163" y="1662113"/>
            <a:ext cx="1933575" cy="2390775"/>
          </a:xfrm>
          <a:prstGeom prst="rect">
            <a:avLst/>
          </a:prstGeom>
          <a:noFill/>
          <a:ln w="9525">
            <a:noFill/>
            <a:miter lim="800000"/>
            <a:headEnd/>
            <a:tailEnd/>
          </a:ln>
        </p:spPr>
      </p:pic>
      <p:sp>
        <p:nvSpPr>
          <p:cNvPr id="232455" name="Text Box 7"/>
          <p:cNvSpPr txBox="1">
            <a:spLocks noChangeArrowheads="1"/>
          </p:cNvSpPr>
          <p:nvPr/>
        </p:nvSpPr>
        <p:spPr bwMode="auto">
          <a:xfrm>
            <a:off x="7567613" y="1489075"/>
            <a:ext cx="423862" cy="519113"/>
          </a:xfrm>
          <a:prstGeom prst="rect">
            <a:avLst/>
          </a:prstGeom>
          <a:noFill/>
          <a:ln w="38100">
            <a:noFill/>
            <a:miter lim="800000"/>
            <a:headEnd/>
            <a:tailEnd/>
          </a:ln>
          <a:effectLst/>
        </p:spPr>
        <p:txBody>
          <a:bodyPr>
            <a:spAutoFit/>
          </a:bodyPr>
          <a:lstStyle/>
          <a:p>
            <a:pPr algn="ctr">
              <a:spcBef>
                <a:spcPct val="50000"/>
              </a:spcBef>
            </a:pPr>
            <a:r>
              <a:rPr lang="en-US" sz="2800" i="1">
                <a:solidFill>
                  <a:srgbClr val="000000"/>
                </a:solidFill>
                <a:latin typeface="Times New Roman" pitchFamily="18" charset="0"/>
              </a:rPr>
              <a:t>z</a:t>
            </a:r>
          </a:p>
        </p:txBody>
      </p:sp>
      <p:sp>
        <p:nvSpPr>
          <p:cNvPr id="232456" name="Text Box 8"/>
          <p:cNvSpPr txBox="1">
            <a:spLocks noChangeArrowheads="1"/>
          </p:cNvSpPr>
          <p:nvPr/>
        </p:nvSpPr>
        <p:spPr bwMode="auto">
          <a:xfrm>
            <a:off x="8564563" y="3775075"/>
            <a:ext cx="423862" cy="519113"/>
          </a:xfrm>
          <a:prstGeom prst="rect">
            <a:avLst/>
          </a:prstGeom>
          <a:noFill/>
          <a:ln w="38100">
            <a:noFill/>
            <a:miter lim="800000"/>
            <a:headEnd/>
            <a:tailEnd/>
          </a:ln>
          <a:effectLst/>
        </p:spPr>
        <p:txBody>
          <a:bodyPr>
            <a:spAutoFit/>
          </a:bodyPr>
          <a:lstStyle/>
          <a:p>
            <a:pPr algn="ctr">
              <a:spcBef>
                <a:spcPct val="50000"/>
              </a:spcBef>
            </a:pPr>
            <a:r>
              <a:rPr lang="en-US" sz="2800" i="1">
                <a:solidFill>
                  <a:srgbClr val="000000"/>
                </a:solidFill>
                <a:latin typeface="Times New Roman" pitchFamily="18" charset="0"/>
              </a:rPr>
              <a:t>z</a:t>
            </a:r>
            <a:r>
              <a:rPr lang="en-US">
                <a:solidFill>
                  <a:srgbClr val="000000"/>
                </a:solidFill>
                <a:latin typeface="MS Reference Sans Serif" pitchFamily="34" charset="0"/>
              </a:rPr>
              <a:t>’</a:t>
            </a:r>
          </a:p>
        </p:txBody>
      </p:sp>
      <p:sp>
        <p:nvSpPr>
          <p:cNvPr id="232457" name="Line 9"/>
          <p:cNvSpPr>
            <a:spLocks noChangeShapeType="1"/>
          </p:cNvSpPr>
          <p:nvPr/>
        </p:nvSpPr>
        <p:spPr bwMode="auto">
          <a:xfrm flipV="1">
            <a:off x="7951788" y="1854200"/>
            <a:ext cx="0" cy="230188"/>
          </a:xfrm>
          <a:prstGeom prst="line">
            <a:avLst/>
          </a:prstGeom>
          <a:noFill/>
          <a:ln w="76200">
            <a:solidFill>
              <a:srgbClr val="66FF33"/>
            </a:solidFill>
            <a:round/>
            <a:headEnd/>
            <a:tailEnd type="triangle" w="med" len="med"/>
          </a:ln>
          <a:effectLst/>
        </p:spPr>
        <p:txBody>
          <a:bodyPr/>
          <a:lstStyle/>
          <a:p>
            <a:endParaRPr lang="en-US"/>
          </a:p>
        </p:txBody>
      </p:sp>
      <p:sp>
        <p:nvSpPr>
          <p:cNvPr id="232458" name="Line 10"/>
          <p:cNvSpPr>
            <a:spLocks noChangeShapeType="1"/>
          </p:cNvSpPr>
          <p:nvPr/>
        </p:nvSpPr>
        <p:spPr bwMode="auto">
          <a:xfrm rot="1759208" flipV="1">
            <a:off x="8632825" y="4187825"/>
            <a:ext cx="0" cy="346075"/>
          </a:xfrm>
          <a:prstGeom prst="line">
            <a:avLst/>
          </a:prstGeom>
          <a:noFill/>
          <a:ln w="76200">
            <a:solidFill>
              <a:srgbClr val="66FF33"/>
            </a:solidFill>
            <a:round/>
            <a:headEnd/>
            <a:tailEnd type="triangle" w="med" len="med"/>
          </a:ln>
          <a:effectLst/>
        </p:spPr>
        <p:txBody>
          <a:bodyPr/>
          <a:lstStyle/>
          <a:p>
            <a:endParaRPr lang="en-US"/>
          </a:p>
        </p:txBody>
      </p:sp>
      <p:sp>
        <p:nvSpPr>
          <p:cNvPr id="232459" name="AutoShape 11"/>
          <p:cNvSpPr>
            <a:spLocks noChangeArrowheads="1"/>
          </p:cNvSpPr>
          <p:nvPr/>
        </p:nvSpPr>
        <p:spPr bwMode="auto">
          <a:xfrm>
            <a:off x="7721600" y="3929063"/>
            <a:ext cx="346075" cy="652462"/>
          </a:xfrm>
          <a:prstGeom prst="downArrow">
            <a:avLst>
              <a:gd name="adj1" fmla="val 50000"/>
              <a:gd name="adj2" fmla="val 47133"/>
            </a:avLst>
          </a:prstGeom>
          <a:noFill/>
          <a:ln w="38100">
            <a:solidFill>
              <a:schemeClr val="accent1"/>
            </a:solidFill>
            <a:miter lim="800000"/>
            <a:headEnd/>
            <a:tailEnd/>
          </a:ln>
          <a:effectLst/>
        </p:spPr>
        <p:txBody>
          <a:bodyPr wrap="none" anchor="ctr"/>
          <a:lstStyle/>
          <a:p>
            <a:endParaRPr lang="en-US"/>
          </a:p>
        </p:txBody>
      </p:sp>
      <p:graphicFrame>
        <p:nvGraphicFramePr>
          <p:cNvPr id="232461" name="Object 13"/>
          <p:cNvGraphicFramePr>
            <a:graphicFrameLocks noChangeAspect="1"/>
          </p:cNvGraphicFramePr>
          <p:nvPr/>
        </p:nvGraphicFramePr>
        <p:xfrm>
          <a:off x="6761163" y="2584450"/>
          <a:ext cx="730250" cy="468313"/>
        </p:xfrm>
        <a:graphic>
          <a:graphicData uri="http://schemas.openxmlformats.org/presentationml/2006/ole">
            <p:oleObj spid="_x0000_s128004" name="Equation" r:id="rId6" imgW="355320" imgH="228600" progId="">
              <p:embed/>
            </p:oleObj>
          </a:graphicData>
        </a:graphic>
      </p:graphicFrame>
      <p:graphicFrame>
        <p:nvGraphicFramePr>
          <p:cNvPr id="232462" name="Object 14"/>
          <p:cNvGraphicFramePr>
            <a:graphicFrameLocks noChangeAspect="1"/>
          </p:cNvGraphicFramePr>
          <p:nvPr/>
        </p:nvGraphicFramePr>
        <p:xfrm>
          <a:off x="6813550" y="4918075"/>
          <a:ext cx="782638" cy="469900"/>
        </p:xfrm>
        <a:graphic>
          <a:graphicData uri="http://schemas.openxmlformats.org/presentationml/2006/ole">
            <p:oleObj spid="_x0000_s128005" name="Equation" r:id="rId7" imgW="380880" imgH="228600" progId="">
              <p:embed/>
            </p:oleObj>
          </a:graphicData>
        </a:graphic>
      </p:graphicFrame>
      <p:graphicFrame>
        <p:nvGraphicFramePr>
          <p:cNvPr id="232463" name="Object 15"/>
          <p:cNvGraphicFramePr>
            <a:graphicFrameLocks noChangeAspect="1"/>
          </p:cNvGraphicFramePr>
          <p:nvPr/>
        </p:nvGraphicFramePr>
        <p:xfrm>
          <a:off x="3098800" y="5137150"/>
          <a:ext cx="3217863" cy="631825"/>
        </p:xfrm>
        <a:graphic>
          <a:graphicData uri="http://schemas.openxmlformats.org/presentationml/2006/ole">
            <p:oleObj spid="_x0000_s128006" name="Equation" r:id="rId8" imgW="1295280" imgH="253800" progId="">
              <p:embed/>
            </p:oleObj>
          </a:graphicData>
        </a:graphic>
      </p:graphicFrame>
      <p:sp>
        <p:nvSpPr>
          <p:cNvPr id="232464" name="Rectangle 16"/>
          <p:cNvSpPr>
            <a:spLocks noChangeArrowheads="1"/>
          </p:cNvSpPr>
          <p:nvPr/>
        </p:nvSpPr>
        <p:spPr bwMode="auto">
          <a:xfrm>
            <a:off x="3727450" y="4983162"/>
            <a:ext cx="2649538" cy="960438"/>
          </a:xfrm>
          <a:prstGeom prst="rect">
            <a:avLst/>
          </a:prstGeom>
          <a:noFill/>
          <a:ln w="38100">
            <a:solidFill>
              <a:schemeClr val="accent1"/>
            </a:solidFill>
            <a:miter lim="800000"/>
            <a:headEnd/>
            <a:tailEnd/>
          </a:ln>
          <a:effectLst/>
        </p:spPr>
        <p:txBody>
          <a:bodyPr wrap="none" anchor="ctr"/>
          <a:lstStyle/>
          <a:p>
            <a:endParaRPr lang="en-US"/>
          </a:p>
        </p:txBody>
      </p:sp>
      <p:graphicFrame>
        <p:nvGraphicFramePr>
          <p:cNvPr id="128007" name="Object 7"/>
          <p:cNvGraphicFramePr>
            <a:graphicFrameLocks noChangeAspect="1"/>
          </p:cNvGraphicFramePr>
          <p:nvPr/>
        </p:nvGraphicFramePr>
        <p:xfrm>
          <a:off x="715963" y="2743200"/>
          <a:ext cx="5035550" cy="914400"/>
        </p:xfrm>
        <a:graphic>
          <a:graphicData uri="http://schemas.openxmlformats.org/presentationml/2006/ole">
            <p:oleObj spid="_x0000_s128007" name="Equation" r:id="rId9" imgW="2450880" imgH="444240" progId="">
              <p:embed/>
            </p:oleObj>
          </a:graphicData>
        </a:graphic>
      </p:graphicFrame>
      <p:graphicFrame>
        <p:nvGraphicFramePr>
          <p:cNvPr id="128008" name="Object 8"/>
          <p:cNvGraphicFramePr>
            <a:graphicFrameLocks noChangeAspect="1"/>
          </p:cNvGraphicFramePr>
          <p:nvPr/>
        </p:nvGraphicFramePr>
        <p:xfrm>
          <a:off x="654050" y="5105400"/>
          <a:ext cx="2366963" cy="631825"/>
        </p:xfrm>
        <a:graphic>
          <a:graphicData uri="http://schemas.openxmlformats.org/presentationml/2006/ole">
            <p:oleObj spid="_x0000_s128008" name="Equation" r:id="rId10" imgW="952200" imgH="253800" progId="">
              <p:embed/>
            </p:oleObj>
          </a:graphicData>
        </a:graphic>
      </p:graphicFrame>
    </p:spTree>
  </p:cSld>
  <p:clrMapOvr>
    <a:masterClrMapping/>
  </p:clrMapOvr>
  <p:transition advTm="225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4"/>
          <p:cNvSpPr>
            <a:spLocks noGrp="1" noChangeArrowheads="1"/>
          </p:cNvSpPr>
          <p:nvPr>
            <p:ph type="title"/>
          </p:nvPr>
        </p:nvSpPr>
        <p:spPr/>
        <p:txBody>
          <a:bodyPr/>
          <a:lstStyle/>
          <a:p>
            <a:r>
              <a:rPr lang="en-US"/>
              <a:t>Efficient ZH Rotation</a:t>
            </a:r>
          </a:p>
        </p:txBody>
      </p:sp>
      <p:grpSp>
        <p:nvGrpSpPr>
          <p:cNvPr id="2" name="Group 15"/>
          <p:cNvGrpSpPr>
            <a:grpSpLocks/>
          </p:cNvGrpSpPr>
          <p:nvPr/>
        </p:nvGrpSpPr>
        <p:grpSpPr bwMode="auto">
          <a:xfrm>
            <a:off x="846138" y="1584325"/>
            <a:ext cx="1700212" cy="2727325"/>
            <a:chOff x="388" y="926"/>
            <a:chExt cx="1071" cy="1718"/>
          </a:xfrm>
        </p:grpSpPr>
        <p:pic>
          <p:nvPicPr>
            <p:cNvPr id="214018" name="Picture 2" descr="GOrig"/>
            <p:cNvPicPr>
              <a:picLocks noChangeAspect="1" noChangeArrowheads="1"/>
            </p:cNvPicPr>
            <p:nvPr/>
          </p:nvPicPr>
          <p:blipFill>
            <a:blip r:embed="rId3">
              <a:clrChange>
                <a:clrFrom>
                  <a:srgbClr val="FFFFFF"/>
                </a:clrFrom>
                <a:clrTo>
                  <a:srgbClr val="FFFFFF">
                    <a:alpha val="0"/>
                  </a:srgbClr>
                </a:clrTo>
              </a:clrChange>
            </a:blip>
            <a:srcRect l="32506" t="26221" r="35539" b="25571"/>
            <a:stretch>
              <a:fillRect/>
            </a:stretch>
          </p:blipFill>
          <p:spPr bwMode="auto">
            <a:xfrm>
              <a:off x="388" y="1027"/>
              <a:ext cx="1071" cy="1617"/>
            </a:xfrm>
            <a:prstGeom prst="rect">
              <a:avLst/>
            </a:prstGeom>
            <a:noFill/>
            <a:ln w="9525">
              <a:noFill/>
              <a:miter lim="800000"/>
              <a:headEnd/>
              <a:tailEnd/>
            </a:ln>
          </p:spPr>
        </p:pic>
        <p:sp>
          <p:nvSpPr>
            <p:cNvPr id="214026" name="Text Box 10"/>
            <p:cNvSpPr txBox="1">
              <a:spLocks noChangeArrowheads="1"/>
            </p:cNvSpPr>
            <p:nvPr/>
          </p:nvSpPr>
          <p:spPr bwMode="auto">
            <a:xfrm>
              <a:off x="1090" y="926"/>
              <a:ext cx="267" cy="327"/>
            </a:xfrm>
            <a:prstGeom prst="rect">
              <a:avLst/>
            </a:prstGeom>
            <a:noFill/>
            <a:ln w="38100">
              <a:noFill/>
              <a:miter lim="800000"/>
              <a:headEnd/>
              <a:tailEnd/>
            </a:ln>
            <a:effectLst/>
          </p:spPr>
          <p:txBody>
            <a:bodyPr>
              <a:spAutoFit/>
            </a:bodyPr>
            <a:lstStyle/>
            <a:p>
              <a:pPr algn="ctr">
                <a:spcBef>
                  <a:spcPct val="50000"/>
                </a:spcBef>
              </a:pPr>
              <a:r>
                <a:rPr lang="en-US" sz="2800" i="1">
                  <a:solidFill>
                    <a:srgbClr val="000000"/>
                  </a:solidFill>
                  <a:latin typeface="Times New Roman" pitchFamily="18" charset="0"/>
                </a:rPr>
                <a:t>z</a:t>
              </a:r>
            </a:p>
          </p:txBody>
        </p:sp>
        <p:sp>
          <p:nvSpPr>
            <p:cNvPr id="214028" name="Line 12"/>
            <p:cNvSpPr>
              <a:spLocks noChangeShapeType="1"/>
            </p:cNvSpPr>
            <p:nvPr/>
          </p:nvSpPr>
          <p:spPr bwMode="auto">
            <a:xfrm flipV="1">
              <a:off x="969" y="1023"/>
              <a:ext cx="0" cy="145"/>
            </a:xfrm>
            <a:prstGeom prst="line">
              <a:avLst/>
            </a:prstGeom>
            <a:noFill/>
            <a:ln w="76200">
              <a:solidFill>
                <a:srgbClr val="66FF33"/>
              </a:solidFill>
              <a:round/>
              <a:headEnd/>
              <a:tailEnd type="triangle" w="med" len="med"/>
            </a:ln>
            <a:effectLst/>
          </p:spPr>
          <p:txBody>
            <a:bodyPr/>
            <a:lstStyle/>
            <a:p>
              <a:endParaRPr lang="en-US"/>
            </a:p>
          </p:txBody>
        </p:sp>
      </p:grpSp>
      <p:sp>
        <p:nvSpPr>
          <p:cNvPr id="214033" name="Text Box 17"/>
          <p:cNvSpPr txBox="1">
            <a:spLocks noChangeArrowheads="1"/>
          </p:cNvSpPr>
          <p:nvPr/>
        </p:nvSpPr>
        <p:spPr bwMode="auto">
          <a:xfrm>
            <a:off x="501650" y="2738438"/>
            <a:ext cx="806450" cy="519112"/>
          </a:xfrm>
          <a:prstGeom prst="rect">
            <a:avLst/>
          </a:prstGeom>
          <a:noFill/>
          <a:ln w="38100">
            <a:noFill/>
            <a:miter lim="800000"/>
            <a:headEnd/>
            <a:tailEnd/>
          </a:ln>
          <a:effectLst/>
        </p:spPr>
        <p:txBody>
          <a:bodyPr>
            <a:spAutoFit/>
          </a:bodyPr>
          <a:lstStyle/>
          <a:p>
            <a:pPr algn="ctr">
              <a:spcBef>
                <a:spcPct val="50000"/>
              </a:spcBef>
            </a:pPr>
            <a:r>
              <a:rPr lang="en-US" sz="2800" i="1">
                <a:latin typeface="Times New Roman" pitchFamily="18" charset="0"/>
              </a:rPr>
              <a:t>g</a:t>
            </a:r>
            <a:r>
              <a:rPr lang="en-US" sz="2800">
                <a:latin typeface="Times New Roman" pitchFamily="18" charset="0"/>
              </a:rPr>
              <a:t>(</a:t>
            </a:r>
            <a:r>
              <a:rPr lang="en-US" sz="2800" i="1">
                <a:latin typeface="Times New Roman" pitchFamily="18" charset="0"/>
              </a:rPr>
              <a:t>s</a:t>
            </a:r>
            <a:r>
              <a:rPr lang="en-US" sz="2800">
                <a:latin typeface="Times New Roman" pitchFamily="18" charset="0"/>
              </a:rPr>
              <a:t>)</a:t>
            </a:r>
          </a:p>
        </p:txBody>
      </p:sp>
    </p:spTree>
  </p:cSld>
  <p:clrMapOvr>
    <a:masterClrMapping/>
  </p:clrMapOvr>
  <p:transition advTm="14015"/>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US"/>
              <a:t>Efficient ZH Rotation</a:t>
            </a:r>
          </a:p>
        </p:txBody>
      </p:sp>
      <p:graphicFrame>
        <p:nvGraphicFramePr>
          <p:cNvPr id="216068" name="Object 4"/>
          <p:cNvGraphicFramePr>
            <a:graphicFrameLocks noChangeAspect="1"/>
          </p:cNvGraphicFramePr>
          <p:nvPr/>
        </p:nvGraphicFramePr>
        <p:xfrm>
          <a:off x="923925" y="5021263"/>
          <a:ext cx="2559050" cy="558800"/>
        </p:xfrm>
        <a:graphic>
          <a:graphicData uri="http://schemas.openxmlformats.org/presentationml/2006/ole">
            <p:oleObj spid="_x0000_s129026" name="Equation" r:id="rId4" imgW="1282680" imgH="279360" progId="">
              <p:embed/>
            </p:oleObj>
          </a:graphicData>
        </a:graphic>
      </p:graphicFrame>
      <p:grpSp>
        <p:nvGrpSpPr>
          <p:cNvPr id="2" name="Group 7"/>
          <p:cNvGrpSpPr>
            <a:grpSpLocks/>
          </p:cNvGrpSpPr>
          <p:nvPr/>
        </p:nvGrpSpPr>
        <p:grpSpPr bwMode="auto">
          <a:xfrm>
            <a:off x="846138" y="1584325"/>
            <a:ext cx="1700212" cy="2727325"/>
            <a:chOff x="388" y="926"/>
            <a:chExt cx="1071" cy="1718"/>
          </a:xfrm>
        </p:grpSpPr>
        <p:pic>
          <p:nvPicPr>
            <p:cNvPr id="216072" name="Picture 8" descr="GOrig"/>
            <p:cNvPicPr>
              <a:picLocks noChangeAspect="1" noChangeArrowheads="1"/>
            </p:cNvPicPr>
            <p:nvPr/>
          </p:nvPicPr>
          <p:blipFill>
            <a:blip r:embed="rId5">
              <a:clrChange>
                <a:clrFrom>
                  <a:srgbClr val="FFFFFF"/>
                </a:clrFrom>
                <a:clrTo>
                  <a:srgbClr val="FFFFFF">
                    <a:alpha val="0"/>
                  </a:srgbClr>
                </a:clrTo>
              </a:clrChange>
            </a:blip>
            <a:srcRect l="32506" t="26221" r="35539" b="25571"/>
            <a:stretch>
              <a:fillRect/>
            </a:stretch>
          </p:blipFill>
          <p:spPr bwMode="auto">
            <a:xfrm>
              <a:off x="388" y="1027"/>
              <a:ext cx="1071" cy="1617"/>
            </a:xfrm>
            <a:prstGeom prst="rect">
              <a:avLst/>
            </a:prstGeom>
            <a:noFill/>
            <a:ln w="9525">
              <a:noFill/>
              <a:miter lim="800000"/>
              <a:headEnd/>
              <a:tailEnd/>
            </a:ln>
          </p:spPr>
        </p:pic>
        <p:sp>
          <p:nvSpPr>
            <p:cNvPr id="216073" name="Text Box 9"/>
            <p:cNvSpPr txBox="1">
              <a:spLocks noChangeArrowheads="1"/>
            </p:cNvSpPr>
            <p:nvPr/>
          </p:nvSpPr>
          <p:spPr bwMode="auto">
            <a:xfrm>
              <a:off x="1090" y="926"/>
              <a:ext cx="267" cy="327"/>
            </a:xfrm>
            <a:prstGeom prst="rect">
              <a:avLst/>
            </a:prstGeom>
            <a:noFill/>
            <a:ln w="38100">
              <a:noFill/>
              <a:miter lim="800000"/>
              <a:headEnd/>
              <a:tailEnd/>
            </a:ln>
            <a:effectLst/>
          </p:spPr>
          <p:txBody>
            <a:bodyPr>
              <a:spAutoFit/>
            </a:bodyPr>
            <a:lstStyle/>
            <a:p>
              <a:pPr algn="ctr">
                <a:spcBef>
                  <a:spcPct val="50000"/>
                </a:spcBef>
              </a:pPr>
              <a:r>
                <a:rPr lang="en-US" sz="2800" i="1">
                  <a:solidFill>
                    <a:srgbClr val="000000"/>
                  </a:solidFill>
                  <a:latin typeface="Times New Roman" pitchFamily="18" charset="0"/>
                </a:rPr>
                <a:t>z</a:t>
              </a:r>
            </a:p>
          </p:txBody>
        </p:sp>
        <p:sp>
          <p:nvSpPr>
            <p:cNvPr id="216074" name="Line 10"/>
            <p:cNvSpPr>
              <a:spLocks noChangeShapeType="1"/>
            </p:cNvSpPr>
            <p:nvPr/>
          </p:nvSpPr>
          <p:spPr bwMode="auto">
            <a:xfrm flipV="1">
              <a:off x="969" y="1023"/>
              <a:ext cx="0" cy="145"/>
            </a:xfrm>
            <a:prstGeom prst="line">
              <a:avLst/>
            </a:prstGeom>
            <a:noFill/>
            <a:ln w="76200">
              <a:solidFill>
                <a:srgbClr val="66FF33"/>
              </a:solidFill>
              <a:round/>
              <a:headEnd/>
              <a:tailEnd type="triangle" w="med" len="med"/>
            </a:ln>
            <a:effectLst/>
          </p:spPr>
          <p:txBody>
            <a:bodyPr/>
            <a:lstStyle/>
            <a:p>
              <a:endParaRPr lang="en-US"/>
            </a:p>
          </p:txBody>
        </p:sp>
      </p:grpSp>
      <p:graphicFrame>
        <p:nvGraphicFramePr>
          <p:cNvPr id="216079" name="Object 15"/>
          <p:cNvGraphicFramePr>
            <a:graphicFrameLocks noChangeAspect="1"/>
          </p:cNvGraphicFramePr>
          <p:nvPr/>
        </p:nvGraphicFramePr>
        <p:xfrm>
          <a:off x="2843213" y="1892300"/>
          <a:ext cx="822325" cy="2403475"/>
        </p:xfrm>
        <a:graphic>
          <a:graphicData uri="http://schemas.openxmlformats.org/presentationml/2006/ole">
            <p:oleObj spid="_x0000_s129027" name="Equation" r:id="rId6" imgW="469800" imgH="1371600" progId="">
              <p:embed/>
            </p:oleObj>
          </a:graphicData>
        </a:graphic>
      </p:graphicFrame>
      <p:sp>
        <p:nvSpPr>
          <p:cNvPr id="216080" name="Text Box 16"/>
          <p:cNvSpPr txBox="1">
            <a:spLocks noChangeArrowheads="1"/>
          </p:cNvSpPr>
          <p:nvPr/>
        </p:nvSpPr>
        <p:spPr bwMode="auto">
          <a:xfrm>
            <a:off x="501650" y="2738438"/>
            <a:ext cx="806450" cy="519112"/>
          </a:xfrm>
          <a:prstGeom prst="rect">
            <a:avLst/>
          </a:prstGeom>
          <a:noFill/>
          <a:ln w="38100">
            <a:noFill/>
            <a:miter lim="800000"/>
            <a:headEnd/>
            <a:tailEnd/>
          </a:ln>
          <a:effectLst/>
        </p:spPr>
        <p:txBody>
          <a:bodyPr>
            <a:spAutoFit/>
          </a:bodyPr>
          <a:lstStyle/>
          <a:p>
            <a:pPr algn="ctr">
              <a:spcBef>
                <a:spcPct val="50000"/>
              </a:spcBef>
            </a:pPr>
            <a:r>
              <a:rPr lang="en-US" sz="2800" i="1">
                <a:latin typeface="Times New Roman" pitchFamily="18" charset="0"/>
              </a:rPr>
              <a:t>g</a:t>
            </a:r>
            <a:r>
              <a:rPr lang="en-US" sz="2800">
                <a:latin typeface="Times New Roman" pitchFamily="18" charset="0"/>
              </a:rPr>
              <a:t>(</a:t>
            </a:r>
            <a:r>
              <a:rPr lang="en-US" sz="2800" i="1">
                <a:latin typeface="Times New Roman" pitchFamily="18" charset="0"/>
              </a:rPr>
              <a:t>s</a:t>
            </a:r>
            <a:r>
              <a:rPr lang="en-US" sz="2800">
                <a:latin typeface="Times New Roman" pitchFamily="18" charset="0"/>
              </a:rPr>
              <a:t>)</a:t>
            </a:r>
          </a:p>
        </p:txBody>
      </p:sp>
    </p:spTree>
  </p:cSld>
  <p:clrMapOvr>
    <a:masterClrMapping/>
  </p:clrMapOvr>
  <p:transition advTm="7422"/>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n-US"/>
              <a:t>Efficient ZH Rotation</a:t>
            </a:r>
          </a:p>
        </p:txBody>
      </p:sp>
      <p:grpSp>
        <p:nvGrpSpPr>
          <p:cNvPr id="2" name="Group 7"/>
          <p:cNvGrpSpPr>
            <a:grpSpLocks/>
          </p:cNvGrpSpPr>
          <p:nvPr/>
        </p:nvGrpSpPr>
        <p:grpSpPr bwMode="auto">
          <a:xfrm>
            <a:off x="846138" y="1584325"/>
            <a:ext cx="1700212" cy="2727325"/>
            <a:chOff x="388" y="926"/>
            <a:chExt cx="1071" cy="1718"/>
          </a:xfrm>
        </p:grpSpPr>
        <p:pic>
          <p:nvPicPr>
            <p:cNvPr id="218120" name="Picture 8" descr="GOrig"/>
            <p:cNvPicPr>
              <a:picLocks noChangeAspect="1" noChangeArrowheads="1"/>
            </p:cNvPicPr>
            <p:nvPr/>
          </p:nvPicPr>
          <p:blipFill>
            <a:blip r:embed="rId4">
              <a:clrChange>
                <a:clrFrom>
                  <a:srgbClr val="FFFFFF"/>
                </a:clrFrom>
                <a:clrTo>
                  <a:srgbClr val="FFFFFF">
                    <a:alpha val="0"/>
                  </a:srgbClr>
                </a:clrTo>
              </a:clrChange>
            </a:blip>
            <a:srcRect l="32506" t="26221" r="35539" b="25571"/>
            <a:stretch>
              <a:fillRect/>
            </a:stretch>
          </p:blipFill>
          <p:spPr bwMode="auto">
            <a:xfrm>
              <a:off x="388" y="1027"/>
              <a:ext cx="1071" cy="1617"/>
            </a:xfrm>
            <a:prstGeom prst="rect">
              <a:avLst/>
            </a:prstGeom>
            <a:noFill/>
            <a:ln w="9525">
              <a:noFill/>
              <a:miter lim="800000"/>
              <a:headEnd/>
              <a:tailEnd/>
            </a:ln>
          </p:spPr>
        </p:pic>
        <p:sp>
          <p:nvSpPr>
            <p:cNvPr id="218121" name="Text Box 9"/>
            <p:cNvSpPr txBox="1">
              <a:spLocks noChangeArrowheads="1"/>
            </p:cNvSpPr>
            <p:nvPr/>
          </p:nvSpPr>
          <p:spPr bwMode="auto">
            <a:xfrm>
              <a:off x="1090" y="926"/>
              <a:ext cx="267" cy="327"/>
            </a:xfrm>
            <a:prstGeom prst="rect">
              <a:avLst/>
            </a:prstGeom>
            <a:noFill/>
            <a:ln w="38100">
              <a:noFill/>
              <a:miter lim="800000"/>
              <a:headEnd/>
              <a:tailEnd/>
            </a:ln>
            <a:effectLst/>
          </p:spPr>
          <p:txBody>
            <a:bodyPr>
              <a:spAutoFit/>
            </a:bodyPr>
            <a:lstStyle/>
            <a:p>
              <a:pPr algn="ctr">
                <a:spcBef>
                  <a:spcPct val="50000"/>
                </a:spcBef>
              </a:pPr>
              <a:r>
                <a:rPr lang="en-US" sz="2800" i="1">
                  <a:solidFill>
                    <a:srgbClr val="000000"/>
                  </a:solidFill>
                  <a:latin typeface="Times New Roman" pitchFamily="18" charset="0"/>
                </a:rPr>
                <a:t>z</a:t>
              </a:r>
            </a:p>
          </p:txBody>
        </p:sp>
        <p:sp>
          <p:nvSpPr>
            <p:cNvPr id="218122" name="Line 10"/>
            <p:cNvSpPr>
              <a:spLocks noChangeShapeType="1"/>
            </p:cNvSpPr>
            <p:nvPr/>
          </p:nvSpPr>
          <p:spPr bwMode="auto">
            <a:xfrm flipV="1">
              <a:off x="969" y="1023"/>
              <a:ext cx="0" cy="145"/>
            </a:xfrm>
            <a:prstGeom prst="line">
              <a:avLst/>
            </a:prstGeom>
            <a:noFill/>
            <a:ln w="76200">
              <a:solidFill>
                <a:srgbClr val="66FF33"/>
              </a:solidFill>
              <a:round/>
              <a:headEnd/>
              <a:tailEnd type="triangle" w="med" len="med"/>
            </a:ln>
            <a:effectLst/>
          </p:spPr>
          <p:txBody>
            <a:bodyPr/>
            <a:lstStyle/>
            <a:p>
              <a:endParaRPr lang="en-US"/>
            </a:p>
          </p:txBody>
        </p:sp>
      </p:grpSp>
      <p:grpSp>
        <p:nvGrpSpPr>
          <p:cNvPr id="3" name="Group 11"/>
          <p:cNvGrpSpPr>
            <a:grpSpLocks/>
          </p:cNvGrpSpPr>
          <p:nvPr/>
        </p:nvGrpSpPr>
        <p:grpSpPr bwMode="auto">
          <a:xfrm>
            <a:off x="6338888" y="1662113"/>
            <a:ext cx="1920875" cy="2428875"/>
            <a:chOff x="3993" y="975"/>
            <a:chExt cx="1210" cy="1530"/>
          </a:xfrm>
        </p:grpSpPr>
        <p:pic>
          <p:nvPicPr>
            <p:cNvPr id="218124" name="Picture 12" descr="GRot"/>
            <p:cNvPicPr>
              <a:picLocks noChangeAspect="1" noChangeArrowheads="1"/>
            </p:cNvPicPr>
            <p:nvPr/>
          </p:nvPicPr>
          <p:blipFill>
            <a:blip r:embed="rId5">
              <a:clrChange>
                <a:clrFrom>
                  <a:srgbClr val="FFFFFF"/>
                </a:clrFrom>
                <a:clrTo>
                  <a:srgbClr val="FFFFFF">
                    <a:alpha val="0"/>
                  </a:srgbClr>
                </a:clrTo>
              </a:clrChange>
            </a:blip>
            <a:srcRect l="32506" t="21671" r="31076" b="21671"/>
            <a:stretch>
              <a:fillRect/>
            </a:stretch>
          </p:blipFill>
          <p:spPr bwMode="auto">
            <a:xfrm>
              <a:off x="3993" y="999"/>
              <a:ext cx="968" cy="1506"/>
            </a:xfrm>
            <a:prstGeom prst="rect">
              <a:avLst/>
            </a:prstGeom>
            <a:noFill/>
            <a:ln w="9525">
              <a:noFill/>
              <a:miter lim="800000"/>
              <a:headEnd/>
              <a:tailEnd/>
            </a:ln>
          </p:spPr>
        </p:pic>
        <p:sp>
          <p:nvSpPr>
            <p:cNvPr id="218125" name="Text Box 13"/>
            <p:cNvSpPr txBox="1">
              <a:spLocks noChangeArrowheads="1"/>
            </p:cNvSpPr>
            <p:nvPr/>
          </p:nvSpPr>
          <p:spPr bwMode="auto">
            <a:xfrm>
              <a:off x="4936" y="1047"/>
              <a:ext cx="267" cy="327"/>
            </a:xfrm>
            <a:prstGeom prst="rect">
              <a:avLst/>
            </a:prstGeom>
            <a:noFill/>
            <a:ln w="38100">
              <a:noFill/>
              <a:miter lim="800000"/>
              <a:headEnd/>
              <a:tailEnd/>
            </a:ln>
            <a:effectLst/>
          </p:spPr>
          <p:txBody>
            <a:bodyPr>
              <a:spAutoFit/>
            </a:bodyPr>
            <a:lstStyle/>
            <a:p>
              <a:pPr algn="ctr">
                <a:spcBef>
                  <a:spcPct val="50000"/>
                </a:spcBef>
              </a:pPr>
              <a:r>
                <a:rPr lang="en-US" sz="2800" i="1">
                  <a:solidFill>
                    <a:srgbClr val="000000"/>
                  </a:solidFill>
                  <a:latin typeface="Times New Roman" pitchFamily="18" charset="0"/>
                </a:rPr>
                <a:t>z</a:t>
              </a:r>
              <a:r>
                <a:rPr lang="en-US">
                  <a:solidFill>
                    <a:srgbClr val="000000"/>
                  </a:solidFill>
                  <a:latin typeface="MS Reference Sans Serif" pitchFamily="34" charset="0"/>
                </a:rPr>
                <a:t>’</a:t>
              </a:r>
            </a:p>
          </p:txBody>
        </p:sp>
        <p:sp>
          <p:nvSpPr>
            <p:cNvPr id="218126" name="Line 14"/>
            <p:cNvSpPr>
              <a:spLocks noChangeShapeType="1"/>
            </p:cNvSpPr>
            <p:nvPr/>
          </p:nvSpPr>
          <p:spPr bwMode="auto">
            <a:xfrm rot="1759208" flipV="1">
              <a:off x="4815" y="975"/>
              <a:ext cx="0" cy="218"/>
            </a:xfrm>
            <a:prstGeom prst="line">
              <a:avLst/>
            </a:prstGeom>
            <a:noFill/>
            <a:ln w="76200">
              <a:solidFill>
                <a:srgbClr val="66FF33"/>
              </a:solidFill>
              <a:round/>
              <a:headEnd/>
              <a:tailEnd type="triangle" w="med" len="med"/>
            </a:ln>
            <a:effectLst/>
          </p:spPr>
          <p:txBody>
            <a:bodyPr/>
            <a:lstStyle/>
            <a:p>
              <a:endParaRPr lang="en-US"/>
            </a:p>
          </p:txBody>
        </p:sp>
      </p:grpSp>
      <p:graphicFrame>
        <p:nvGraphicFramePr>
          <p:cNvPr id="218127" name="Object 15"/>
          <p:cNvGraphicFramePr>
            <a:graphicFrameLocks noChangeAspect="1"/>
          </p:cNvGraphicFramePr>
          <p:nvPr/>
        </p:nvGraphicFramePr>
        <p:xfrm>
          <a:off x="2843213" y="1892300"/>
          <a:ext cx="822325" cy="2403475"/>
        </p:xfrm>
        <a:graphic>
          <a:graphicData uri="http://schemas.openxmlformats.org/presentationml/2006/ole">
            <p:oleObj spid="_x0000_s130050" name="Equation" r:id="rId6" imgW="469800" imgH="1371600" progId="">
              <p:embed/>
            </p:oleObj>
          </a:graphicData>
        </a:graphic>
      </p:graphicFrame>
      <p:sp>
        <p:nvSpPr>
          <p:cNvPr id="218128" name="Text Box 16"/>
          <p:cNvSpPr txBox="1">
            <a:spLocks noChangeArrowheads="1"/>
          </p:cNvSpPr>
          <p:nvPr/>
        </p:nvSpPr>
        <p:spPr bwMode="auto">
          <a:xfrm>
            <a:off x="501650" y="2738438"/>
            <a:ext cx="806450" cy="519112"/>
          </a:xfrm>
          <a:prstGeom prst="rect">
            <a:avLst/>
          </a:prstGeom>
          <a:noFill/>
          <a:ln w="38100">
            <a:noFill/>
            <a:miter lim="800000"/>
            <a:headEnd/>
            <a:tailEnd/>
          </a:ln>
          <a:effectLst/>
        </p:spPr>
        <p:txBody>
          <a:bodyPr>
            <a:spAutoFit/>
          </a:bodyPr>
          <a:lstStyle/>
          <a:p>
            <a:pPr algn="ctr">
              <a:spcBef>
                <a:spcPct val="50000"/>
              </a:spcBef>
            </a:pPr>
            <a:r>
              <a:rPr lang="en-US" sz="2800" i="1">
                <a:latin typeface="Times New Roman" pitchFamily="18" charset="0"/>
              </a:rPr>
              <a:t>g</a:t>
            </a:r>
            <a:r>
              <a:rPr lang="en-US" sz="2800">
                <a:latin typeface="Times New Roman" pitchFamily="18" charset="0"/>
              </a:rPr>
              <a:t>(</a:t>
            </a:r>
            <a:r>
              <a:rPr lang="en-US" sz="2800" i="1">
                <a:latin typeface="Times New Roman" pitchFamily="18" charset="0"/>
              </a:rPr>
              <a:t>s</a:t>
            </a:r>
            <a:r>
              <a:rPr lang="en-US" sz="2800">
                <a:latin typeface="Times New Roman" pitchFamily="18" charset="0"/>
              </a:rPr>
              <a:t>)</a:t>
            </a:r>
          </a:p>
        </p:txBody>
      </p:sp>
      <p:sp>
        <p:nvSpPr>
          <p:cNvPr id="218129" name="Text Box 17"/>
          <p:cNvSpPr txBox="1">
            <a:spLocks noChangeArrowheads="1"/>
          </p:cNvSpPr>
          <p:nvPr/>
        </p:nvSpPr>
        <p:spPr bwMode="auto">
          <a:xfrm>
            <a:off x="5724525" y="2584450"/>
            <a:ext cx="920750" cy="519113"/>
          </a:xfrm>
          <a:prstGeom prst="rect">
            <a:avLst/>
          </a:prstGeom>
          <a:noFill/>
          <a:ln w="38100">
            <a:noFill/>
            <a:miter lim="800000"/>
            <a:headEnd/>
            <a:tailEnd/>
          </a:ln>
          <a:effectLst/>
        </p:spPr>
        <p:txBody>
          <a:bodyPr>
            <a:spAutoFit/>
          </a:bodyPr>
          <a:lstStyle/>
          <a:p>
            <a:pPr algn="ctr">
              <a:spcBef>
                <a:spcPct val="50000"/>
              </a:spcBef>
            </a:pPr>
            <a:r>
              <a:rPr lang="en-US" sz="2800" i="1">
                <a:latin typeface="Times New Roman" pitchFamily="18" charset="0"/>
              </a:rPr>
              <a:t>g</a:t>
            </a:r>
            <a:r>
              <a:rPr lang="en-US">
                <a:solidFill>
                  <a:srgbClr val="000000"/>
                </a:solidFill>
                <a:latin typeface="MS Reference Sans Serif" pitchFamily="34" charset="0"/>
              </a:rPr>
              <a:t>’</a:t>
            </a:r>
            <a:r>
              <a:rPr lang="en-US" sz="2800">
                <a:latin typeface="Times New Roman" pitchFamily="18" charset="0"/>
              </a:rPr>
              <a:t>(</a:t>
            </a:r>
            <a:r>
              <a:rPr lang="en-US" sz="2800" i="1">
                <a:latin typeface="Times New Roman" pitchFamily="18" charset="0"/>
              </a:rPr>
              <a:t>s</a:t>
            </a:r>
            <a:r>
              <a:rPr lang="en-US" sz="2800">
                <a:latin typeface="Times New Roman" pitchFamily="18" charset="0"/>
              </a:rPr>
              <a:t>)</a:t>
            </a:r>
          </a:p>
        </p:txBody>
      </p:sp>
      <p:graphicFrame>
        <p:nvGraphicFramePr>
          <p:cNvPr id="218130" name="Object 18"/>
          <p:cNvGraphicFramePr>
            <a:graphicFrameLocks noChangeAspect="1"/>
          </p:cNvGraphicFramePr>
          <p:nvPr/>
        </p:nvGraphicFramePr>
        <p:xfrm>
          <a:off x="923925" y="5021263"/>
          <a:ext cx="2559050" cy="558800"/>
        </p:xfrm>
        <a:graphic>
          <a:graphicData uri="http://schemas.openxmlformats.org/presentationml/2006/ole">
            <p:oleObj spid="_x0000_s130051" name="Equation" r:id="rId7" imgW="1282680" imgH="279360" progId="">
              <p:embed/>
            </p:oleObj>
          </a:graphicData>
        </a:graphic>
      </p:graphicFrame>
    </p:spTree>
  </p:cSld>
  <p:clrMapOvr>
    <a:masterClrMapping/>
  </p:clrMapOvr>
  <p:transition advTm="7219"/>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r>
              <a:rPr lang="en-US"/>
              <a:t>Efficient ZH Rotation</a:t>
            </a:r>
          </a:p>
        </p:txBody>
      </p:sp>
      <p:graphicFrame>
        <p:nvGraphicFramePr>
          <p:cNvPr id="220165" name="Object 5"/>
          <p:cNvGraphicFramePr>
            <a:graphicFrameLocks noChangeAspect="1"/>
          </p:cNvGraphicFramePr>
          <p:nvPr/>
        </p:nvGraphicFramePr>
        <p:xfrm>
          <a:off x="4945063" y="4868863"/>
          <a:ext cx="3775075" cy="557212"/>
        </p:xfrm>
        <a:graphic>
          <a:graphicData uri="http://schemas.openxmlformats.org/presentationml/2006/ole">
            <p:oleObj spid="_x0000_s131074" name="Equation" r:id="rId4" imgW="1892160" imgH="279360" progId="">
              <p:embed/>
            </p:oleObj>
          </a:graphicData>
        </a:graphic>
      </p:graphicFrame>
      <p:graphicFrame>
        <p:nvGraphicFramePr>
          <p:cNvPr id="220166" name="Object 6"/>
          <p:cNvGraphicFramePr>
            <a:graphicFrameLocks noChangeAspect="1"/>
          </p:cNvGraphicFramePr>
          <p:nvPr/>
        </p:nvGraphicFramePr>
        <p:xfrm>
          <a:off x="6070600" y="4273550"/>
          <a:ext cx="1736725" cy="511175"/>
        </p:xfrm>
        <a:graphic>
          <a:graphicData uri="http://schemas.openxmlformats.org/presentationml/2006/ole">
            <p:oleObj spid="_x0000_s131075" name="Equation" r:id="rId5" imgW="863280" imgH="253800" progId="">
              <p:embed/>
            </p:oleObj>
          </a:graphicData>
        </a:graphic>
      </p:graphicFrame>
      <p:grpSp>
        <p:nvGrpSpPr>
          <p:cNvPr id="2" name="Group 7"/>
          <p:cNvGrpSpPr>
            <a:grpSpLocks/>
          </p:cNvGrpSpPr>
          <p:nvPr/>
        </p:nvGrpSpPr>
        <p:grpSpPr bwMode="auto">
          <a:xfrm>
            <a:off x="846138" y="1584325"/>
            <a:ext cx="1700212" cy="2727325"/>
            <a:chOff x="388" y="926"/>
            <a:chExt cx="1071" cy="1718"/>
          </a:xfrm>
        </p:grpSpPr>
        <p:pic>
          <p:nvPicPr>
            <p:cNvPr id="220168" name="Picture 8" descr="GOrig"/>
            <p:cNvPicPr>
              <a:picLocks noChangeAspect="1" noChangeArrowheads="1"/>
            </p:cNvPicPr>
            <p:nvPr/>
          </p:nvPicPr>
          <p:blipFill>
            <a:blip r:embed="rId6">
              <a:clrChange>
                <a:clrFrom>
                  <a:srgbClr val="FFFFFF"/>
                </a:clrFrom>
                <a:clrTo>
                  <a:srgbClr val="FFFFFF">
                    <a:alpha val="0"/>
                  </a:srgbClr>
                </a:clrTo>
              </a:clrChange>
            </a:blip>
            <a:srcRect l="32506" t="26221" r="35539" b="25571"/>
            <a:stretch>
              <a:fillRect/>
            </a:stretch>
          </p:blipFill>
          <p:spPr bwMode="auto">
            <a:xfrm>
              <a:off x="388" y="1027"/>
              <a:ext cx="1071" cy="1617"/>
            </a:xfrm>
            <a:prstGeom prst="rect">
              <a:avLst/>
            </a:prstGeom>
            <a:noFill/>
            <a:ln w="9525">
              <a:noFill/>
              <a:miter lim="800000"/>
              <a:headEnd/>
              <a:tailEnd/>
            </a:ln>
          </p:spPr>
        </p:pic>
        <p:sp>
          <p:nvSpPr>
            <p:cNvPr id="220169" name="Text Box 9"/>
            <p:cNvSpPr txBox="1">
              <a:spLocks noChangeArrowheads="1"/>
            </p:cNvSpPr>
            <p:nvPr/>
          </p:nvSpPr>
          <p:spPr bwMode="auto">
            <a:xfrm>
              <a:off x="1090" y="926"/>
              <a:ext cx="267" cy="327"/>
            </a:xfrm>
            <a:prstGeom prst="rect">
              <a:avLst/>
            </a:prstGeom>
            <a:noFill/>
            <a:ln w="38100">
              <a:noFill/>
              <a:miter lim="800000"/>
              <a:headEnd/>
              <a:tailEnd/>
            </a:ln>
            <a:effectLst/>
          </p:spPr>
          <p:txBody>
            <a:bodyPr>
              <a:spAutoFit/>
            </a:bodyPr>
            <a:lstStyle/>
            <a:p>
              <a:pPr algn="ctr">
                <a:spcBef>
                  <a:spcPct val="50000"/>
                </a:spcBef>
              </a:pPr>
              <a:r>
                <a:rPr lang="en-US" sz="2800" i="1">
                  <a:solidFill>
                    <a:srgbClr val="000000"/>
                  </a:solidFill>
                  <a:latin typeface="Times New Roman" pitchFamily="18" charset="0"/>
                </a:rPr>
                <a:t>z</a:t>
              </a:r>
            </a:p>
          </p:txBody>
        </p:sp>
        <p:sp>
          <p:nvSpPr>
            <p:cNvPr id="220170" name="Line 10"/>
            <p:cNvSpPr>
              <a:spLocks noChangeShapeType="1"/>
            </p:cNvSpPr>
            <p:nvPr/>
          </p:nvSpPr>
          <p:spPr bwMode="auto">
            <a:xfrm flipV="1">
              <a:off x="969" y="1023"/>
              <a:ext cx="0" cy="145"/>
            </a:xfrm>
            <a:prstGeom prst="line">
              <a:avLst/>
            </a:prstGeom>
            <a:noFill/>
            <a:ln w="76200">
              <a:solidFill>
                <a:srgbClr val="66FF33"/>
              </a:solidFill>
              <a:round/>
              <a:headEnd/>
              <a:tailEnd type="triangle" w="med" len="med"/>
            </a:ln>
            <a:effectLst/>
          </p:spPr>
          <p:txBody>
            <a:bodyPr/>
            <a:lstStyle/>
            <a:p>
              <a:endParaRPr lang="en-US"/>
            </a:p>
          </p:txBody>
        </p:sp>
      </p:grpSp>
      <p:grpSp>
        <p:nvGrpSpPr>
          <p:cNvPr id="3" name="Group 11"/>
          <p:cNvGrpSpPr>
            <a:grpSpLocks/>
          </p:cNvGrpSpPr>
          <p:nvPr/>
        </p:nvGrpSpPr>
        <p:grpSpPr bwMode="auto">
          <a:xfrm>
            <a:off x="6338888" y="1662113"/>
            <a:ext cx="1920875" cy="2428875"/>
            <a:chOff x="3993" y="975"/>
            <a:chExt cx="1210" cy="1530"/>
          </a:xfrm>
        </p:grpSpPr>
        <p:pic>
          <p:nvPicPr>
            <p:cNvPr id="220172" name="Picture 12" descr="GRot"/>
            <p:cNvPicPr>
              <a:picLocks noChangeAspect="1" noChangeArrowheads="1"/>
            </p:cNvPicPr>
            <p:nvPr/>
          </p:nvPicPr>
          <p:blipFill>
            <a:blip r:embed="rId7">
              <a:clrChange>
                <a:clrFrom>
                  <a:srgbClr val="FFFFFF"/>
                </a:clrFrom>
                <a:clrTo>
                  <a:srgbClr val="FFFFFF">
                    <a:alpha val="0"/>
                  </a:srgbClr>
                </a:clrTo>
              </a:clrChange>
            </a:blip>
            <a:srcRect l="32506" t="21671" r="31076" b="21671"/>
            <a:stretch>
              <a:fillRect/>
            </a:stretch>
          </p:blipFill>
          <p:spPr bwMode="auto">
            <a:xfrm>
              <a:off x="3993" y="999"/>
              <a:ext cx="968" cy="1506"/>
            </a:xfrm>
            <a:prstGeom prst="rect">
              <a:avLst/>
            </a:prstGeom>
            <a:noFill/>
            <a:ln w="9525">
              <a:noFill/>
              <a:miter lim="800000"/>
              <a:headEnd/>
              <a:tailEnd/>
            </a:ln>
          </p:spPr>
        </p:pic>
        <p:sp>
          <p:nvSpPr>
            <p:cNvPr id="220173" name="Text Box 13"/>
            <p:cNvSpPr txBox="1">
              <a:spLocks noChangeArrowheads="1"/>
            </p:cNvSpPr>
            <p:nvPr/>
          </p:nvSpPr>
          <p:spPr bwMode="auto">
            <a:xfrm>
              <a:off x="4936" y="1047"/>
              <a:ext cx="267" cy="327"/>
            </a:xfrm>
            <a:prstGeom prst="rect">
              <a:avLst/>
            </a:prstGeom>
            <a:noFill/>
            <a:ln w="38100">
              <a:noFill/>
              <a:miter lim="800000"/>
              <a:headEnd/>
              <a:tailEnd/>
            </a:ln>
            <a:effectLst/>
          </p:spPr>
          <p:txBody>
            <a:bodyPr>
              <a:spAutoFit/>
            </a:bodyPr>
            <a:lstStyle/>
            <a:p>
              <a:pPr algn="ctr">
                <a:spcBef>
                  <a:spcPct val="50000"/>
                </a:spcBef>
              </a:pPr>
              <a:r>
                <a:rPr lang="en-US" sz="2800" i="1">
                  <a:solidFill>
                    <a:srgbClr val="000000"/>
                  </a:solidFill>
                  <a:latin typeface="Times New Roman" pitchFamily="18" charset="0"/>
                </a:rPr>
                <a:t>z</a:t>
              </a:r>
              <a:r>
                <a:rPr lang="en-US">
                  <a:solidFill>
                    <a:srgbClr val="000000"/>
                  </a:solidFill>
                  <a:latin typeface="MS Reference Sans Serif" pitchFamily="34" charset="0"/>
                </a:rPr>
                <a:t>’</a:t>
              </a:r>
            </a:p>
          </p:txBody>
        </p:sp>
        <p:sp>
          <p:nvSpPr>
            <p:cNvPr id="220174" name="Line 14"/>
            <p:cNvSpPr>
              <a:spLocks noChangeShapeType="1"/>
            </p:cNvSpPr>
            <p:nvPr/>
          </p:nvSpPr>
          <p:spPr bwMode="auto">
            <a:xfrm rot="1759208" flipV="1">
              <a:off x="4815" y="975"/>
              <a:ext cx="0" cy="218"/>
            </a:xfrm>
            <a:prstGeom prst="line">
              <a:avLst/>
            </a:prstGeom>
            <a:noFill/>
            <a:ln w="76200">
              <a:solidFill>
                <a:srgbClr val="66FF33"/>
              </a:solidFill>
              <a:round/>
              <a:headEnd/>
              <a:tailEnd type="triangle" w="med" len="med"/>
            </a:ln>
            <a:effectLst/>
          </p:spPr>
          <p:txBody>
            <a:bodyPr/>
            <a:lstStyle/>
            <a:p>
              <a:endParaRPr lang="en-US"/>
            </a:p>
          </p:txBody>
        </p:sp>
      </p:grpSp>
      <p:graphicFrame>
        <p:nvGraphicFramePr>
          <p:cNvPr id="220175" name="Object 15"/>
          <p:cNvGraphicFramePr>
            <a:graphicFrameLocks noChangeAspect="1"/>
          </p:cNvGraphicFramePr>
          <p:nvPr/>
        </p:nvGraphicFramePr>
        <p:xfrm>
          <a:off x="2843213" y="1892300"/>
          <a:ext cx="822325" cy="2403475"/>
        </p:xfrm>
        <a:graphic>
          <a:graphicData uri="http://schemas.openxmlformats.org/presentationml/2006/ole">
            <p:oleObj spid="_x0000_s131076" name="Equation" r:id="rId8" imgW="469800" imgH="1371600" progId="">
              <p:embed/>
            </p:oleObj>
          </a:graphicData>
        </a:graphic>
      </p:graphicFrame>
      <p:sp>
        <p:nvSpPr>
          <p:cNvPr id="220176" name="Text Box 16"/>
          <p:cNvSpPr txBox="1">
            <a:spLocks noChangeArrowheads="1"/>
          </p:cNvSpPr>
          <p:nvPr/>
        </p:nvSpPr>
        <p:spPr bwMode="auto">
          <a:xfrm>
            <a:off x="501650" y="2738438"/>
            <a:ext cx="806450" cy="519112"/>
          </a:xfrm>
          <a:prstGeom prst="rect">
            <a:avLst/>
          </a:prstGeom>
          <a:noFill/>
          <a:ln w="38100">
            <a:noFill/>
            <a:miter lim="800000"/>
            <a:headEnd/>
            <a:tailEnd/>
          </a:ln>
          <a:effectLst/>
        </p:spPr>
        <p:txBody>
          <a:bodyPr>
            <a:spAutoFit/>
          </a:bodyPr>
          <a:lstStyle/>
          <a:p>
            <a:pPr algn="ctr">
              <a:spcBef>
                <a:spcPct val="50000"/>
              </a:spcBef>
            </a:pPr>
            <a:r>
              <a:rPr lang="en-US" sz="2800" i="1">
                <a:latin typeface="Times New Roman" pitchFamily="18" charset="0"/>
              </a:rPr>
              <a:t>g</a:t>
            </a:r>
            <a:r>
              <a:rPr lang="en-US" sz="2800">
                <a:latin typeface="Times New Roman" pitchFamily="18" charset="0"/>
              </a:rPr>
              <a:t>(</a:t>
            </a:r>
            <a:r>
              <a:rPr lang="en-US" sz="2800" i="1">
                <a:latin typeface="Times New Roman" pitchFamily="18" charset="0"/>
              </a:rPr>
              <a:t>s</a:t>
            </a:r>
            <a:r>
              <a:rPr lang="en-US" sz="2800">
                <a:latin typeface="Times New Roman" pitchFamily="18" charset="0"/>
              </a:rPr>
              <a:t>)</a:t>
            </a:r>
          </a:p>
        </p:txBody>
      </p:sp>
      <p:graphicFrame>
        <p:nvGraphicFramePr>
          <p:cNvPr id="220177" name="Object 17"/>
          <p:cNvGraphicFramePr>
            <a:graphicFrameLocks noChangeAspect="1"/>
          </p:cNvGraphicFramePr>
          <p:nvPr/>
        </p:nvGraphicFramePr>
        <p:xfrm>
          <a:off x="923925" y="5021263"/>
          <a:ext cx="2559050" cy="558800"/>
        </p:xfrm>
        <a:graphic>
          <a:graphicData uri="http://schemas.openxmlformats.org/presentationml/2006/ole">
            <p:oleObj spid="_x0000_s131077" name="Equation" r:id="rId9" imgW="1282680" imgH="279360" progId="">
              <p:embed/>
            </p:oleObj>
          </a:graphicData>
        </a:graphic>
      </p:graphicFrame>
      <p:sp>
        <p:nvSpPr>
          <p:cNvPr id="220178" name="Text Box 18"/>
          <p:cNvSpPr txBox="1">
            <a:spLocks noChangeArrowheads="1"/>
          </p:cNvSpPr>
          <p:nvPr/>
        </p:nvSpPr>
        <p:spPr bwMode="auto">
          <a:xfrm>
            <a:off x="5724525" y="2584450"/>
            <a:ext cx="920750" cy="519113"/>
          </a:xfrm>
          <a:prstGeom prst="rect">
            <a:avLst/>
          </a:prstGeom>
          <a:noFill/>
          <a:ln w="38100">
            <a:noFill/>
            <a:miter lim="800000"/>
            <a:headEnd/>
            <a:tailEnd/>
          </a:ln>
          <a:effectLst/>
        </p:spPr>
        <p:txBody>
          <a:bodyPr>
            <a:spAutoFit/>
          </a:bodyPr>
          <a:lstStyle/>
          <a:p>
            <a:pPr algn="ctr">
              <a:spcBef>
                <a:spcPct val="50000"/>
              </a:spcBef>
            </a:pPr>
            <a:r>
              <a:rPr lang="en-US" sz="2800" i="1">
                <a:latin typeface="Times New Roman" pitchFamily="18" charset="0"/>
              </a:rPr>
              <a:t>g</a:t>
            </a:r>
            <a:r>
              <a:rPr lang="en-US">
                <a:solidFill>
                  <a:srgbClr val="000000"/>
                </a:solidFill>
                <a:latin typeface="MS Reference Sans Serif" pitchFamily="34" charset="0"/>
              </a:rPr>
              <a:t>’</a:t>
            </a:r>
            <a:r>
              <a:rPr lang="en-US" sz="2800">
                <a:latin typeface="Times New Roman" pitchFamily="18" charset="0"/>
              </a:rPr>
              <a:t>(</a:t>
            </a:r>
            <a:r>
              <a:rPr lang="en-US" sz="2800" i="1">
                <a:latin typeface="Times New Roman" pitchFamily="18" charset="0"/>
              </a:rPr>
              <a:t>s</a:t>
            </a:r>
            <a:r>
              <a:rPr lang="en-US" sz="2800">
                <a:latin typeface="Times New Roman" pitchFamily="18" charset="0"/>
              </a:rPr>
              <a:t>)</a:t>
            </a:r>
          </a:p>
        </p:txBody>
      </p:sp>
    </p:spTree>
  </p:cSld>
  <p:clrMapOvr>
    <a:masterClrMapping/>
  </p:clrMapOvr>
  <p:transition advTm="125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r>
              <a:rPr lang="en-US"/>
              <a:t>Efficient ZH Rotation</a:t>
            </a:r>
          </a:p>
        </p:txBody>
      </p:sp>
      <p:graphicFrame>
        <p:nvGraphicFramePr>
          <p:cNvPr id="222211" name="Object 3"/>
          <p:cNvGraphicFramePr>
            <a:graphicFrameLocks noChangeAspect="1"/>
          </p:cNvGraphicFramePr>
          <p:nvPr/>
        </p:nvGraphicFramePr>
        <p:xfrm>
          <a:off x="5646738" y="5481638"/>
          <a:ext cx="2495550" cy="942975"/>
        </p:xfrm>
        <a:graphic>
          <a:graphicData uri="http://schemas.openxmlformats.org/presentationml/2006/ole">
            <p:oleObj spid="_x0000_s132098" name="Equation" r:id="rId4" imgW="1244520" imgH="469800" progId="">
              <p:embed/>
            </p:oleObj>
          </a:graphicData>
        </a:graphic>
      </p:graphicFrame>
      <p:graphicFrame>
        <p:nvGraphicFramePr>
          <p:cNvPr id="222213" name="Object 5"/>
          <p:cNvGraphicFramePr>
            <a:graphicFrameLocks noChangeAspect="1"/>
          </p:cNvGraphicFramePr>
          <p:nvPr/>
        </p:nvGraphicFramePr>
        <p:xfrm>
          <a:off x="4945063" y="4868863"/>
          <a:ext cx="3775075" cy="557212"/>
        </p:xfrm>
        <a:graphic>
          <a:graphicData uri="http://schemas.openxmlformats.org/presentationml/2006/ole">
            <p:oleObj spid="_x0000_s132099" name="Equation" r:id="rId5" imgW="1892160" imgH="279360" progId="">
              <p:embed/>
            </p:oleObj>
          </a:graphicData>
        </a:graphic>
      </p:graphicFrame>
      <p:graphicFrame>
        <p:nvGraphicFramePr>
          <p:cNvPr id="222214" name="Object 6"/>
          <p:cNvGraphicFramePr>
            <a:graphicFrameLocks noChangeAspect="1"/>
          </p:cNvGraphicFramePr>
          <p:nvPr/>
        </p:nvGraphicFramePr>
        <p:xfrm>
          <a:off x="6070600" y="4273550"/>
          <a:ext cx="1736725" cy="511175"/>
        </p:xfrm>
        <a:graphic>
          <a:graphicData uri="http://schemas.openxmlformats.org/presentationml/2006/ole">
            <p:oleObj spid="_x0000_s132100" name="Equation" r:id="rId6" imgW="863280" imgH="253800" progId="">
              <p:embed/>
            </p:oleObj>
          </a:graphicData>
        </a:graphic>
      </p:graphicFrame>
      <p:grpSp>
        <p:nvGrpSpPr>
          <p:cNvPr id="2" name="Group 7"/>
          <p:cNvGrpSpPr>
            <a:grpSpLocks/>
          </p:cNvGrpSpPr>
          <p:nvPr/>
        </p:nvGrpSpPr>
        <p:grpSpPr bwMode="auto">
          <a:xfrm>
            <a:off x="846138" y="1584325"/>
            <a:ext cx="1700212" cy="2727325"/>
            <a:chOff x="388" y="926"/>
            <a:chExt cx="1071" cy="1718"/>
          </a:xfrm>
        </p:grpSpPr>
        <p:pic>
          <p:nvPicPr>
            <p:cNvPr id="222216" name="Picture 8" descr="GOrig"/>
            <p:cNvPicPr>
              <a:picLocks noChangeAspect="1" noChangeArrowheads="1"/>
            </p:cNvPicPr>
            <p:nvPr/>
          </p:nvPicPr>
          <p:blipFill>
            <a:blip r:embed="rId7">
              <a:clrChange>
                <a:clrFrom>
                  <a:srgbClr val="FFFFFF"/>
                </a:clrFrom>
                <a:clrTo>
                  <a:srgbClr val="FFFFFF">
                    <a:alpha val="0"/>
                  </a:srgbClr>
                </a:clrTo>
              </a:clrChange>
            </a:blip>
            <a:srcRect l="32506" t="26221" r="35539" b="25571"/>
            <a:stretch>
              <a:fillRect/>
            </a:stretch>
          </p:blipFill>
          <p:spPr bwMode="auto">
            <a:xfrm>
              <a:off x="388" y="1027"/>
              <a:ext cx="1071" cy="1617"/>
            </a:xfrm>
            <a:prstGeom prst="rect">
              <a:avLst/>
            </a:prstGeom>
            <a:noFill/>
            <a:ln w="9525">
              <a:noFill/>
              <a:miter lim="800000"/>
              <a:headEnd/>
              <a:tailEnd/>
            </a:ln>
          </p:spPr>
        </p:pic>
        <p:sp>
          <p:nvSpPr>
            <p:cNvPr id="222217" name="Text Box 9"/>
            <p:cNvSpPr txBox="1">
              <a:spLocks noChangeArrowheads="1"/>
            </p:cNvSpPr>
            <p:nvPr/>
          </p:nvSpPr>
          <p:spPr bwMode="auto">
            <a:xfrm>
              <a:off x="1090" y="926"/>
              <a:ext cx="267" cy="327"/>
            </a:xfrm>
            <a:prstGeom prst="rect">
              <a:avLst/>
            </a:prstGeom>
            <a:noFill/>
            <a:ln w="38100">
              <a:noFill/>
              <a:miter lim="800000"/>
              <a:headEnd/>
              <a:tailEnd/>
            </a:ln>
            <a:effectLst/>
          </p:spPr>
          <p:txBody>
            <a:bodyPr>
              <a:spAutoFit/>
            </a:bodyPr>
            <a:lstStyle/>
            <a:p>
              <a:pPr algn="ctr">
                <a:spcBef>
                  <a:spcPct val="50000"/>
                </a:spcBef>
              </a:pPr>
              <a:r>
                <a:rPr lang="en-US" sz="2800" i="1">
                  <a:solidFill>
                    <a:srgbClr val="000000"/>
                  </a:solidFill>
                  <a:latin typeface="Times New Roman" pitchFamily="18" charset="0"/>
                </a:rPr>
                <a:t>z</a:t>
              </a:r>
            </a:p>
          </p:txBody>
        </p:sp>
        <p:sp>
          <p:nvSpPr>
            <p:cNvPr id="222218" name="Line 10"/>
            <p:cNvSpPr>
              <a:spLocks noChangeShapeType="1"/>
            </p:cNvSpPr>
            <p:nvPr/>
          </p:nvSpPr>
          <p:spPr bwMode="auto">
            <a:xfrm flipV="1">
              <a:off x="969" y="1023"/>
              <a:ext cx="0" cy="145"/>
            </a:xfrm>
            <a:prstGeom prst="line">
              <a:avLst/>
            </a:prstGeom>
            <a:noFill/>
            <a:ln w="76200">
              <a:solidFill>
                <a:srgbClr val="66FF33"/>
              </a:solidFill>
              <a:round/>
              <a:headEnd/>
              <a:tailEnd type="triangle" w="med" len="med"/>
            </a:ln>
            <a:effectLst/>
          </p:spPr>
          <p:txBody>
            <a:bodyPr/>
            <a:lstStyle/>
            <a:p>
              <a:endParaRPr lang="en-US"/>
            </a:p>
          </p:txBody>
        </p:sp>
      </p:grpSp>
      <p:grpSp>
        <p:nvGrpSpPr>
          <p:cNvPr id="3" name="Group 11"/>
          <p:cNvGrpSpPr>
            <a:grpSpLocks/>
          </p:cNvGrpSpPr>
          <p:nvPr/>
        </p:nvGrpSpPr>
        <p:grpSpPr bwMode="auto">
          <a:xfrm>
            <a:off x="6338888" y="1662113"/>
            <a:ext cx="1920875" cy="2428875"/>
            <a:chOff x="3993" y="975"/>
            <a:chExt cx="1210" cy="1530"/>
          </a:xfrm>
        </p:grpSpPr>
        <p:pic>
          <p:nvPicPr>
            <p:cNvPr id="222220" name="Picture 12" descr="GRot"/>
            <p:cNvPicPr>
              <a:picLocks noChangeAspect="1" noChangeArrowheads="1"/>
            </p:cNvPicPr>
            <p:nvPr/>
          </p:nvPicPr>
          <p:blipFill>
            <a:blip r:embed="rId8">
              <a:clrChange>
                <a:clrFrom>
                  <a:srgbClr val="FFFFFF"/>
                </a:clrFrom>
                <a:clrTo>
                  <a:srgbClr val="FFFFFF">
                    <a:alpha val="0"/>
                  </a:srgbClr>
                </a:clrTo>
              </a:clrChange>
            </a:blip>
            <a:srcRect l="32506" t="21671" r="31076" b="21671"/>
            <a:stretch>
              <a:fillRect/>
            </a:stretch>
          </p:blipFill>
          <p:spPr bwMode="auto">
            <a:xfrm>
              <a:off x="3993" y="999"/>
              <a:ext cx="968" cy="1506"/>
            </a:xfrm>
            <a:prstGeom prst="rect">
              <a:avLst/>
            </a:prstGeom>
            <a:noFill/>
            <a:ln w="9525">
              <a:noFill/>
              <a:miter lim="800000"/>
              <a:headEnd/>
              <a:tailEnd/>
            </a:ln>
          </p:spPr>
        </p:pic>
        <p:sp>
          <p:nvSpPr>
            <p:cNvPr id="222221" name="Text Box 13"/>
            <p:cNvSpPr txBox="1">
              <a:spLocks noChangeArrowheads="1"/>
            </p:cNvSpPr>
            <p:nvPr/>
          </p:nvSpPr>
          <p:spPr bwMode="auto">
            <a:xfrm>
              <a:off x="4936" y="1047"/>
              <a:ext cx="267" cy="327"/>
            </a:xfrm>
            <a:prstGeom prst="rect">
              <a:avLst/>
            </a:prstGeom>
            <a:noFill/>
            <a:ln w="38100">
              <a:noFill/>
              <a:miter lim="800000"/>
              <a:headEnd/>
              <a:tailEnd/>
            </a:ln>
            <a:effectLst/>
          </p:spPr>
          <p:txBody>
            <a:bodyPr>
              <a:spAutoFit/>
            </a:bodyPr>
            <a:lstStyle/>
            <a:p>
              <a:pPr algn="ctr">
                <a:spcBef>
                  <a:spcPct val="50000"/>
                </a:spcBef>
              </a:pPr>
              <a:r>
                <a:rPr lang="en-US" sz="2800" i="1">
                  <a:solidFill>
                    <a:srgbClr val="000000"/>
                  </a:solidFill>
                  <a:latin typeface="Times New Roman" pitchFamily="18" charset="0"/>
                </a:rPr>
                <a:t>z</a:t>
              </a:r>
              <a:r>
                <a:rPr lang="en-US">
                  <a:solidFill>
                    <a:srgbClr val="000000"/>
                  </a:solidFill>
                  <a:latin typeface="MS Reference Sans Serif" pitchFamily="34" charset="0"/>
                </a:rPr>
                <a:t>’</a:t>
              </a:r>
            </a:p>
          </p:txBody>
        </p:sp>
        <p:sp>
          <p:nvSpPr>
            <p:cNvPr id="222222" name="Line 14"/>
            <p:cNvSpPr>
              <a:spLocks noChangeShapeType="1"/>
            </p:cNvSpPr>
            <p:nvPr/>
          </p:nvSpPr>
          <p:spPr bwMode="auto">
            <a:xfrm rot="1759208" flipV="1">
              <a:off x="4815" y="975"/>
              <a:ext cx="0" cy="218"/>
            </a:xfrm>
            <a:prstGeom prst="line">
              <a:avLst/>
            </a:prstGeom>
            <a:noFill/>
            <a:ln w="76200">
              <a:solidFill>
                <a:srgbClr val="66FF33"/>
              </a:solidFill>
              <a:round/>
              <a:headEnd/>
              <a:tailEnd type="triangle" w="med" len="med"/>
            </a:ln>
            <a:effectLst/>
          </p:spPr>
          <p:txBody>
            <a:bodyPr/>
            <a:lstStyle/>
            <a:p>
              <a:endParaRPr lang="en-US"/>
            </a:p>
          </p:txBody>
        </p:sp>
      </p:grpSp>
      <p:graphicFrame>
        <p:nvGraphicFramePr>
          <p:cNvPr id="222223" name="Object 15"/>
          <p:cNvGraphicFramePr>
            <a:graphicFrameLocks noChangeAspect="1"/>
          </p:cNvGraphicFramePr>
          <p:nvPr/>
        </p:nvGraphicFramePr>
        <p:xfrm>
          <a:off x="2843213" y="1892300"/>
          <a:ext cx="822325" cy="2403475"/>
        </p:xfrm>
        <a:graphic>
          <a:graphicData uri="http://schemas.openxmlformats.org/presentationml/2006/ole">
            <p:oleObj spid="_x0000_s132101" name="Equation" r:id="rId9" imgW="469800" imgH="1371600" progId="">
              <p:embed/>
            </p:oleObj>
          </a:graphicData>
        </a:graphic>
      </p:graphicFrame>
      <p:sp>
        <p:nvSpPr>
          <p:cNvPr id="222224" name="Text Box 16"/>
          <p:cNvSpPr txBox="1">
            <a:spLocks noChangeArrowheads="1"/>
          </p:cNvSpPr>
          <p:nvPr/>
        </p:nvSpPr>
        <p:spPr bwMode="auto">
          <a:xfrm>
            <a:off x="501650" y="2738438"/>
            <a:ext cx="806450" cy="519112"/>
          </a:xfrm>
          <a:prstGeom prst="rect">
            <a:avLst/>
          </a:prstGeom>
          <a:noFill/>
          <a:ln w="38100">
            <a:noFill/>
            <a:miter lim="800000"/>
            <a:headEnd/>
            <a:tailEnd/>
          </a:ln>
          <a:effectLst/>
        </p:spPr>
        <p:txBody>
          <a:bodyPr>
            <a:spAutoFit/>
          </a:bodyPr>
          <a:lstStyle/>
          <a:p>
            <a:pPr algn="ctr">
              <a:spcBef>
                <a:spcPct val="50000"/>
              </a:spcBef>
            </a:pPr>
            <a:r>
              <a:rPr lang="en-US" sz="2800" i="1">
                <a:latin typeface="Times New Roman" pitchFamily="18" charset="0"/>
              </a:rPr>
              <a:t>g</a:t>
            </a:r>
            <a:r>
              <a:rPr lang="en-US" sz="2800">
                <a:latin typeface="Times New Roman" pitchFamily="18" charset="0"/>
              </a:rPr>
              <a:t>(</a:t>
            </a:r>
            <a:r>
              <a:rPr lang="en-US" sz="2800" i="1">
                <a:latin typeface="Times New Roman" pitchFamily="18" charset="0"/>
              </a:rPr>
              <a:t>s</a:t>
            </a:r>
            <a:r>
              <a:rPr lang="en-US" sz="2800">
                <a:latin typeface="Times New Roman" pitchFamily="18" charset="0"/>
              </a:rPr>
              <a:t>)</a:t>
            </a:r>
          </a:p>
        </p:txBody>
      </p:sp>
      <p:graphicFrame>
        <p:nvGraphicFramePr>
          <p:cNvPr id="222225" name="Object 17"/>
          <p:cNvGraphicFramePr>
            <a:graphicFrameLocks noChangeAspect="1"/>
          </p:cNvGraphicFramePr>
          <p:nvPr/>
        </p:nvGraphicFramePr>
        <p:xfrm>
          <a:off x="923925" y="5021263"/>
          <a:ext cx="2559050" cy="558800"/>
        </p:xfrm>
        <a:graphic>
          <a:graphicData uri="http://schemas.openxmlformats.org/presentationml/2006/ole">
            <p:oleObj spid="_x0000_s132102" name="Equation" r:id="rId10" imgW="1282680" imgH="279360" progId="">
              <p:embed/>
            </p:oleObj>
          </a:graphicData>
        </a:graphic>
      </p:graphicFrame>
      <p:sp>
        <p:nvSpPr>
          <p:cNvPr id="222226" name="Text Box 18"/>
          <p:cNvSpPr txBox="1">
            <a:spLocks noChangeArrowheads="1"/>
          </p:cNvSpPr>
          <p:nvPr/>
        </p:nvSpPr>
        <p:spPr bwMode="auto">
          <a:xfrm>
            <a:off x="5724525" y="2584450"/>
            <a:ext cx="920750" cy="519113"/>
          </a:xfrm>
          <a:prstGeom prst="rect">
            <a:avLst/>
          </a:prstGeom>
          <a:noFill/>
          <a:ln w="38100">
            <a:noFill/>
            <a:miter lim="800000"/>
            <a:headEnd/>
            <a:tailEnd/>
          </a:ln>
          <a:effectLst/>
        </p:spPr>
        <p:txBody>
          <a:bodyPr>
            <a:spAutoFit/>
          </a:bodyPr>
          <a:lstStyle/>
          <a:p>
            <a:pPr algn="ctr">
              <a:spcBef>
                <a:spcPct val="50000"/>
              </a:spcBef>
            </a:pPr>
            <a:r>
              <a:rPr lang="en-US" sz="2800" i="1">
                <a:latin typeface="Times New Roman" pitchFamily="18" charset="0"/>
              </a:rPr>
              <a:t>g</a:t>
            </a:r>
            <a:r>
              <a:rPr lang="en-US">
                <a:solidFill>
                  <a:srgbClr val="000000"/>
                </a:solidFill>
                <a:latin typeface="MS Reference Sans Serif" pitchFamily="34" charset="0"/>
              </a:rPr>
              <a:t>’</a:t>
            </a:r>
            <a:r>
              <a:rPr lang="en-US" sz="2800">
                <a:latin typeface="Times New Roman" pitchFamily="18" charset="0"/>
              </a:rPr>
              <a:t>(</a:t>
            </a:r>
            <a:r>
              <a:rPr lang="en-US" sz="2800" i="1">
                <a:latin typeface="Times New Roman" pitchFamily="18" charset="0"/>
              </a:rPr>
              <a:t>s</a:t>
            </a:r>
            <a:r>
              <a:rPr lang="en-US" sz="2800">
                <a:latin typeface="Times New Roman" pitchFamily="18" charset="0"/>
              </a:rPr>
              <a:t>)</a:t>
            </a:r>
          </a:p>
        </p:txBody>
      </p:sp>
    </p:spTree>
  </p:cSld>
  <p:clrMapOvr>
    <a:masterClrMapping/>
  </p:clrMapOvr>
  <p:transition advTm="2187"/>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t>
            </a:r>
            <a:endParaRPr lang="en-US" dirty="0"/>
          </a:p>
        </p:txBody>
      </p:sp>
      <p:sp>
        <p:nvSpPr>
          <p:cNvPr id="3" name="Content Placeholder 2"/>
          <p:cNvSpPr>
            <a:spLocks noGrp="1"/>
          </p:cNvSpPr>
          <p:nvPr>
            <p:ph sz="half" idx="1"/>
          </p:nvPr>
        </p:nvSpPr>
        <p:spPr/>
        <p:txBody>
          <a:bodyPr/>
          <a:lstStyle/>
          <a:p>
            <a:r>
              <a:rPr lang="en-US" dirty="0" smtClean="0"/>
              <a:t>h(z) (ZH) convolved with f(s) (SH)</a:t>
            </a:r>
          </a:p>
          <a:p>
            <a:endParaRPr lang="en-US" dirty="0" smtClean="0"/>
          </a:p>
          <a:p>
            <a:endParaRPr lang="en-US" dirty="0" smtClean="0"/>
          </a:p>
          <a:p>
            <a:endParaRPr lang="en-US" dirty="0" smtClean="0"/>
          </a:p>
          <a:p>
            <a:r>
              <a:rPr lang="en-US" dirty="0" smtClean="0"/>
              <a:t>Irradiance Environment Maps</a:t>
            </a:r>
          </a:p>
          <a:p>
            <a:pPr lvl="1"/>
            <a:r>
              <a:rPr lang="en-US" dirty="0" smtClean="0"/>
              <a:t>h(z) is clamped cosine</a:t>
            </a:r>
          </a:p>
          <a:p>
            <a:pPr lvl="1"/>
            <a:r>
              <a:rPr lang="en-US" dirty="0" smtClean="0"/>
              <a:t>f(s) is distant lighting</a:t>
            </a:r>
            <a:endParaRPr lang="en-US" dirty="0"/>
          </a:p>
        </p:txBody>
      </p:sp>
      <p:graphicFrame>
        <p:nvGraphicFramePr>
          <p:cNvPr id="5" name="Content Placeholder 4"/>
          <p:cNvGraphicFramePr>
            <a:graphicFrameLocks noChangeAspect="1"/>
          </p:cNvGraphicFramePr>
          <p:nvPr>
            <p:ph sz="half" idx="2"/>
          </p:nvPr>
        </p:nvGraphicFramePr>
        <p:xfrm>
          <a:off x="838200" y="2743200"/>
          <a:ext cx="3052763" cy="954088"/>
        </p:xfrm>
        <a:graphic>
          <a:graphicData uri="http://schemas.openxmlformats.org/presentationml/2006/ole">
            <p:oleObj spid="_x0000_s95233" name="Equation" r:id="rId4" imgW="1422360" imgH="444240" progId="Equation.3">
              <p:embed/>
            </p:oleObj>
          </a:graphicData>
        </a:graphic>
      </p:graphicFrame>
      <p:pic>
        <p:nvPicPr>
          <p:cNvPr id="8" name="Picture 7" descr="ConvHz.PNG"/>
          <p:cNvPicPr>
            <a:picLocks noChangeAspect="1"/>
          </p:cNvPicPr>
          <p:nvPr/>
        </p:nvPicPr>
        <p:blipFill>
          <a:blip r:embed="rId5"/>
          <a:srcRect/>
          <a:stretch>
            <a:fillRect/>
          </a:stretch>
        </p:blipFill>
        <p:spPr>
          <a:xfrm>
            <a:off x="4800600" y="1828800"/>
            <a:ext cx="1371600" cy="2438400"/>
          </a:xfrm>
          <a:prstGeom prst="rect">
            <a:avLst/>
          </a:prstGeom>
        </p:spPr>
      </p:pic>
      <p:pic>
        <p:nvPicPr>
          <p:cNvPr id="6" name="Picture 5" descr="ConvFs.PNG"/>
          <p:cNvPicPr>
            <a:picLocks noChangeAspect="1"/>
          </p:cNvPicPr>
          <p:nvPr/>
        </p:nvPicPr>
        <p:blipFill>
          <a:blip r:embed="rId6"/>
          <a:srcRect/>
          <a:stretch>
            <a:fillRect/>
          </a:stretch>
        </p:blipFill>
        <p:spPr>
          <a:xfrm>
            <a:off x="6629400" y="1828800"/>
            <a:ext cx="2514600" cy="2438400"/>
          </a:xfrm>
          <a:prstGeom prst="rect">
            <a:avLst/>
          </a:prstGeom>
        </p:spPr>
      </p:pic>
      <p:sp>
        <p:nvSpPr>
          <p:cNvPr id="9" name="TextBox 8"/>
          <p:cNvSpPr txBox="1"/>
          <p:nvPr/>
        </p:nvSpPr>
        <p:spPr>
          <a:xfrm>
            <a:off x="6248400" y="2641937"/>
            <a:ext cx="567784" cy="1015663"/>
          </a:xfrm>
          <a:prstGeom prst="rect">
            <a:avLst/>
          </a:prstGeom>
          <a:noFill/>
        </p:spPr>
        <p:txBody>
          <a:bodyPr wrap="none" rtlCol="0">
            <a:spAutoFit/>
          </a:bodyPr>
          <a:lstStyle/>
          <a:p>
            <a:r>
              <a:rPr lang="en-US" sz="6000" dirty="0" smtClean="0"/>
              <a:t>*</a:t>
            </a:r>
            <a:endParaRPr lang="en-US" sz="6000" dirty="0"/>
          </a:p>
        </p:txBody>
      </p:sp>
      <p:sp>
        <p:nvSpPr>
          <p:cNvPr id="10" name="Rectangle 9"/>
          <p:cNvSpPr/>
          <p:nvPr/>
        </p:nvSpPr>
        <p:spPr>
          <a:xfrm>
            <a:off x="0" y="4038600"/>
            <a:ext cx="4495800"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t>
            </a:r>
            <a:endParaRPr lang="en-US" dirty="0"/>
          </a:p>
        </p:txBody>
      </p:sp>
      <p:sp>
        <p:nvSpPr>
          <p:cNvPr id="3" name="Content Placeholder 2"/>
          <p:cNvSpPr>
            <a:spLocks noGrp="1"/>
          </p:cNvSpPr>
          <p:nvPr>
            <p:ph sz="half" idx="1"/>
          </p:nvPr>
        </p:nvSpPr>
        <p:spPr/>
        <p:txBody>
          <a:bodyPr/>
          <a:lstStyle/>
          <a:p>
            <a:r>
              <a:rPr lang="en-US" dirty="0" smtClean="0"/>
              <a:t>h(z) (ZH) convolved with f(s) (SH)</a:t>
            </a:r>
          </a:p>
          <a:p>
            <a:endParaRPr lang="en-US" dirty="0" smtClean="0"/>
          </a:p>
          <a:p>
            <a:endParaRPr lang="en-US" dirty="0" smtClean="0"/>
          </a:p>
          <a:p>
            <a:endParaRPr lang="en-US" dirty="0" smtClean="0"/>
          </a:p>
          <a:p>
            <a:r>
              <a:rPr lang="en-US" dirty="0" smtClean="0"/>
              <a:t>Irradiance Environment Maps</a:t>
            </a:r>
          </a:p>
          <a:p>
            <a:pPr lvl="1"/>
            <a:r>
              <a:rPr lang="en-US" dirty="0" smtClean="0"/>
              <a:t>h(z) is clamped cosine</a:t>
            </a:r>
          </a:p>
          <a:p>
            <a:pPr lvl="1"/>
            <a:r>
              <a:rPr lang="en-US" dirty="0" smtClean="0"/>
              <a:t>f(s) is distant lighting</a:t>
            </a:r>
            <a:endParaRPr lang="en-US" dirty="0"/>
          </a:p>
        </p:txBody>
      </p:sp>
      <p:graphicFrame>
        <p:nvGraphicFramePr>
          <p:cNvPr id="5" name="Content Placeholder 4"/>
          <p:cNvGraphicFramePr>
            <a:graphicFrameLocks noChangeAspect="1"/>
          </p:cNvGraphicFramePr>
          <p:nvPr>
            <p:ph sz="half" idx="2"/>
          </p:nvPr>
        </p:nvGraphicFramePr>
        <p:xfrm>
          <a:off x="838200" y="2743200"/>
          <a:ext cx="3052763" cy="954088"/>
        </p:xfrm>
        <a:graphic>
          <a:graphicData uri="http://schemas.openxmlformats.org/presentationml/2006/ole">
            <p:oleObj spid="_x0000_s192514" name="Equation" r:id="rId4" imgW="1422360" imgH="444240" progId="Equation.3">
              <p:embed/>
            </p:oleObj>
          </a:graphicData>
        </a:graphic>
      </p:graphicFrame>
      <p:pic>
        <p:nvPicPr>
          <p:cNvPr id="10" name="Picture 9" descr="ConvFsHz.PNG"/>
          <p:cNvPicPr>
            <a:picLocks noChangeAspect="1"/>
          </p:cNvPicPr>
          <p:nvPr/>
        </p:nvPicPr>
        <p:blipFill>
          <a:blip r:embed="rId5"/>
          <a:srcRect/>
          <a:stretch>
            <a:fillRect/>
          </a:stretch>
        </p:blipFill>
        <p:spPr>
          <a:xfrm>
            <a:off x="5562600" y="4267200"/>
            <a:ext cx="2209800" cy="1828800"/>
          </a:xfrm>
          <a:prstGeom prst="rect">
            <a:avLst/>
          </a:prstGeom>
        </p:spPr>
      </p:pic>
      <p:pic>
        <p:nvPicPr>
          <p:cNvPr id="11" name="Picture 10" descr="ConvHz.PNG"/>
          <p:cNvPicPr>
            <a:picLocks noChangeAspect="1"/>
          </p:cNvPicPr>
          <p:nvPr/>
        </p:nvPicPr>
        <p:blipFill>
          <a:blip r:embed="rId6"/>
          <a:srcRect/>
          <a:stretch>
            <a:fillRect/>
          </a:stretch>
        </p:blipFill>
        <p:spPr>
          <a:xfrm>
            <a:off x="4800600" y="1828800"/>
            <a:ext cx="1371600" cy="2438400"/>
          </a:xfrm>
          <a:prstGeom prst="rect">
            <a:avLst/>
          </a:prstGeom>
        </p:spPr>
      </p:pic>
      <p:pic>
        <p:nvPicPr>
          <p:cNvPr id="12" name="Picture 11" descr="ConvFs.PNG"/>
          <p:cNvPicPr>
            <a:picLocks noChangeAspect="1"/>
          </p:cNvPicPr>
          <p:nvPr/>
        </p:nvPicPr>
        <p:blipFill>
          <a:blip r:embed="rId7"/>
          <a:srcRect/>
          <a:stretch>
            <a:fillRect/>
          </a:stretch>
        </p:blipFill>
        <p:spPr>
          <a:xfrm>
            <a:off x="6629400" y="1828800"/>
            <a:ext cx="2514600" cy="2438400"/>
          </a:xfrm>
          <a:prstGeom prst="rect">
            <a:avLst/>
          </a:prstGeom>
        </p:spPr>
      </p:pic>
      <p:sp>
        <p:nvSpPr>
          <p:cNvPr id="13" name="TextBox 12"/>
          <p:cNvSpPr txBox="1"/>
          <p:nvPr/>
        </p:nvSpPr>
        <p:spPr>
          <a:xfrm>
            <a:off x="6248400" y="2641937"/>
            <a:ext cx="567784" cy="1015663"/>
          </a:xfrm>
          <a:prstGeom prst="rect">
            <a:avLst/>
          </a:prstGeom>
          <a:noFill/>
        </p:spPr>
        <p:txBody>
          <a:bodyPr wrap="none" rtlCol="0">
            <a:spAutoFit/>
          </a:bodyPr>
          <a:lstStyle/>
          <a:p>
            <a:r>
              <a:rPr lang="en-US" sz="6000" dirty="0" smtClean="0"/>
              <a:t>*</a:t>
            </a:r>
            <a:endParaRPr lang="en-US" sz="6000" dirty="0"/>
          </a:p>
        </p:txBody>
      </p:sp>
      <p:sp>
        <p:nvSpPr>
          <p:cNvPr id="9" name="Rectangle 8"/>
          <p:cNvSpPr/>
          <p:nvPr/>
        </p:nvSpPr>
        <p:spPr>
          <a:xfrm>
            <a:off x="0" y="4038600"/>
            <a:ext cx="4495800"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 Overview</a:t>
            </a:r>
            <a:endParaRPr lang="en-US" dirty="0"/>
          </a:p>
        </p:txBody>
      </p:sp>
      <p:sp>
        <p:nvSpPr>
          <p:cNvPr id="3" name="Content Placeholder 2"/>
          <p:cNvSpPr>
            <a:spLocks noGrp="1"/>
          </p:cNvSpPr>
          <p:nvPr>
            <p:ph idx="1"/>
          </p:nvPr>
        </p:nvSpPr>
        <p:spPr/>
        <p:txBody>
          <a:bodyPr/>
          <a:lstStyle/>
          <a:p>
            <a:r>
              <a:rPr lang="en-US" dirty="0" smtClean="0"/>
              <a:t>Overview/Background SH</a:t>
            </a:r>
          </a:p>
          <a:p>
            <a:r>
              <a:rPr lang="en-US" dirty="0" smtClean="0"/>
              <a:t>Representing/Extracting lighting models</a:t>
            </a:r>
          </a:p>
          <a:p>
            <a:r>
              <a:rPr lang="en-US" dirty="0" smtClean="0"/>
              <a:t>“Ringing” and what to do about it</a:t>
            </a:r>
          </a:p>
          <a:p>
            <a:r>
              <a:rPr lang="en-US" dirty="0" smtClean="0"/>
              <a:t>SH Products, what they are and how they can be used</a:t>
            </a:r>
          </a:p>
          <a:p>
            <a:endParaRPr lang="en-US" dirty="0" smtClean="0"/>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t>
            </a:r>
            <a:endParaRPr lang="en-US" dirty="0"/>
          </a:p>
        </p:txBody>
      </p:sp>
      <p:sp>
        <p:nvSpPr>
          <p:cNvPr id="3" name="Content Placeholder 2"/>
          <p:cNvSpPr>
            <a:spLocks noGrp="1"/>
          </p:cNvSpPr>
          <p:nvPr>
            <p:ph sz="half" idx="1"/>
          </p:nvPr>
        </p:nvSpPr>
        <p:spPr/>
        <p:txBody>
          <a:bodyPr/>
          <a:lstStyle/>
          <a:p>
            <a:r>
              <a:rPr lang="en-US" dirty="0" smtClean="0"/>
              <a:t>h(z) (ZH) convolved with f(s) (SH)</a:t>
            </a:r>
          </a:p>
          <a:p>
            <a:endParaRPr lang="en-US" dirty="0" smtClean="0"/>
          </a:p>
          <a:p>
            <a:endParaRPr lang="en-US" dirty="0" smtClean="0"/>
          </a:p>
          <a:p>
            <a:endParaRPr lang="en-US" dirty="0" smtClean="0"/>
          </a:p>
          <a:p>
            <a:r>
              <a:rPr lang="en-US" dirty="0" smtClean="0"/>
              <a:t>Irradiance Environment Maps</a:t>
            </a:r>
          </a:p>
          <a:p>
            <a:pPr lvl="1"/>
            <a:r>
              <a:rPr lang="en-US" dirty="0" smtClean="0"/>
              <a:t>h(z) is clamped cosine</a:t>
            </a:r>
          </a:p>
          <a:p>
            <a:pPr lvl="1"/>
            <a:r>
              <a:rPr lang="en-US" dirty="0" smtClean="0"/>
              <a:t>f(s) is distant lighting</a:t>
            </a:r>
            <a:endParaRPr lang="en-US" dirty="0"/>
          </a:p>
        </p:txBody>
      </p:sp>
      <p:graphicFrame>
        <p:nvGraphicFramePr>
          <p:cNvPr id="5" name="Content Placeholder 4"/>
          <p:cNvGraphicFramePr>
            <a:graphicFrameLocks noChangeAspect="1"/>
          </p:cNvGraphicFramePr>
          <p:nvPr>
            <p:ph sz="half" idx="2"/>
          </p:nvPr>
        </p:nvGraphicFramePr>
        <p:xfrm>
          <a:off x="838200" y="2743200"/>
          <a:ext cx="3052763" cy="954088"/>
        </p:xfrm>
        <a:graphic>
          <a:graphicData uri="http://schemas.openxmlformats.org/presentationml/2006/ole">
            <p:oleObj spid="_x0000_s309250" name="Equation" r:id="rId4" imgW="1422360" imgH="444240" progId="Equation.3">
              <p:embed/>
            </p:oleObj>
          </a:graphicData>
        </a:graphic>
      </p:graphicFrame>
      <p:pic>
        <p:nvPicPr>
          <p:cNvPr id="10" name="Picture 9" descr="ConvFsHz.PNG"/>
          <p:cNvPicPr>
            <a:picLocks noChangeAspect="1"/>
          </p:cNvPicPr>
          <p:nvPr/>
        </p:nvPicPr>
        <p:blipFill>
          <a:blip r:embed="rId5"/>
          <a:srcRect/>
          <a:stretch>
            <a:fillRect/>
          </a:stretch>
        </p:blipFill>
        <p:spPr>
          <a:xfrm>
            <a:off x="5562600" y="4267200"/>
            <a:ext cx="2209800" cy="1828800"/>
          </a:xfrm>
          <a:prstGeom prst="rect">
            <a:avLst/>
          </a:prstGeom>
        </p:spPr>
      </p:pic>
      <p:pic>
        <p:nvPicPr>
          <p:cNvPr id="11" name="Picture 10" descr="ConvHz.PNG"/>
          <p:cNvPicPr>
            <a:picLocks noChangeAspect="1"/>
          </p:cNvPicPr>
          <p:nvPr/>
        </p:nvPicPr>
        <p:blipFill>
          <a:blip r:embed="rId6"/>
          <a:srcRect/>
          <a:stretch>
            <a:fillRect/>
          </a:stretch>
        </p:blipFill>
        <p:spPr>
          <a:xfrm>
            <a:off x="4800600" y="1828800"/>
            <a:ext cx="1371600" cy="2438400"/>
          </a:xfrm>
          <a:prstGeom prst="rect">
            <a:avLst/>
          </a:prstGeom>
        </p:spPr>
      </p:pic>
      <p:pic>
        <p:nvPicPr>
          <p:cNvPr id="12" name="Picture 11" descr="ConvFs.PNG"/>
          <p:cNvPicPr>
            <a:picLocks noChangeAspect="1"/>
          </p:cNvPicPr>
          <p:nvPr/>
        </p:nvPicPr>
        <p:blipFill>
          <a:blip r:embed="rId7"/>
          <a:srcRect/>
          <a:stretch>
            <a:fillRect/>
          </a:stretch>
        </p:blipFill>
        <p:spPr>
          <a:xfrm>
            <a:off x="6629400" y="1828800"/>
            <a:ext cx="2514600" cy="2438400"/>
          </a:xfrm>
          <a:prstGeom prst="rect">
            <a:avLst/>
          </a:prstGeom>
        </p:spPr>
      </p:pic>
      <p:sp>
        <p:nvSpPr>
          <p:cNvPr id="13" name="TextBox 12"/>
          <p:cNvSpPr txBox="1"/>
          <p:nvPr/>
        </p:nvSpPr>
        <p:spPr>
          <a:xfrm>
            <a:off x="6248400" y="2641937"/>
            <a:ext cx="567784" cy="1015663"/>
          </a:xfrm>
          <a:prstGeom prst="rect">
            <a:avLst/>
          </a:prstGeom>
          <a:noFill/>
        </p:spPr>
        <p:txBody>
          <a:bodyPr wrap="none" rtlCol="0">
            <a:spAutoFit/>
          </a:bodyPr>
          <a:lstStyle/>
          <a:p>
            <a:r>
              <a:rPr lang="en-US" sz="6000" dirty="0" smtClean="0"/>
              <a:t>*</a:t>
            </a:r>
            <a:endParaRPr lang="en-US" sz="6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Irradiance Environment Maps</a:t>
            </a:r>
            <a:endParaRPr lang="en-US" dirty="0"/>
          </a:p>
        </p:txBody>
      </p:sp>
      <p:pic>
        <p:nvPicPr>
          <p:cNvPr id="3" name="Picture 2" descr="Cos_2_angle.bmp"/>
          <p:cNvPicPr>
            <a:picLocks noChangeAspect="1"/>
          </p:cNvPicPr>
          <p:nvPr/>
        </p:nvPicPr>
        <p:blipFill>
          <a:blip r:embed="rId3"/>
          <a:stretch>
            <a:fillRect/>
          </a:stretch>
        </p:blipFill>
        <p:spPr>
          <a:xfrm>
            <a:off x="4876800" y="1943100"/>
            <a:ext cx="3657600" cy="3657600"/>
          </a:xfrm>
          <a:prstGeom prst="rect">
            <a:avLst/>
          </a:prstGeom>
        </p:spPr>
      </p:pic>
      <p:pic>
        <p:nvPicPr>
          <p:cNvPr id="4" name="Picture 3" descr="Cos_2_theta.bmp"/>
          <p:cNvPicPr>
            <a:picLocks noChangeAspect="1"/>
          </p:cNvPicPr>
          <p:nvPr/>
        </p:nvPicPr>
        <p:blipFill>
          <a:blip r:embed="rId4"/>
          <a:stretch>
            <a:fillRect/>
          </a:stretch>
        </p:blipFill>
        <p:spPr>
          <a:xfrm>
            <a:off x="609600" y="1943100"/>
            <a:ext cx="3657600" cy="36576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Irradiance Environment Maps</a:t>
            </a:r>
            <a:endParaRPr lang="en-US" dirty="0"/>
          </a:p>
        </p:txBody>
      </p:sp>
      <p:pic>
        <p:nvPicPr>
          <p:cNvPr id="3" name="Picture 2" descr="Cos_2_angle.bmp"/>
          <p:cNvPicPr>
            <a:picLocks noChangeAspect="1"/>
          </p:cNvPicPr>
          <p:nvPr/>
        </p:nvPicPr>
        <p:blipFill>
          <a:blip r:embed="rId3"/>
          <a:stretch>
            <a:fillRect/>
          </a:stretch>
        </p:blipFill>
        <p:spPr>
          <a:xfrm>
            <a:off x="4876800" y="1943100"/>
            <a:ext cx="3657600" cy="3657600"/>
          </a:xfrm>
          <a:prstGeom prst="rect">
            <a:avLst/>
          </a:prstGeom>
        </p:spPr>
      </p:pic>
      <p:pic>
        <p:nvPicPr>
          <p:cNvPr id="4" name="Picture 3" descr="Cos_2_theta.bmp"/>
          <p:cNvPicPr>
            <a:picLocks noChangeAspect="1"/>
          </p:cNvPicPr>
          <p:nvPr/>
        </p:nvPicPr>
        <p:blipFill>
          <a:blip r:embed="rId4"/>
          <a:stretch>
            <a:fillRect/>
          </a:stretch>
        </p:blipFill>
        <p:spPr>
          <a:xfrm>
            <a:off x="609600" y="1943100"/>
            <a:ext cx="3657600" cy="36576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Lighting</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Projection into SH</a:t>
            </a:r>
            <a:endParaRPr lang="en-US" dirty="0"/>
          </a:p>
        </p:txBody>
      </p:sp>
      <p:sp>
        <p:nvSpPr>
          <p:cNvPr id="3" name="Content Placeholder 2"/>
          <p:cNvSpPr>
            <a:spLocks noGrp="1"/>
          </p:cNvSpPr>
          <p:nvPr>
            <p:ph sz="half" idx="1"/>
          </p:nvPr>
        </p:nvSpPr>
        <p:spPr/>
        <p:txBody>
          <a:bodyPr/>
          <a:lstStyle/>
          <a:p>
            <a:r>
              <a:rPr lang="en-US" dirty="0" smtClean="0"/>
              <a:t>Compute: </a:t>
            </a:r>
          </a:p>
          <a:p>
            <a:endParaRPr lang="en-US" dirty="0"/>
          </a:p>
        </p:txBody>
      </p:sp>
      <p:sp>
        <p:nvSpPr>
          <p:cNvPr id="5" name="TextBox 4"/>
          <p:cNvSpPr txBox="1"/>
          <p:nvPr/>
        </p:nvSpPr>
        <p:spPr>
          <a:xfrm>
            <a:off x="228600" y="2939441"/>
            <a:ext cx="5057795" cy="3766159"/>
          </a:xfrm>
          <a:prstGeom prst="rect">
            <a:avLst/>
          </a:prstGeom>
          <a:noFill/>
        </p:spPr>
        <p:txBody>
          <a:bodyPr wrap="none" rtlCol="0">
            <a:spAutoFit/>
          </a:bodyPr>
          <a:lstStyle/>
          <a:p>
            <a:pPr marL="457200" marR="0">
              <a:lnSpc>
                <a:spcPct val="115000"/>
              </a:lnSpc>
              <a:spcBef>
                <a:spcPts val="0"/>
              </a:spcBef>
              <a:spcAft>
                <a:spcPts val="200"/>
              </a:spcAft>
            </a:pPr>
            <a:r>
              <a:rPr lang="en-US" sz="1600" dirty="0" smtClean="0">
                <a:latin typeface="Courier New"/>
                <a:ea typeface="Calibri"/>
                <a:cs typeface="Times New Roman"/>
              </a:rPr>
              <a:t>float f[],s[];</a:t>
            </a:r>
            <a:endParaRPr lang="en-US" sz="1600" dirty="0" smtClean="0">
              <a:ea typeface="Calibri"/>
              <a:cs typeface="Times New Roman"/>
            </a:endParaRPr>
          </a:p>
          <a:p>
            <a:pPr marL="457200" marR="0">
              <a:lnSpc>
                <a:spcPct val="115000"/>
              </a:lnSpc>
              <a:spcBef>
                <a:spcPts val="0"/>
              </a:spcBef>
              <a:spcAft>
                <a:spcPts val="200"/>
              </a:spcAft>
            </a:pPr>
            <a:r>
              <a:rPr lang="en-US" sz="1600" dirty="0" smtClean="0">
                <a:latin typeface="Courier New"/>
                <a:ea typeface="Calibri"/>
                <a:cs typeface="Times New Roman"/>
              </a:rPr>
              <a:t>float </a:t>
            </a:r>
            <a:r>
              <a:rPr lang="en-US" sz="1600" dirty="0" err="1" smtClean="0">
                <a:latin typeface="Courier New"/>
                <a:ea typeface="Calibri"/>
                <a:cs typeface="Times New Roman"/>
              </a:rPr>
              <a:t>fWtSum</a:t>
            </a:r>
            <a:r>
              <a:rPr lang="en-US" sz="1600" dirty="0" smtClean="0">
                <a:latin typeface="Courier New"/>
                <a:ea typeface="Calibri"/>
                <a:cs typeface="Times New Roman"/>
              </a:rPr>
              <a:t>=0;</a:t>
            </a:r>
            <a:endParaRPr lang="en-US" sz="1600" dirty="0" smtClean="0">
              <a:ea typeface="Calibri"/>
              <a:cs typeface="Times New Roman"/>
            </a:endParaRPr>
          </a:p>
          <a:p>
            <a:pPr marL="457200" marR="0">
              <a:lnSpc>
                <a:spcPct val="115000"/>
              </a:lnSpc>
              <a:spcBef>
                <a:spcPts val="0"/>
              </a:spcBef>
              <a:spcAft>
                <a:spcPts val="200"/>
              </a:spcAft>
            </a:pPr>
            <a:r>
              <a:rPr lang="en-US" sz="1600" dirty="0" err="1" smtClean="0">
                <a:latin typeface="Courier New"/>
                <a:ea typeface="Calibri"/>
                <a:cs typeface="Times New Roman"/>
              </a:rPr>
              <a:t>Foreach</a:t>
            </a:r>
            <a:r>
              <a:rPr lang="en-US" sz="1600" dirty="0" smtClean="0">
                <a:latin typeface="Courier New"/>
                <a:ea typeface="Calibri"/>
                <a:cs typeface="Times New Roman"/>
              </a:rPr>
              <a:t>(cube map face)</a:t>
            </a:r>
            <a:endParaRPr lang="en-US" sz="1600" dirty="0" smtClean="0">
              <a:ea typeface="Calibri"/>
              <a:cs typeface="Times New Roman"/>
            </a:endParaRPr>
          </a:p>
          <a:p>
            <a:pPr marL="457200" marR="0">
              <a:lnSpc>
                <a:spcPct val="115000"/>
              </a:lnSpc>
              <a:spcBef>
                <a:spcPts val="0"/>
              </a:spcBef>
              <a:spcAft>
                <a:spcPts val="200"/>
              </a:spcAft>
            </a:pPr>
            <a:r>
              <a:rPr lang="en-US" sz="1600" dirty="0" smtClean="0">
                <a:latin typeface="Courier New"/>
                <a:ea typeface="Calibri"/>
                <a:cs typeface="Times New Roman"/>
              </a:rPr>
              <a:t>  </a:t>
            </a:r>
            <a:r>
              <a:rPr lang="en-US" sz="1600" dirty="0" err="1" smtClean="0">
                <a:latin typeface="Courier New"/>
                <a:ea typeface="Calibri"/>
                <a:cs typeface="Times New Roman"/>
              </a:rPr>
              <a:t>Foreach</a:t>
            </a:r>
            <a:r>
              <a:rPr lang="en-US" sz="1600" dirty="0" smtClean="0">
                <a:latin typeface="Courier New"/>
                <a:ea typeface="Calibri"/>
                <a:cs typeface="Times New Roman"/>
              </a:rPr>
              <a:t>(</a:t>
            </a:r>
            <a:r>
              <a:rPr lang="en-US" sz="1600" dirty="0" err="1" smtClean="0">
                <a:latin typeface="Courier New"/>
                <a:ea typeface="Calibri"/>
                <a:cs typeface="Times New Roman"/>
              </a:rPr>
              <a:t>texel</a:t>
            </a:r>
            <a:r>
              <a:rPr lang="en-US" sz="1600" dirty="0" smtClean="0">
                <a:latin typeface="Courier New"/>
                <a:ea typeface="Calibri"/>
                <a:cs typeface="Times New Roman"/>
              </a:rPr>
              <a:t>)</a:t>
            </a:r>
            <a:endParaRPr lang="en-US" sz="1600" dirty="0" smtClean="0">
              <a:ea typeface="Calibri"/>
              <a:cs typeface="Times New Roman"/>
            </a:endParaRPr>
          </a:p>
          <a:p>
            <a:pPr marL="457200" marR="0">
              <a:lnSpc>
                <a:spcPct val="115000"/>
              </a:lnSpc>
              <a:spcBef>
                <a:spcPts val="0"/>
              </a:spcBef>
              <a:spcAft>
                <a:spcPts val="200"/>
              </a:spcAft>
            </a:pPr>
            <a:r>
              <a:rPr lang="en-US" sz="1600" dirty="0" smtClean="0">
                <a:latin typeface="Courier New"/>
                <a:ea typeface="Calibri"/>
                <a:cs typeface="Times New Roman"/>
              </a:rPr>
              <a:t>	float </a:t>
            </a:r>
            <a:r>
              <a:rPr lang="en-US" sz="1600" dirty="0" err="1" smtClean="0">
                <a:latin typeface="Courier New"/>
                <a:ea typeface="Calibri"/>
                <a:cs typeface="Times New Roman"/>
              </a:rPr>
              <a:t>fTmp</a:t>
            </a:r>
            <a:r>
              <a:rPr lang="en-US" sz="1600" dirty="0" smtClean="0">
                <a:latin typeface="Courier New"/>
                <a:ea typeface="Calibri"/>
                <a:cs typeface="Times New Roman"/>
              </a:rPr>
              <a:t> = 1 + u^2+v^2;</a:t>
            </a:r>
            <a:endParaRPr lang="en-US" sz="1600" dirty="0" smtClean="0">
              <a:ea typeface="Calibri"/>
              <a:cs typeface="Times New Roman"/>
            </a:endParaRPr>
          </a:p>
          <a:p>
            <a:pPr marL="457200" marR="0">
              <a:lnSpc>
                <a:spcPct val="115000"/>
              </a:lnSpc>
              <a:spcBef>
                <a:spcPts val="0"/>
              </a:spcBef>
              <a:spcAft>
                <a:spcPts val="200"/>
              </a:spcAft>
            </a:pPr>
            <a:r>
              <a:rPr lang="en-US" sz="1600" dirty="0" smtClean="0">
                <a:latin typeface="Courier New"/>
                <a:ea typeface="Calibri"/>
                <a:cs typeface="Times New Roman"/>
              </a:rPr>
              <a:t>	float </a:t>
            </a:r>
            <a:r>
              <a:rPr lang="en-US" sz="1600" dirty="0" err="1" smtClean="0">
                <a:latin typeface="Courier New"/>
                <a:ea typeface="Calibri"/>
                <a:cs typeface="Times New Roman"/>
              </a:rPr>
              <a:t>fWt</a:t>
            </a:r>
            <a:r>
              <a:rPr lang="en-US" sz="1600" dirty="0" smtClean="0">
                <a:latin typeface="Courier New"/>
                <a:ea typeface="Calibri"/>
                <a:cs typeface="Times New Roman"/>
              </a:rPr>
              <a:t> = 4/(</a:t>
            </a:r>
            <a:r>
              <a:rPr lang="en-US" sz="1600" dirty="0" err="1" smtClean="0">
                <a:latin typeface="Courier New"/>
                <a:ea typeface="Calibri"/>
                <a:cs typeface="Times New Roman"/>
              </a:rPr>
              <a:t>sqrt</a:t>
            </a:r>
            <a:r>
              <a:rPr lang="en-US" sz="1600" dirty="0" smtClean="0">
                <a:latin typeface="Courier New"/>
                <a:ea typeface="Calibri"/>
                <a:cs typeface="Times New Roman"/>
              </a:rPr>
              <a:t>(</a:t>
            </a:r>
            <a:r>
              <a:rPr lang="en-US" sz="1600" dirty="0" err="1" smtClean="0">
                <a:latin typeface="Courier New"/>
                <a:ea typeface="Calibri"/>
                <a:cs typeface="Times New Roman"/>
              </a:rPr>
              <a:t>fTmp</a:t>
            </a:r>
            <a:r>
              <a:rPr lang="en-US" sz="1600" dirty="0" smtClean="0">
                <a:latin typeface="Courier New"/>
                <a:ea typeface="Calibri"/>
                <a:cs typeface="Times New Roman"/>
              </a:rPr>
              <a:t>)*</a:t>
            </a:r>
            <a:r>
              <a:rPr lang="en-US" sz="1600" dirty="0" err="1" smtClean="0">
                <a:latin typeface="Courier New"/>
                <a:ea typeface="Calibri"/>
                <a:cs typeface="Times New Roman"/>
              </a:rPr>
              <a:t>fTmp</a:t>
            </a:r>
            <a:r>
              <a:rPr lang="en-US" sz="1600" dirty="0" smtClean="0">
                <a:latin typeface="Courier New"/>
                <a:ea typeface="Calibri"/>
                <a:cs typeface="Times New Roman"/>
              </a:rPr>
              <a:t>);</a:t>
            </a:r>
            <a:endParaRPr lang="en-US" sz="1600" dirty="0" smtClean="0">
              <a:ea typeface="Calibri"/>
              <a:cs typeface="Times New Roman"/>
            </a:endParaRPr>
          </a:p>
          <a:p>
            <a:pPr marL="457200" marR="0">
              <a:lnSpc>
                <a:spcPct val="115000"/>
              </a:lnSpc>
              <a:spcBef>
                <a:spcPts val="0"/>
              </a:spcBef>
              <a:spcAft>
                <a:spcPts val="200"/>
              </a:spcAft>
            </a:pPr>
            <a:r>
              <a:rPr lang="en-US" sz="1600" dirty="0" smtClean="0">
                <a:latin typeface="Courier New"/>
                <a:ea typeface="Calibri"/>
                <a:cs typeface="Times New Roman"/>
              </a:rPr>
              <a:t>	</a:t>
            </a:r>
            <a:r>
              <a:rPr lang="en-US" sz="1600" dirty="0" err="1" smtClean="0">
                <a:latin typeface="Courier New"/>
                <a:ea typeface="Calibri"/>
                <a:cs typeface="Times New Roman"/>
              </a:rPr>
              <a:t>EvalSHBasis</a:t>
            </a:r>
            <a:r>
              <a:rPr lang="en-US" sz="1600" dirty="0" smtClean="0">
                <a:latin typeface="Courier New"/>
                <a:ea typeface="Calibri"/>
                <a:cs typeface="Times New Roman"/>
              </a:rPr>
              <a:t>(</a:t>
            </a:r>
            <a:r>
              <a:rPr lang="en-US" sz="1600" dirty="0" err="1" smtClean="0">
                <a:latin typeface="Courier New"/>
                <a:ea typeface="Calibri"/>
                <a:cs typeface="Times New Roman"/>
              </a:rPr>
              <a:t>texel,s</a:t>
            </a:r>
            <a:r>
              <a:rPr lang="en-US" sz="1600" dirty="0" smtClean="0">
                <a:latin typeface="Courier New"/>
                <a:ea typeface="Calibri"/>
                <a:cs typeface="Times New Roman"/>
              </a:rPr>
              <a:t>);</a:t>
            </a:r>
            <a:endParaRPr lang="en-US" sz="1600" dirty="0" smtClean="0">
              <a:ea typeface="Calibri"/>
              <a:cs typeface="Times New Roman"/>
            </a:endParaRPr>
          </a:p>
          <a:p>
            <a:pPr marL="457200" marR="0">
              <a:lnSpc>
                <a:spcPct val="115000"/>
              </a:lnSpc>
              <a:spcBef>
                <a:spcPts val="0"/>
              </a:spcBef>
              <a:spcAft>
                <a:spcPts val="200"/>
              </a:spcAft>
            </a:pPr>
            <a:r>
              <a:rPr lang="en-US" sz="1600" dirty="0" smtClean="0">
                <a:latin typeface="Courier New"/>
                <a:ea typeface="Calibri"/>
                <a:cs typeface="Times New Roman"/>
              </a:rPr>
              <a:t>	f += t(</a:t>
            </a:r>
            <a:r>
              <a:rPr lang="en-US" sz="1600" dirty="0" err="1" smtClean="0">
                <a:latin typeface="Courier New"/>
                <a:ea typeface="Calibri"/>
                <a:cs typeface="Times New Roman"/>
              </a:rPr>
              <a:t>texel</a:t>
            </a:r>
            <a:r>
              <a:rPr lang="en-US" sz="1600" dirty="0" smtClean="0">
                <a:latin typeface="Courier New"/>
                <a:ea typeface="Calibri"/>
                <a:cs typeface="Times New Roman"/>
              </a:rPr>
              <a:t>)*</a:t>
            </a:r>
            <a:r>
              <a:rPr lang="en-US" sz="1600" dirty="0" err="1" smtClean="0">
                <a:latin typeface="Courier New"/>
                <a:ea typeface="Calibri"/>
                <a:cs typeface="Times New Roman"/>
              </a:rPr>
              <a:t>fWt</a:t>
            </a:r>
            <a:r>
              <a:rPr lang="en-US" sz="1600" dirty="0" smtClean="0">
                <a:latin typeface="Courier New"/>
                <a:ea typeface="Calibri"/>
                <a:cs typeface="Times New Roman"/>
              </a:rPr>
              <a:t>*s; // vector</a:t>
            </a:r>
            <a:endParaRPr lang="en-US" sz="1600" dirty="0" smtClean="0">
              <a:ea typeface="Calibri"/>
              <a:cs typeface="Times New Roman"/>
            </a:endParaRPr>
          </a:p>
          <a:p>
            <a:pPr marL="457200" marR="0">
              <a:lnSpc>
                <a:spcPct val="115000"/>
              </a:lnSpc>
              <a:spcBef>
                <a:spcPts val="0"/>
              </a:spcBef>
              <a:spcAft>
                <a:spcPts val="200"/>
              </a:spcAft>
            </a:pPr>
            <a:r>
              <a:rPr lang="en-US" sz="1600" dirty="0" smtClean="0">
                <a:latin typeface="Courier New"/>
                <a:ea typeface="Calibri"/>
                <a:cs typeface="Times New Roman"/>
              </a:rPr>
              <a:t>	</a:t>
            </a:r>
            <a:r>
              <a:rPr lang="en-US" sz="1600" dirty="0" err="1" smtClean="0">
                <a:latin typeface="Courier New"/>
                <a:ea typeface="Calibri"/>
                <a:cs typeface="Times New Roman"/>
              </a:rPr>
              <a:t>fWtSum</a:t>
            </a:r>
            <a:r>
              <a:rPr lang="en-US" sz="1600" dirty="0" smtClean="0">
                <a:latin typeface="Courier New"/>
                <a:ea typeface="Calibri"/>
                <a:cs typeface="Times New Roman"/>
              </a:rPr>
              <a:t> += </a:t>
            </a:r>
            <a:r>
              <a:rPr lang="en-US" sz="1600" dirty="0" err="1" smtClean="0">
                <a:latin typeface="Courier New"/>
                <a:ea typeface="Calibri"/>
                <a:cs typeface="Times New Roman"/>
              </a:rPr>
              <a:t>fWt</a:t>
            </a:r>
            <a:r>
              <a:rPr lang="en-US" sz="1600" dirty="0" smtClean="0">
                <a:latin typeface="Courier New"/>
                <a:ea typeface="Calibri"/>
                <a:cs typeface="Times New Roman"/>
              </a:rPr>
              <a:t>;</a:t>
            </a:r>
          </a:p>
          <a:p>
            <a:pPr marL="457200" marR="0">
              <a:lnSpc>
                <a:spcPct val="115000"/>
              </a:lnSpc>
              <a:spcBef>
                <a:spcPts val="0"/>
              </a:spcBef>
              <a:spcAft>
                <a:spcPts val="200"/>
              </a:spcAft>
            </a:pPr>
            <a:endParaRPr lang="en-US" sz="1600" dirty="0" smtClean="0">
              <a:ea typeface="Calibri"/>
              <a:cs typeface="Times New Roman"/>
            </a:endParaRPr>
          </a:p>
          <a:p>
            <a:pPr marL="457200" marR="0">
              <a:lnSpc>
                <a:spcPct val="115000"/>
              </a:lnSpc>
              <a:spcBef>
                <a:spcPts val="0"/>
              </a:spcBef>
              <a:spcAft>
                <a:spcPts val="200"/>
              </a:spcAft>
            </a:pPr>
            <a:r>
              <a:rPr lang="en-US" sz="1600" dirty="0" smtClean="0">
                <a:latin typeface="Courier New"/>
                <a:ea typeface="Calibri"/>
                <a:cs typeface="Times New Roman"/>
              </a:rPr>
              <a:t>f *= 4*Pi/</a:t>
            </a:r>
            <a:r>
              <a:rPr lang="en-US" sz="1600" dirty="0" err="1" smtClean="0">
                <a:latin typeface="Courier New"/>
                <a:ea typeface="Calibri"/>
                <a:cs typeface="Times New Roman"/>
              </a:rPr>
              <a:t>fWtSum</a:t>
            </a:r>
            <a:r>
              <a:rPr lang="en-US" sz="1600" dirty="0" smtClean="0">
                <a:latin typeface="Courier New"/>
                <a:ea typeface="Calibri"/>
                <a:cs typeface="Times New Roman"/>
              </a:rPr>
              <a:t>; // area of sphere</a:t>
            </a:r>
            <a:endParaRPr lang="en-US" sz="1600" dirty="0" smtClean="0">
              <a:ea typeface="Calibri"/>
              <a:cs typeface="Times New Roman"/>
            </a:endParaRPr>
          </a:p>
          <a:p>
            <a:endParaRPr lang="en-US" dirty="0"/>
          </a:p>
        </p:txBody>
      </p:sp>
      <p:graphicFrame>
        <p:nvGraphicFramePr>
          <p:cNvPr id="6" name="Object 5"/>
          <p:cNvGraphicFramePr>
            <a:graphicFrameLocks noChangeAspect="1"/>
          </p:cNvGraphicFramePr>
          <p:nvPr/>
        </p:nvGraphicFramePr>
        <p:xfrm>
          <a:off x="1658505" y="2222500"/>
          <a:ext cx="1313295" cy="444500"/>
        </p:xfrm>
        <a:graphic>
          <a:graphicData uri="http://schemas.openxmlformats.org/presentationml/2006/ole">
            <p:oleObj spid="_x0000_s231426" name="Equation" r:id="rId4" imgW="825480" imgH="279360" progId="Equation.3">
              <p:embed/>
            </p:oleObj>
          </a:graphicData>
        </a:graphic>
      </p:graphicFrame>
      <p:grpSp>
        <p:nvGrpSpPr>
          <p:cNvPr id="31" name="Group 30"/>
          <p:cNvGrpSpPr/>
          <p:nvPr/>
        </p:nvGrpSpPr>
        <p:grpSpPr>
          <a:xfrm>
            <a:off x="6324600" y="1371600"/>
            <a:ext cx="1219200" cy="1219200"/>
            <a:chOff x="6477000" y="1752600"/>
            <a:chExt cx="1219200" cy="1219200"/>
          </a:xfrm>
        </p:grpSpPr>
        <p:grpSp>
          <p:nvGrpSpPr>
            <p:cNvPr id="15" name="Group 14"/>
            <p:cNvGrpSpPr/>
            <p:nvPr/>
          </p:nvGrpSpPr>
          <p:grpSpPr>
            <a:xfrm>
              <a:off x="6477000" y="1752600"/>
              <a:ext cx="1219200" cy="304800"/>
              <a:chOff x="6477000" y="1752600"/>
              <a:chExt cx="1219200" cy="304800"/>
            </a:xfrm>
          </p:grpSpPr>
          <p:sp>
            <p:nvSpPr>
              <p:cNvPr id="7" name="Rectangle 6"/>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6477000" y="2057400"/>
              <a:ext cx="1219200" cy="304800"/>
              <a:chOff x="6477000" y="1752600"/>
              <a:chExt cx="1219200" cy="304800"/>
            </a:xfrm>
          </p:grpSpPr>
          <p:sp>
            <p:nvSpPr>
              <p:cNvPr id="17" name="Rectangle 16"/>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477000" y="2362200"/>
              <a:ext cx="1219200" cy="304800"/>
              <a:chOff x="6477000" y="1752600"/>
              <a:chExt cx="1219200" cy="304800"/>
            </a:xfrm>
          </p:grpSpPr>
          <p:sp>
            <p:nvSpPr>
              <p:cNvPr id="22" name="Rectangle 21"/>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6477000" y="2667000"/>
              <a:ext cx="1219200" cy="304800"/>
              <a:chOff x="6477000" y="1752600"/>
              <a:chExt cx="1219200" cy="304800"/>
            </a:xfrm>
          </p:grpSpPr>
          <p:sp>
            <p:nvSpPr>
              <p:cNvPr id="27" name="Rectangle 26"/>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Group 31"/>
          <p:cNvGrpSpPr/>
          <p:nvPr/>
        </p:nvGrpSpPr>
        <p:grpSpPr>
          <a:xfrm>
            <a:off x="5105400" y="2590800"/>
            <a:ext cx="1219200" cy="1219200"/>
            <a:chOff x="6477000" y="1752600"/>
            <a:chExt cx="1219200" cy="1219200"/>
          </a:xfrm>
        </p:grpSpPr>
        <p:grpSp>
          <p:nvGrpSpPr>
            <p:cNvPr id="33" name="Group 14"/>
            <p:cNvGrpSpPr/>
            <p:nvPr/>
          </p:nvGrpSpPr>
          <p:grpSpPr>
            <a:xfrm>
              <a:off x="6477000" y="1752600"/>
              <a:ext cx="1219200" cy="304800"/>
              <a:chOff x="6477000" y="1752600"/>
              <a:chExt cx="1219200" cy="304800"/>
            </a:xfrm>
          </p:grpSpPr>
          <p:sp>
            <p:nvSpPr>
              <p:cNvPr id="49" name="Rectangle 48"/>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15"/>
            <p:cNvGrpSpPr/>
            <p:nvPr/>
          </p:nvGrpSpPr>
          <p:grpSpPr>
            <a:xfrm>
              <a:off x="6477000" y="2057400"/>
              <a:ext cx="1219200" cy="304800"/>
              <a:chOff x="6477000" y="1752600"/>
              <a:chExt cx="1219200" cy="304800"/>
            </a:xfrm>
          </p:grpSpPr>
          <p:sp>
            <p:nvSpPr>
              <p:cNvPr id="45" name="Rectangle 44"/>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20"/>
            <p:cNvGrpSpPr/>
            <p:nvPr/>
          </p:nvGrpSpPr>
          <p:grpSpPr>
            <a:xfrm>
              <a:off x="6477000" y="2362200"/>
              <a:ext cx="1219200" cy="304800"/>
              <a:chOff x="6477000" y="1752600"/>
              <a:chExt cx="1219200" cy="304800"/>
            </a:xfrm>
          </p:grpSpPr>
          <p:sp>
            <p:nvSpPr>
              <p:cNvPr id="41" name="Rectangle 40"/>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25"/>
            <p:cNvGrpSpPr/>
            <p:nvPr/>
          </p:nvGrpSpPr>
          <p:grpSpPr>
            <a:xfrm>
              <a:off x="6477000" y="2667000"/>
              <a:ext cx="1219200" cy="304800"/>
              <a:chOff x="6477000" y="1752600"/>
              <a:chExt cx="1219200" cy="304800"/>
            </a:xfrm>
          </p:grpSpPr>
          <p:sp>
            <p:nvSpPr>
              <p:cNvPr id="37" name="Rectangle 36"/>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 name="Group 52"/>
          <p:cNvGrpSpPr/>
          <p:nvPr/>
        </p:nvGrpSpPr>
        <p:grpSpPr>
          <a:xfrm>
            <a:off x="7543800" y="2590800"/>
            <a:ext cx="1219200" cy="1219200"/>
            <a:chOff x="6477000" y="1752600"/>
            <a:chExt cx="1219200" cy="1219200"/>
          </a:xfrm>
        </p:grpSpPr>
        <p:grpSp>
          <p:nvGrpSpPr>
            <p:cNvPr id="54" name="Group 14"/>
            <p:cNvGrpSpPr/>
            <p:nvPr/>
          </p:nvGrpSpPr>
          <p:grpSpPr>
            <a:xfrm>
              <a:off x="6477000" y="1752600"/>
              <a:ext cx="1219200" cy="304800"/>
              <a:chOff x="6477000" y="1752600"/>
              <a:chExt cx="1219200" cy="304800"/>
            </a:xfrm>
          </p:grpSpPr>
          <p:sp>
            <p:nvSpPr>
              <p:cNvPr id="70" name="Rectangle 69"/>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15"/>
            <p:cNvGrpSpPr/>
            <p:nvPr/>
          </p:nvGrpSpPr>
          <p:grpSpPr>
            <a:xfrm>
              <a:off x="6477000" y="2057400"/>
              <a:ext cx="1219200" cy="304800"/>
              <a:chOff x="6477000" y="1752600"/>
              <a:chExt cx="1219200" cy="304800"/>
            </a:xfrm>
          </p:grpSpPr>
          <p:sp>
            <p:nvSpPr>
              <p:cNvPr id="66" name="Rectangle 65"/>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20"/>
            <p:cNvGrpSpPr/>
            <p:nvPr/>
          </p:nvGrpSpPr>
          <p:grpSpPr>
            <a:xfrm>
              <a:off x="6477000" y="2362200"/>
              <a:ext cx="1219200" cy="304800"/>
              <a:chOff x="6477000" y="1752600"/>
              <a:chExt cx="1219200" cy="304800"/>
            </a:xfrm>
          </p:grpSpPr>
          <p:sp>
            <p:nvSpPr>
              <p:cNvPr id="62" name="Rectangle 61"/>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25"/>
            <p:cNvGrpSpPr/>
            <p:nvPr/>
          </p:nvGrpSpPr>
          <p:grpSpPr>
            <a:xfrm>
              <a:off x="6477000" y="2667000"/>
              <a:ext cx="1219200" cy="304800"/>
              <a:chOff x="6477000" y="1752600"/>
              <a:chExt cx="1219200" cy="304800"/>
            </a:xfrm>
          </p:grpSpPr>
          <p:sp>
            <p:nvSpPr>
              <p:cNvPr id="58" name="Rectangle 57"/>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 name="Group 73"/>
          <p:cNvGrpSpPr/>
          <p:nvPr/>
        </p:nvGrpSpPr>
        <p:grpSpPr>
          <a:xfrm>
            <a:off x="6324600" y="3810000"/>
            <a:ext cx="1219200" cy="1219200"/>
            <a:chOff x="6477000" y="1752600"/>
            <a:chExt cx="1219200" cy="1219200"/>
          </a:xfrm>
        </p:grpSpPr>
        <p:grpSp>
          <p:nvGrpSpPr>
            <p:cNvPr id="75" name="Group 14"/>
            <p:cNvGrpSpPr/>
            <p:nvPr/>
          </p:nvGrpSpPr>
          <p:grpSpPr>
            <a:xfrm>
              <a:off x="6477000" y="1752600"/>
              <a:ext cx="1219200" cy="304800"/>
              <a:chOff x="6477000" y="1752600"/>
              <a:chExt cx="1219200" cy="304800"/>
            </a:xfrm>
          </p:grpSpPr>
          <p:sp>
            <p:nvSpPr>
              <p:cNvPr id="91" name="Rectangle 90"/>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15"/>
            <p:cNvGrpSpPr/>
            <p:nvPr/>
          </p:nvGrpSpPr>
          <p:grpSpPr>
            <a:xfrm>
              <a:off x="6477000" y="2057400"/>
              <a:ext cx="1219200" cy="304800"/>
              <a:chOff x="6477000" y="1752600"/>
              <a:chExt cx="1219200" cy="304800"/>
            </a:xfrm>
          </p:grpSpPr>
          <p:sp>
            <p:nvSpPr>
              <p:cNvPr id="87" name="Rectangle 86"/>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20"/>
            <p:cNvGrpSpPr/>
            <p:nvPr/>
          </p:nvGrpSpPr>
          <p:grpSpPr>
            <a:xfrm>
              <a:off x="6477000" y="2362200"/>
              <a:ext cx="1219200" cy="304800"/>
              <a:chOff x="6477000" y="1752600"/>
              <a:chExt cx="1219200" cy="304800"/>
            </a:xfrm>
          </p:grpSpPr>
          <p:sp>
            <p:nvSpPr>
              <p:cNvPr id="83" name="Rectangle 82"/>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25"/>
            <p:cNvGrpSpPr/>
            <p:nvPr/>
          </p:nvGrpSpPr>
          <p:grpSpPr>
            <a:xfrm>
              <a:off x="6477000" y="2667000"/>
              <a:ext cx="1219200" cy="304800"/>
              <a:chOff x="6477000" y="1752600"/>
              <a:chExt cx="1219200" cy="304800"/>
            </a:xfrm>
          </p:grpSpPr>
          <p:sp>
            <p:nvSpPr>
              <p:cNvPr id="79" name="Rectangle 78"/>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 name="Group 94"/>
          <p:cNvGrpSpPr/>
          <p:nvPr/>
        </p:nvGrpSpPr>
        <p:grpSpPr>
          <a:xfrm>
            <a:off x="6324600" y="5029200"/>
            <a:ext cx="1219200" cy="1219200"/>
            <a:chOff x="6477000" y="1752600"/>
            <a:chExt cx="1219200" cy="1219200"/>
          </a:xfrm>
        </p:grpSpPr>
        <p:grpSp>
          <p:nvGrpSpPr>
            <p:cNvPr id="96" name="Group 14"/>
            <p:cNvGrpSpPr/>
            <p:nvPr/>
          </p:nvGrpSpPr>
          <p:grpSpPr>
            <a:xfrm>
              <a:off x="6477000" y="1752600"/>
              <a:ext cx="1219200" cy="304800"/>
              <a:chOff x="6477000" y="1752600"/>
              <a:chExt cx="1219200" cy="304800"/>
            </a:xfrm>
          </p:grpSpPr>
          <p:sp>
            <p:nvSpPr>
              <p:cNvPr id="112" name="Rectangle 111"/>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15"/>
            <p:cNvGrpSpPr/>
            <p:nvPr/>
          </p:nvGrpSpPr>
          <p:grpSpPr>
            <a:xfrm>
              <a:off x="6477000" y="2057400"/>
              <a:ext cx="1219200" cy="304800"/>
              <a:chOff x="6477000" y="1752600"/>
              <a:chExt cx="1219200" cy="304800"/>
            </a:xfrm>
          </p:grpSpPr>
          <p:sp>
            <p:nvSpPr>
              <p:cNvPr id="108" name="Rectangle 107"/>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20"/>
            <p:cNvGrpSpPr/>
            <p:nvPr/>
          </p:nvGrpSpPr>
          <p:grpSpPr>
            <a:xfrm>
              <a:off x="6477000" y="2362200"/>
              <a:ext cx="1219200" cy="304800"/>
              <a:chOff x="6477000" y="1752600"/>
              <a:chExt cx="1219200" cy="304800"/>
            </a:xfrm>
          </p:grpSpPr>
          <p:sp>
            <p:nvSpPr>
              <p:cNvPr id="104" name="Rectangle 103"/>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25"/>
            <p:cNvGrpSpPr/>
            <p:nvPr/>
          </p:nvGrpSpPr>
          <p:grpSpPr>
            <a:xfrm>
              <a:off x="6477000" y="2667000"/>
              <a:ext cx="1219200" cy="304800"/>
              <a:chOff x="6477000" y="1752600"/>
              <a:chExt cx="1219200" cy="304800"/>
            </a:xfrm>
          </p:grpSpPr>
          <p:sp>
            <p:nvSpPr>
              <p:cNvPr id="100" name="Rectangle 99"/>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3" name="Rectangle 132"/>
          <p:cNvSpPr/>
          <p:nvPr/>
        </p:nvSpPr>
        <p:spPr>
          <a:xfrm>
            <a:off x="6324600" y="25908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629400" y="25908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6934200" y="25908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7239000" y="25908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 name="Group 15"/>
          <p:cNvGrpSpPr/>
          <p:nvPr/>
        </p:nvGrpSpPr>
        <p:grpSpPr>
          <a:xfrm>
            <a:off x="6324600" y="2895600"/>
            <a:ext cx="1219200" cy="304800"/>
            <a:chOff x="6477000" y="1752600"/>
            <a:chExt cx="1219200" cy="304800"/>
          </a:xfrm>
        </p:grpSpPr>
        <p:sp>
          <p:nvSpPr>
            <p:cNvPr id="129" name="Rectangle 128"/>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20"/>
          <p:cNvGrpSpPr/>
          <p:nvPr/>
        </p:nvGrpSpPr>
        <p:grpSpPr>
          <a:xfrm>
            <a:off x="6324600" y="3200400"/>
            <a:ext cx="1219200" cy="304800"/>
            <a:chOff x="6477000" y="1752600"/>
            <a:chExt cx="1219200" cy="304800"/>
          </a:xfrm>
        </p:grpSpPr>
        <p:sp>
          <p:nvSpPr>
            <p:cNvPr id="125" name="Rectangle 124"/>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25"/>
          <p:cNvGrpSpPr/>
          <p:nvPr/>
        </p:nvGrpSpPr>
        <p:grpSpPr>
          <a:xfrm>
            <a:off x="6324600" y="3505200"/>
            <a:ext cx="1219200" cy="304800"/>
            <a:chOff x="6477000" y="1752600"/>
            <a:chExt cx="1219200" cy="304800"/>
          </a:xfrm>
        </p:grpSpPr>
        <p:sp>
          <p:nvSpPr>
            <p:cNvPr id="121" name="Rectangle 120"/>
            <p:cNvSpPr/>
            <p:nvPr/>
          </p:nvSpPr>
          <p:spPr>
            <a:xfrm>
              <a:off x="64770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67818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70866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7391400" y="1752600"/>
              <a:ext cx="304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p:cNvGrpSpPr/>
          <p:nvPr/>
        </p:nvGrpSpPr>
        <p:grpSpPr>
          <a:xfrm>
            <a:off x="6324600" y="2590800"/>
            <a:ext cx="1219200" cy="1219200"/>
            <a:chOff x="6477000" y="1752600"/>
            <a:chExt cx="1219200" cy="1219200"/>
          </a:xfrm>
          <a:solidFill>
            <a:schemeClr val="accent3"/>
          </a:solidFill>
        </p:grpSpPr>
        <p:grpSp>
          <p:nvGrpSpPr>
            <p:cNvPr id="138" name="Group 14"/>
            <p:cNvGrpSpPr/>
            <p:nvPr/>
          </p:nvGrpSpPr>
          <p:grpSpPr>
            <a:xfrm>
              <a:off x="6477000" y="1752600"/>
              <a:ext cx="1219200" cy="304800"/>
              <a:chOff x="6477000" y="1752600"/>
              <a:chExt cx="1219200" cy="304800"/>
            </a:xfrm>
            <a:grpFill/>
          </p:grpSpPr>
          <p:sp>
            <p:nvSpPr>
              <p:cNvPr id="154" name="Rectangle 153"/>
              <p:cNvSpPr/>
              <p:nvPr/>
            </p:nvSpPr>
            <p:spPr>
              <a:xfrm>
                <a:off x="6477000" y="1752600"/>
                <a:ext cx="304800" cy="3048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6781800" y="1752600"/>
                <a:ext cx="304800" cy="3048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086600" y="1752600"/>
                <a:ext cx="304800" cy="3048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391400" y="1752600"/>
                <a:ext cx="304800" cy="3048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5"/>
            <p:cNvGrpSpPr/>
            <p:nvPr/>
          </p:nvGrpSpPr>
          <p:grpSpPr>
            <a:xfrm>
              <a:off x="6477000" y="2057400"/>
              <a:ext cx="1219200" cy="304800"/>
              <a:chOff x="6477000" y="1752600"/>
              <a:chExt cx="1219200" cy="304800"/>
            </a:xfrm>
            <a:grpFill/>
          </p:grpSpPr>
          <p:sp>
            <p:nvSpPr>
              <p:cNvPr id="150" name="Rectangle 149"/>
              <p:cNvSpPr/>
              <p:nvPr/>
            </p:nvSpPr>
            <p:spPr>
              <a:xfrm>
                <a:off x="6477000" y="1752600"/>
                <a:ext cx="304800" cy="3048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781800" y="1752600"/>
                <a:ext cx="304800" cy="3048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7086600" y="1752600"/>
                <a:ext cx="304800" cy="3048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7391400" y="1752600"/>
                <a:ext cx="304800" cy="3048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20"/>
            <p:cNvGrpSpPr/>
            <p:nvPr/>
          </p:nvGrpSpPr>
          <p:grpSpPr>
            <a:xfrm>
              <a:off x="6477000" y="2362200"/>
              <a:ext cx="1219200" cy="304800"/>
              <a:chOff x="6477000" y="1752600"/>
              <a:chExt cx="1219200" cy="304800"/>
            </a:xfrm>
            <a:grpFill/>
          </p:grpSpPr>
          <p:sp>
            <p:nvSpPr>
              <p:cNvPr id="146" name="Rectangle 145"/>
              <p:cNvSpPr/>
              <p:nvPr/>
            </p:nvSpPr>
            <p:spPr>
              <a:xfrm>
                <a:off x="6477000" y="1752600"/>
                <a:ext cx="304800" cy="3048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6781800" y="1752600"/>
                <a:ext cx="304800" cy="3048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7086600" y="1752600"/>
                <a:ext cx="304800" cy="3048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7391400" y="1752600"/>
                <a:ext cx="304800" cy="3048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25"/>
            <p:cNvGrpSpPr/>
            <p:nvPr/>
          </p:nvGrpSpPr>
          <p:grpSpPr>
            <a:xfrm>
              <a:off x="6477000" y="2667000"/>
              <a:ext cx="1219200" cy="304800"/>
              <a:chOff x="6477000" y="1752600"/>
              <a:chExt cx="1219200" cy="304800"/>
            </a:xfrm>
            <a:grpFill/>
          </p:grpSpPr>
          <p:sp>
            <p:nvSpPr>
              <p:cNvPr id="142" name="Rectangle 141"/>
              <p:cNvSpPr/>
              <p:nvPr/>
            </p:nvSpPr>
            <p:spPr>
              <a:xfrm>
                <a:off x="6477000" y="1752600"/>
                <a:ext cx="304800" cy="3048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6781800" y="1752600"/>
                <a:ext cx="304800" cy="3048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7086600" y="1752600"/>
                <a:ext cx="304800" cy="3048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7391400" y="1752600"/>
                <a:ext cx="304800" cy="3048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8" name="Rectangle 157"/>
          <p:cNvSpPr/>
          <p:nvPr/>
        </p:nvSpPr>
        <p:spPr>
          <a:xfrm>
            <a:off x="1752600" y="3646311"/>
            <a:ext cx="16002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1981200" y="3939822"/>
            <a:ext cx="674511" cy="2398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2667000" y="4560711"/>
            <a:ext cx="2362200" cy="2398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 name="Group 165"/>
          <p:cNvGrpSpPr/>
          <p:nvPr/>
        </p:nvGrpSpPr>
        <p:grpSpPr>
          <a:xfrm>
            <a:off x="8382000" y="3581400"/>
            <a:ext cx="457200" cy="2209800"/>
            <a:chOff x="8382000" y="3581400"/>
            <a:chExt cx="457200" cy="2209800"/>
          </a:xfrm>
        </p:grpSpPr>
        <p:pic>
          <p:nvPicPr>
            <p:cNvPr id="161" name="Picture 160" descr="ylm1_-1.bmp"/>
            <p:cNvPicPr>
              <a:picLocks noChangeAspect="1"/>
            </p:cNvPicPr>
            <p:nvPr/>
          </p:nvPicPr>
          <p:blipFill>
            <a:blip r:embed="rId5" cstate="screen"/>
            <a:srcRect/>
            <a:stretch>
              <a:fillRect/>
            </a:stretch>
          </p:blipFill>
          <p:spPr>
            <a:xfrm>
              <a:off x="8382000" y="3999905"/>
              <a:ext cx="457200" cy="551656"/>
            </a:xfrm>
            <a:prstGeom prst="rect">
              <a:avLst/>
            </a:prstGeom>
          </p:spPr>
        </p:pic>
        <p:pic>
          <p:nvPicPr>
            <p:cNvPr id="162" name="Picture 161" descr="ylm1_1.bmp"/>
            <p:cNvPicPr>
              <a:picLocks noChangeAspect="1"/>
            </p:cNvPicPr>
            <p:nvPr/>
          </p:nvPicPr>
          <p:blipFill>
            <a:blip r:embed="rId6" cstate="screen"/>
            <a:srcRect/>
            <a:stretch>
              <a:fillRect/>
            </a:stretch>
          </p:blipFill>
          <p:spPr>
            <a:xfrm>
              <a:off x="8382000" y="4821039"/>
              <a:ext cx="457200" cy="551656"/>
            </a:xfrm>
            <a:prstGeom prst="rect">
              <a:avLst/>
            </a:prstGeom>
          </p:spPr>
        </p:pic>
        <p:pic>
          <p:nvPicPr>
            <p:cNvPr id="163" name="Picture 162" descr="ylm2_-2.bmp"/>
            <p:cNvPicPr>
              <a:picLocks noChangeAspect="1"/>
            </p:cNvPicPr>
            <p:nvPr/>
          </p:nvPicPr>
          <p:blipFill>
            <a:blip r:embed="rId7" cstate="screen"/>
            <a:srcRect/>
            <a:stretch>
              <a:fillRect/>
            </a:stretch>
          </p:blipFill>
          <p:spPr>
            <a:xfrm>
              <a:off x="8382000" y="5231606"/>
              <a:ext cx="457200" cy="559594"/>
            </a:xfrm>
            <a:prstGeom prst="rect">
              <a:avLst/>
            </a:prstGeom>
          </p:spPr>
        </p:pic>
        <p:pic>
          <p:nvPicPr>
            <p:cNvPr id="164" name="Picture 163" descr="ylm1_0.bmp"/>
            <p:cNvPicPr>
              <a:picLocks noChangeAspect="1"/>
            </p:cNvPicPr>
            <p:nvPr/>
          </p:nvPicPr>
          <p:blipFill>
            <a:blip r:embed="rId8" cstate="screen"/>
            <a:srcRect/>
            <a:stretch>
              <a:fillRect/>
            </a:stretch>
          </p:blipFill>
          <p:spPr>
            <a:xfrm>
              <a:off x="8382000" y="4410472"/>
              <a:ext cx="457200" cy="551656"/>
            </a:xfrm>
            <a:prstGeom prst="rect">
              <a:avLst/>
            </a:prstGeom>
          </p:spPr>
        </p:pic>
        <p:pic>
          <p:nvPicPr>
            <p:cNvPr id="165" name="Picture 164" descr="ylm00.bmp"/>
            <p:cNvPicPr>
              <a:picLocks noChangeAspect="1"/>
            </p:cNvPicPr>
            <p:nvPr/>
          </p:nvPicPr>
          <p:blipFill>
            <a:blip r:embed="rId9" cstate="screen"/>
            <a:srcRect/>
            <a:stretch>
              <a:fillRect/>
            </a:stretch>
          </p:blipFill>
          <p:spPr>
            <a:xfrm>
              <a:off x="8382000" y="3581400"/>
              <a:ext cx="457200" cy="559594"/>
            </a:xfrm>
            <a:prstGeom prst="rect">
              <a:avLst/>
            </a:prstGeom>
          </p:spPr>
        </p:pic>
      </p:grpSp>
      <p:sp>
        <p:nvSpPr>
          <p:cNvPr id="167" name="Rectangle 166"/>
          <p:cNvSpPr/>
          <p:nvPr/>
        </p:nvSpPr>
        <p:spPr>
          <a:xfrm>
            <a:off x="1219200" y="4865510"/>
            <a:ext cx="2514600" cy="2398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685800" y="6084710"/>
            <a:ext cx="2209800" cy="2398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5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9"/>
                                        </p:tgtEl>
                                        <p:attrNameLst>
                                          <p:attrName>style.visibility</p:attrName>
                                        </p:attrNameLst>
                                      </p:cBhvr>
                                      <p:to>
                                        <p:strVal val="visible"/>
                                      </p:to>
                                    </p:set>
                                  </p:childTnLst>
                                </p:cTn>
                              </p:par>
                              <p:par>
                                <p:cTn id="19" presetID="1" presetClass="emph" presetSubtype="2" fill="hold" nodeType="withEffect">
                                  <p:stCondLst>
                                    <p:cond delay="0"/>
                                  </p:stCondLst>
                                  <p:childTnLst>
                                    <p:animClr clrSpc="rgb">
                                      <p:cBhvr>
                                        <p:cTn id="20" dur="500" fill="hold"/>
                                        <p:tgtEl>
                                          <p:spTgt spid="133"/>
                                        </p:tgtEl>
                                        <p:attrNameLst>
                                          <p:attrName>fillcolor</p:attrName>
                                        </p:attrNameLst>
                                      </p:cBhvr>
                                      <p:to>
                                        <a:schemeClr val="accent1"/>
                                      </p:to>
                                    </p:animClr>
                                    <p:set>
                                      <p:cBhvr>
                                        <p:cTn id="21" dur="500" fill="hold"/>
                                        <p:tgtEl>
                                          <p:spTgt spid="133"/>
                                        </p:tgtEl>
                                        <p:attrNameLst>
                                          <p:attrName>fill.type</p:attrName>
                                        </p:attrNameLst>
                                      </p:cBhvr>
                                      <p:to>
                                        <p:strVal val="solid"/>
                                      </p:to>
                                    </p:set>
                                    <p:set>
                                      <p:cBhvr>
                                        <p:cTn id="22" dur="500" fill="hold"/>
                                        <p:tgtEl>
                                          <p:spTgt spid="133"/>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5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6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60"/>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6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6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66"/>
                                        </p:tgtEl>
                                        <p:attrNameLst>
                                          <p:attrName>style.visibility</p:attrName>
                                        </p:attrNameLst>
                                      </p:cBhvr>
                                      <p:to>
                                        <p:strVal val="hidden"/>
                                      </p:to>
                                    </p:set>
                                  </p:childTnLst>
                                </p:cTn>
                              </p:par>
                              <p:par>
                                <p:cTn id="43" presetID="1" presetClass="emph" presetSubtype="2" fill="hold" nodeType="withEffect">
                                  <p:stCondLst>
                                    <p:cond delay="0"/>
                                  </p:stCondLst>
                                  <p:childTnLst>
                                    <p:animClr clrSpc="rgb">
                                      <p:cBhvr>
                                        <p:cTn id="44" dur="500" fill="hold"/>
                                        <p:tgtEl>
                                          <p:spTgt spid="133"/>
                                        </p:tgtEl>
                                        <p:attrNameLst>
                                          <p:attrName>fillcolor</p:attrName>
                                        </p:attrNameLst>
                                      </p:cBhvr>
                                      <p:to>
                                        <a:schemeClr val="bg1"/>
                                      </p:to>
                                    </p:animClr>
                                    <p:set>
                                      <p:cBhvr>
                                        <p:cTn id="45" dur="500" fill="hold"/>
                                        <p:tgtEl>
                                          <p:spTgt spid="133"/>
                                        </p:tgtEl>
                                        <p:attrNameLst>
                                          <p:attrName>fill.type</p:attrName>
                                        </p:attrNameLst>
                                      </p:cBhvr>
                                      <p:to>
                                        <p:strVal val="solid"/>
                                      </p:to>
                                    </p:set>
                                    <p:set>
                                      <p:cBhvr>
                                        <p:cTn id="46" dur="500" fill="hold"/>
                                        <p:tgtEl>
                                          <p:spTgt spid="133"/>
                                        </p:tgtEl>
                                        <p:attrNameLst>
                                          <p:attrName>fill.on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58" grpId="1" animBg="1"/>
      <p:bldP spid="159" grpId="0" animBg="1"/>
      <p:bldP spid="159" grpId="1" animBg="1"/>
      <p:bldP spid="160" grpId="0" animBg="1"/>
      <p:bldP spid="160" grpId="1" animBg="1"/>
      <p:bldP spid="167" grpId="0" animBg="1"/>
      <p:bldP spid="167" grpId="1" animBg="1"/>
      <p:bldP spid="16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Analytic Light Source</a:t>
            </a:r>
            <a:endParaRPr lang="en-US" dirty="0"/>
          </a:p>
        </p:txBody>
      </p:sp>
      <p:sp>
        <p:nvSpPr>
          <p:cNvPr id="3" name="Content Placeholder 2"/>
          <p:cNvSpPr>
            <a:spLocks noGrp="1"/>
          </p:cNvSpPr>
          <p:nvPr>
            <p:ph sz="half" idx="1"/>
          </p:nvPr>
        </p:nvSpPr>
        <p:spPr/>
        <p:txBody>
          <a:bodyPr>
            <a:normAutofit/>
          </a:bodyPr>
          <a:lstStyle/>
          <a:p>
            <a:r>
              <a:rPr lang="en-US" dirty="0" smtClean="0"/>
              <a:t>Directional light</a:t>
            </a:r>
          </a:p>
          <a:p>
            <a:pPr lvl="1"/>
            <a:r>
              <a:rPr lang="en-US" dirty="0" smtClean="0"/>
              <a:t>Evaluate SH in direction</a:t>
            </a:r>
          </a:p>
          <a:p>
            <a:r>
              <a:rPr lang="en-US" dirty="0" smtClean="0"/>
              <a:t>“Sphere” light source</a:t>
            </a:r>
          </a:p>
          <a:p>
            <a:pPr lvl="1"/>
            <a:r>
              <a:rPr lang="en-US" dirty="0" smtClean="0"/>
              <a:t>Use ZH</a:t>
            </a:r>
          </a:p>
          <a:p>
            <a:pPr lvl="1"/>
            <a:endParaRPr lang="en-US" dirty="0" smtClean="0"/>
          </a:p>
          <a:p>
            <a:pPr lvl="1"/>
            <a:endParaRPr lang="en-US" dirty="0" smtClean="0"/>
          </a:p>
          <a:p>
            <a:pPr lvl="1"/>
            <a:r>
              <a:rPr lang="en-US" dirty="0" smtClean="0"/>
              <a:t>Integrals closed form</a:t>
            </a:r>
          </a:p>
          <a:p>
            <a:r>
              <a:rPr lang="en-US" dirty="0" smtClean="0"/>
              <a:t>“Cone” light source</a:t>
            </a:r>
          </a:p>
          <a:p>
            <a:pPr lvl="1"/>
            <a:r>
              <a:rPr lang="en-US" dirty="0" smtClean="0"/>
              <a:t>Explicit </a:t>
            </a:r>
            <a:r>
              <a:rPr lang="en-US" dirty="0" smtClean="0">
                <a:latin typeface="Symbol" pitchFamily="18" charset="2"/>
              </a:rPr>
              <a:t>q</a:t>
            </a:r>
            <a:endParaRPr lang="en-US" dirty="0">
              <a:latin typeface="Symbol" pitchFamily="18" charset="2"/>
            </a:endParaRPr>
          </a:p>
        </p:txBody>
      </p:sp>
      <p:sp>
        <p:nvSpPr>
          <p:cNvPr id="5" name="Oval 4"/>
          <p:cNvSpPr/>
          <p:nvPr/>
        </p:nvSpPr>
        <p:spPr>
          <a:xfrm>
            <a:off x="7086600" y="2012950"/>
            <a:ext cx="1447800" cy="1447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638800" y="407035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410200" y="4222750"/>
            <a:ext cx="303288" cy="369332"/>
          </a:xfrm>
          <a:prstGeom prst="rect">
            <a:avLst/>
          </a:prstGeom>
          <a:noFill/>
        </p:spPr>
        <p:txBody>
          <a:bodyPr wrap="none" rtlCol="0">
            <a:spAutoFit/>
          </a:bodyPr>
          <a:lstStyle/>
          <a:p>
            <a:r>
              <a:rPr lang="en-US" dirty="0" smtClean="0"/>
              <a:t>P</a:t>
            </a:r>
            <a:endParaRPr lang="en-US" dirty="0"/>
          </a:p>
        </p:txBody>
      </p:sp>
      <p:cxnSp>
        <p:nvCxnSpPr>
          <p:cNvPr id="9" name="Straight Connector 8"/>
          <p:cNvCxnSpPr>
            <a:stCxn id="6" idx="7"/>
            <a:endCxn id="5" idx="1"/>
          </p:cNvCxnSpPr>
          <p:nvPr/>
        </p:nvCxnSpPr>
        <p:spPr>
          <a:xfrm rot="5400000" flipH="1" flipV="1">
            <a:off x="5572966" y="2355850"/>
            <a:ext cx="1856534" cy="159478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5"/>
          </p:cNvCxnSpPr>
          <p:nvPr/>
        </p:nvCxnSpPr>
        <p:spPr>
          <a:xfrm rot="5400000" flipH="1" flipV="1">
            <a:off x="6534151" y="2592343"/>
            <a:ext cx="712737" cy="237335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6" idx="6"/>
          </p:cNvCxnSpPr>
          <p:nvPr/>
        </p:nvCxnSpPr>
        <p:spPr>
          <a:xfrm flipV="1">
            <a:off x="5715000" y="2747217"/>
            <a:ext cx="2051984" cy="136123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859512" y="3232150"/>
            <a:ext cx="306494" cy="369332"/>
          </a:xfrm>
          <a:prstGeom prst="rect">
            <a:avLst/>
          </a:prstGeom>
          <a:noFill/>
        </p:spPr>
        <p:txBody>
          <a:bodyPr wrap="none" rtlCol="0">
            <a:spAutoFit/>
          </a:bodyPr>
          <a:lstStyle/>
          <a:p>
            <a:r>
              <a:rPr lang="en-US" dirty="0" smtClean="0"/>
              <a:t>d</a:t>
            </a:r>
            <a:endParaRPr lang="en-US" dirty="0"/>
          </a:p>
        </p:txBody>
      </p:sp>
      <p:sp>
        <p:nvSpPr>
          <p:cNvPr id="21" name="TextBox 20"/>
          <p:cNvSpPr txBox="1"/>
          <p:nvPr/>
        </p:nvSpPr>
        <p:spPr>
          <a:xfrm>
            <a:off x="7467600" y="2100818"/>
            <a:ext cx="264816" cy="369332"/>
          </a:xfrm>
          <a:prstGeom prst="rect">
            <a:avLst/>
          </a:prstGeom>
          <a:noFill/>
        </p:spPr>
        <p:txBody>
          <a:bodyPr wrap="none" rtlCol="0">
            <a:spAutoFit/>
          </a:bodyPr>
          <a:lstStyle/>
          <a:p>
            <a:r>
              <a:rPr lang="en-US" dirty="0" smtClean="0"/>
              <a:t>r</a:t>
            </a:r>
            <a:endParaRPr lang="en-US" dirty="0"/>
          </a:p>
        </p:txBody>
      </p:sp>
      <p:cxnSp>
        <p:nvCxnSpPr>
          <p:cNvPr id="23" name="Straight Connector 22"/>
          <p:cNvCxnSpPr>
            <a:stCxn id="5" idx="1"/>
          </p:cNvCxnSpPr>
          <p:nvPr/>
        </p:nvCxnSpPr>
        <p:spPr>
          <a:xfrm rot="16200000" flipH="1">
            <a:off x="7260525" y="2263075"/>
            <a:ext cx="549977" cy="47377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rot="2760000">
            <a:off x="7218742" y="2274914"/>
            <a:ext cx="152400"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867308" y="3155950"/>
            <a:ext cx="304892" cy="369332"/>
          </a:xfrm>
          <a:prstGeom prst="rect">
            <a:avLst/>
          </a:prstGeom>
          <a:noFill/>
        </p:spPr>
        <p:txBody>
          <a:bodyPr wrap="none" rtlCol="0">
            <a:spAutoFit/>
          </a:bodyPr>
          <a:lstStyle/>
          <a:p>
            <a:r>
              <a:rPr lang="en-US" dirty="0" smtClean="0">
                <a:latin typeface="Symbol" pitchFamily="18" charset="2"/>
              </a:rPr>
              <a:t>q</a:t>
            </a:r>
            <a:endParaRPr lang="en-US" dirty="0">
              <a:latin typeface="Symbol" pitchFamily="18" charset="2"/>
            </a:endParaRPr>
          </a:p>
        </p:txBody>
      </p:sp>
      <p:sp>
        <p:nvSpPr>
          <p:cNvPr id="27" name="Arc 26"/>
          <p:cNvSpPr/>
          <p:nvPr/>
        </p:nvSpPr>
        <p:spPr>
          <a:xfrm rot="1678031">
            <a:off x="5703489" y="3243661"/>
            <a:ext cx="685800" cy="685800"/>
          </a:xfrm>
          <a:prstGeom prst="arc">
            <a:avLst>
              <a:gd name="adj1" fmla="val 17552016"/>
              <a:gd name="adj2" fmla="val 2042308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28" name="Object 27"/>
          <p:cNvGraphicFramePr>
            <a:graphicFrameLocks noChangeAspect="1"/>
          </p:cNvGraphicFramePr>
          <p:nvPr/>
        </p:nvGraphicFramePr>
        <p:xfrm>
          <a:off x="6477000" y="4756150"/>
          <a:ext cx="1248492" cy="730250"/>
        </p:xfrm>
        <a:graphic>
          <a:graphicData uri="http://schemas.openxmlformats.org/presentationml/2006/ole">
            <p:oleObj spid="_x0000_s232450" name="Equation" r:id="rId4" imgW="672840" imgH="393480" progId="Equation.3">
              <p:embed/>
            </p:oleObj>
          </a:graphicData>
        </a:graphic>
      </p:graphicFrame>
      <p:graphicFrame>
        <p:nvGraphicFramePr>
          <p:cNvPr id="232451" name="Object 3"/>
          <p:cNvGraphicFramePr>
            <a:graphicFrameLocks noChangeAspect="1"/>
          </p:cNvGraphicFramePr>
          <p:nvPr/>
        </p:nvGraphicFramePr>
        <p:xfrm>
          <a:off x="1600200" y="3429000"/>
          <a:ext cx="1695450" cy="895350"/>
        </p:xfrm>
        <a:graphic>
          <a:graphicData uri="http://schemas.openxmlformats.org/presentationml/2006/ole">
            <p:oleObj spid="_x0000_s232451" name="Equation" r:id="rId5" imgW="914400" imgH="482400" progId="Equation.3">
              <p:embed/>
            </p:oleObj>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ght4ConeComp.bmp"/>
          <p:cNvPicPr/>
          <p:nvPr/>
        </p:nvPicPr>
        <p:blipFill>
          <a:blip r:embed="rId4"/>
          <a:stretch>
            <a:fillRect/>
          </a:stretch>
        </p:blipFill>
        <p:spPr>
          <a:xfrm>
            <a:off x="5638800" y="3825240"/>
            <a:ext cx="2651760" cy="2651760"/>
          </a:xfrm>
          <a:prstGeom prst="rect">
            <a:avLst/>
          </a:prstGeom>
        </p:spPr>
      </p:pic>
      <p:pic>
        <p:nvPicPr>
          <p:cNvPr id="7" name="Picture 6" descr="Light4ConeComp.bmp"/>
          <p:cNvPicPr/>
          <p:nvPr/>
        </p:nvPicPr>
        <p:blipFill>
          <a:blip r:embed="rId5"/>
          <a:stretch>
            <a:fillRect/>
          </a:stretch>
        </p:blipFill>
        <p:spPr>
          <a:xfrm>
            <a:off x="5676900" y="1066800"/>
            <a:ext cx="2651760" cy="2651760"/>
          </a:xfrm>
          <a:prstGeom prst="rect">
            <a:avLst/>
          </a:prstGeom>
        </p:spPr>
      </p:pic>
      <p:sp>
        <p:nvSpPr>
          <p:cNvPr id="2" name="Title 1"/>
          <p:cNvSpPr>
            <a:spLocks noGrp="1"/>
          </p:cNvSpPr>
          <p:nvPr>
            <p:ph type="title"/>
          </p:nvPr>
        </p:nvSpPr>
        <p:spPr/>
        <p:txBody>
          <a:bodyPr/>
          <a:lstStyle/>
          <a:p>
            <a:r>
              <a:rPr lang="en-US" dirty="0" smtClean="0"/>
              <a:t>Analytic Light Source</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“soft” cone</a:t>
            </a:r>
          </a:p>
          <a:p>
            <a:pPr lvl="1"/>
            <a:r>
              <a:rPr lang="en-US" dirty="0" smtClean="0"/>
              <a:t>“ease </a:t>
            </a:r>
            <a:r>
              <a:rPr lang="en-US" dirty="0" err="1" smtClean="0"/>
              <a:t>spline</a:t>
            </a:r>
            <a:r>
              <a:rPr lang="en-US" dirty="0" smtClean="0"/>
              <a:t>” fall off</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r>
              <a:rPr lang="en-US" dirty="0" smtClean="0"/>
              <a:t>See whitepaper</a:t>
            </a:r>
          </a:p>
          <a:p>
            <a:pPr lvl="1"/>
            <a:endParaRPr lang="en-US" dirty="0"/>
          </a:p>
        </p:txBody>
      </p:sp>
      <p:pic>
        <p:nvPicPr>
          <p:cNvPr id="9" name="Picture 8" descr="EaseSpline.bmp"/>
          <p:cNvPicPr>
            <a:picLocks noChangeAspect="1"/>
          </p:cNvPicPr>
          <p:nvPr/>
        </p:nvPicPr>
        <p:blipFill>
          <a:blip r:embed="rId6"/>
          <a:stretch>
            <a:fillRect/>
          </a:stretch>
        </p:blipFill>
        <p:spPr>
          <a:xfrm>
            <a:off x="1219200" y="2514600"/>
            <a:ext cx="2609850" cy="2609850"/>
          </a:xfrm>
          <a:prstGeom prst="rect">
            <a:avLst/>
          </a:prstGeom>
        </p:spPr>
      </p:pic>
      <p:graphicFrame>
        <p:nvGraphicFramePr>
          <p:cNvPr id="10" name="Object 9"/>
          <p:cNvGraphicFramePr>
            <a:graphicFrameLocks noChangeAspect="1"/>
          </p:cNvGraphicFramePr>
          <p:nvPr/>
        </p:nvGraphicFramePr>
        <p:xfrm>
          <a:off x="1628775" y="5105400"/>
          <a:ext cx="1800225" cy="457200"/>
        </p:xfrm>
        <a:graphic>
          <a:graphicData uri="http://schemas.openxmlformats.org/presentationml/2006/ole">
            <p:oleObj spid="_x0000_s233474" name="Equation" r:id="rId7" imgW="799920" imgH="203040" progId="Equation.3">
              <p:embed/>
            </p:oleObj>
          </a:graphicData>
        </a:graphic>
      </p:graphicFrame>
      <p:sp>
        <p:nvSpPr>
          <p:cNvPr id="11" name="TextBox 10"/>
          <p:cNvSpPr txBox="1"/>
          <p:nvPr/>
        </p:nvSpPr>
        <p:spPr>
          <a:xfrm>
            <a:off x="4495800" y="1981200"/>
            <a:ext cx="931665" cy="523220"/>
          </a:xfrm>
          <a:prstGeom prst="rect">
            <a:avLst/>
          </a:prstGeom>
          <a:noFill/>
        </p:spPr>
        <p:txBody>
          <a:bodyPr wrap="none" rtlCol="0">
            <a:spAutoFit/>
          </a:bodyPr>
          <a:lstStyle/>
          <a:p>
            <a:r>
              <a:rPr lang="en-US" sz="2800" dirty="0" smtClean="0"/>
              <a:t>Cone</a:t>
            </a:r>
            <a:endParaRPr lang="en-US" sz="2800" dirty="0"/>
          </a:p>
        </p:txBody>
      </p:sp>
      <p:sp>
        <p:nvSpPr>
          <p:cNvPr id="12" name="TextBox 11"/>
          <p:cNvSpPr txBox="1"/>
          <p:nvPr/>
        </p:nvSpPr>
        <p:spPr>
          <a:xfrm>
            <a:off x="4572000" y="4648200"/>
            <a:ext cx="931665" cy="954107"/>
          </a:xfrm>
          <a:prstGeom prst="rect">
            <a:avLst/>
          </a:prstGeom>
          <a:noFill/>
        </p:spPr>
        <p:txBody>
          <a:bodyPr wrap="none" rtlCol="0">
            <a:spAutoFit/>
          </a:bodyPr>
          <a:lstStyle/>
          <a:p>
            <a:r>
              <a:rPr lang="en-US" sz="2800" dirty="0" smtClean="0"/>
              <a:t>Soft</a:t>
            </a:r>
          </a:p>
          <a:p>
            <a:r>
              <a:rPr lang="en-US" sz="2800" dirty="0" smtClean="0"/>
              <a:t>Cone</a:t>
            </a:r>
            <a:endParaRPr lang="en-US" sz="28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Analytic Light Source</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“soft” cone</a:t>
            </a:r>
          </a:p>
          <a:p>
            <a:pPr lvl="1"/>
            <a:r>
              <a:rPr lang="en-US" dirty="0" smtClean="0"/>
              <a:t>“ease </a:t>
            </a:r>
            <a:r>
              <a:rPr lang="en-US" dirty="0" err="1" smtClean="0"/>
              <a:t>spline</a:t>
            </a:r>
            <a:r>
              <a:rPr lang="en-US" dirty="0" smtClean="0"/>
              <a:t>” fall off</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r>
              <a:rPr lang="en-US" dirty="0" smtClean="0"/>
              <a:t>See whitepaper</a:t>
            </a:r>
          </a:p>
          <a:p>
            <a:pPr lvl="1"/>
            <a:endParaRPr lang="en-US" dirty="0"/>
          </a:p>
        </p:txBody>
      </p:sp>
      <p:pic>
        <p:nvPicPr>
          <p:cNvPr id="5" name="Picture 4" descr="Light4ConeComp.bmp"/>
          <p:cNvPicPr/>
          <p:nvPr/>
        </p:nvPicPr>
        <p:blipFill>
          <a:blip r:embed="rId4"/>
          <a:stretch>
            <a:fillRect/>
          </a:stretch>
        </p:blipFill>
        <p:spPr>
          <a:xfrm>
            <a:off x="5676900" y="1066800"/>
            <a:ext cx="2651760" cy="2651760"/>
          </a:xfrm>
          <a:prstGeom prst="rect">
            <a:avLst/>
          </a:prstGeom>
        </p:spPr>
      </p:pic>
      <p:pic>
        <p:nvPicPr>
          <p:cNvPr id="6" name="Picture 5" descr="Light4ConeComp.bmp"/>
          <p:cNvPicPr/>
          <p:nvPr/>
        </p:nvPicPr>
        <p:blipFill>
          <a:blip r:embed="rId5"/>
          <a:stretch>
            <a:fillRect/>
          </a:stretch>
        </p:blipFill>
        <p:spPr>
          <a:xfrm>
            <a:off x="5638800" y="3825240"/>
            <a:ext cx="2651760" cy="2651760"/>
          </a:xfrm>
          <a:prstGeom prst="rect">
            <a:avLst/>
          </a:prstGeom>
        </p:spPr>
      </p:pic>
      <p:pic>
        <p:nvPicPr>
          <p:cNvPr id="9" name="Picture 8" descr="EaseSpline.bmp"/>
          <p:cNvPicPr>
            <a:picLocks noChangeAspect="1"/>
          </p:cNvPicPr>
          <p:nvPr/>
        </p:nvPicPr>
        <p:blipFill>
          <a:blip r:embed="rId6"/>
          <a:stretch>
            <a:fillRect/>
          </a:stretch>
        </p:blipFill>
        <p:spPr>
          <a:xfrm>
            <a:off x="1219200" y="2514600"/>
            <a:ext cx="2609850" cy="2609850"/>
          </a:xfrm>
          <a:prstGeom prst="rect">
            <a:avLst/>
          </a:prstGeom>
        </p:spPr>
      </p:pic>
      <p:graphicFrame>
        <p:nvGraphicFramePr>
          <p:cNvPr id="10" name="Object 9"/>
          <p:cNvGraphicFramePr>
            <a:graphicFrameLocks noChangeAspect="1"/>
          </p:cNvGraphicFramePr>
          <p:nvPr/>
        </p:nvGraphicFramePr>
        <p:xfrm>
          <a:off x="1628775" y="5105400"/>
          <a:ext cx="1800225" cy="457200"/>
        </p:xfrm>
        <a:graphic>
          <a:graphicData uri="http://schemas.openxmlformats.org/presentationml/2006/ole">
            <p:oleObj spid="_x0000_s234498" name="Equation" r:id="rId7" imgW="799920" imgH="203040" progId="Equation.3">
              <p:embed/>
            </p:oleObj>
          </a:graphicData>
        </a:graphic>
      </p:graphicFrame>
      <p:sp>
        <p:nvSpPr>
          <p:cNvPr id="11" name="TextBox 10"/>
          <p:cNvSpPr txBox="1"/>
          <p:nvPr/>
        </p:nvSpPr>
        <p:spPr>
          <a:xfrm>
            <a:off x="4495800" y="1981200"/>
            <a:ext cx="931665" cy="523220"/>
          </a:xfrm>
          <a:prstGeom prst="rect">
            <a:avLst/>
          </a:prstGeom>
          <a:noFill/>
        </p:spPr>
        <p:txBody>
          <a:bodyPr wrap="none" rtlCol="0">
            <a:spAutoFit/>
          </a:bodyPr>
          <a:lstStyle/>
          <a:p>
            <a:r>
              <a:rPr lang="en-US" sz="2800" dirty="0" smtClean="0"/>
              <a:t>Cone</a:t>
            </a:r>
            <a:endParaRPr lang="en-US" sz="2800" dirty="0"/>
          </a:p>
        </p:txBody>
      </p:sp>
      <p:sp>
        <p:nvSpPr>
          <p:cNvPr id="12" name="TextBox 11"/>
          <p:cNvSpPr txBox="1"/>
          <p:nvPr/>
        </p:nvSpPr>
        <p:spPr>
          <a:xfrm>
            <a:off x="4572000" y="4648200"/>
            <a:ext cx="931665" cy="954107"/>
          </a:xfrm>
          <a:prstGeom prst="rect">
            <a:avLst/>
          </a:prstGeom>
          <a:noFill/>
        </p:spPr>
        <p:txBody>
          <a:bodyPr wrap="none" rtlCol="0">
            <a:spAutoFit/>
          </a:bodyPr>
          <a:lstStyle/>
          <a:p>
            <a:r>
              <a:rPr lang="en-US" sz="2800" dirty="0" smtClean="0"/>
              <a:t>Soft</a:t>
            </a:r>
          </a:p>
          <a:p>
            <a:r>
              <a:rPr lang="en-US" sz="2800" dirty="0" smtClean="0"/>
              <a:t>Cone</a:t>
            </a:r>
            <a:endParaRPr lang="en-US" sz="28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Issues</a:t>
            </a:r>
            <a:endParaRPr lang="en-US" dirty="0"/>
          </a:p>
        </p:txBody>
      </p:sp>
      <p:sp>
        <p:nvSpPr>
          <p:cNvPr id="3" name="Content Placeholder 2"/>
          <p:cNvSpPr>
            <a:spLocks noGrp="1"/>
          </p:cNvSpPr>
          <p:nvPr>
            <p:ph sz="half" idx="1"/>
          </p:nvPr>
        </p:nvSpPr>
        <p:spPr/>
        <p:txBody>
          <a:bodyPr/>
          <a:lstStyle/>
          <a:p>
            <a:r>
              <a:rPr lang="en-US" dirty="0" smtClean="0"/>
              <a:t>Evaluation</a:t>
            </a:r>
          </a:p>
          <a:p>
            <a:pPr lvl="1"/>
            <a:r>
              <a:rPr lang="en-US" dirty="0" smtClean="0"/>
              <a:t>Generate ZH vector from light parameters</a:t>
            </a:r>
          </a:p>
          <a:p>
            <a:pPr lvl="1"/>
            <a:r>
              <a:rPr lang="en-US" dirty="0" smtClean="0"/>
              <a:t>Rotate to desired direction</a:t>
            </a:r>
          </a:p>
          <a:p>
            <a:endParaRPr lang="en-US" dirty="0" smtClean="0"/>
          </a:p>
          <a:p>
            <a:r>
              <a:rPr lang="en-US" dirty="0" smtClean="0"/>
              <a:t>Normalization</a:t>
            </a:r>
          </a:p>
          <a:p>
            <a:pPr lvl="1"/>
            <a:r>
              <a:rPr lang="en-US" dirty="0" smtClean="0"/>
              <a:t>Reflected radiance for a normal pointing at light should be “a”</a:t>
            </a:r>
          </a:p>
        </p:txBody>
      </p:sp>
      <p:graphicFrame>
        <p:nvGraphicFramePr>
          <p:cNvPr id="5" name="Content Placeholder 4"/>
          <p:cNvGraphicFramePr>
            <a:graphicFrameLocks noChangeAspect="1"/>
          </p:cNvGraphicFramePr>
          <p:nvPr>
            <p:ph sz="half" idx="2"/>
          </p:nvPr>
        </p:nvGraphicFramePr>
        <p:xfrm>
          <a:off x="5099050" y="4989513"/>
          <a:ext cx="3135313" cy="954087"/>
        </p:xfrm>
        <a:graphic>
          <a:graphicData uri="http://schemas.openxmlformats.org/presentationml/2006/ole">
            <p:oleObj spid="_x0000_s235522" name="Equation" r:id="rId4" imgW="1460160" imgH="444240" progId="Equation.3">
              <p:embed/>
            </p:oleObj>
          </a:graphicData>
        </a:graphic>
      </p:graphicFrame>
      <p:sp>
        <p:nvSpPr>
          <p:cNvPr id="2355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35523" name="Picture 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029200" y="2438400"/>
            <a:ext cx="2981325" cy="1133475"/>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hlinkClick r:id="rId3" action="ppaction://hlinkfile"/>
              </a:rPr>
              <a:t>Light Demo</a:t>
            </a:r>
            <a:endParaRPr lang="en-US" dirty="0"/>
          </a:p>
        </p:txBody>
      </p:sp>
      <p:sp>
        <p:nvSpPr>
          <p:cNvPr id="6" name="Text Placeholder 5"/>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Harmonic Functions?</a:t>
            </a:r>
            <a:endParaRPr lang="en-US" dirty="0"/>
          </a:p>
        </p:txBody>
      </p:sp>
      <p:sp>
        <p:nvSpPr>
          <p:cNvPr id="3" name="Content Placeholder 2"/>
          <p:cNvSpPr>
            <a:spLocks noGrp="1"/>
          </p:cNvSpPr>
          <p:nvPr>
            <p:ph idx="1"/>
          </p:nvPr>
        </p:nvSpPr>
        <p:spPr/>
        <p:txBody>
          <a:bodyPr>
            <a:normAutofit lnSpcReduction="10000"/>
          </a:bodyPr>
          <a:lstStyle/>
          <a:p>
            <a:r>
              <a:rPr lang="en-US" dirty="0" smtClean="0"/>
              <a:t>Solutions of </a:t>
            </a:r>
            <a:r>
              <a:rPr lang="en-US" dirty="0" err="1" smtClean="0"/>
              <a:t>Laplaces</a:t>
            </a:r>
            <a:r>
              <a:rPr lang="en-US" dirty="0" smtClean="0"/>
              <a:t> equation</a:t>
            </a:r>
          </a:p>
          <a:p>
            <a:pPr lvl="1"/>
            <a:r>
              <a:rPr lang="en-US" dirty="0" smtClean="0"/>
              <a:t>Divergence of gradient = 0</a:t>
            </a:r>
          </a:p>
          <a:p>
            <a:pPr lvl="1"/>
            <a:endParaRPr lang="en-US" dirty="0" smtClean="0"/>
          </a:p>
          <a:p>
            <a:pPr lvl="1"/>
            <a:r>
              <a:rPr lang="en-US" dirty="0" smtClean="0"/>
              <a:t>Potential theory:  fluids, </a:t>
            </a:r>
            <a:r>
              <a:rPr lang="en-US" dirty="0" err="1" smtClean="0"/>
              <a:t>e&amp;m</a:t>
            </a:r>
            <a:r>
              <a:rPr lang="en-US" dirty="0" smtClean="0"/>
              <a:t>, gravity</a:t>
            </a:r>
          </a:p>
          <a:p>
            <a:r>
              <a:rPr lang="en-US" dirty="0" smtClean="0"/>
              <a:t>Fourier basis is solution on unit circle</a:t>
            </a:r>
          </a:p>
          <a:p>
            <a:r>
              <a:rPr lang="en-US" dirty="0" smtClean="0"/>
              <a:t>Spherical Harmonics are solution on the sphere</a:t>
            </a:r>
          </a:p>
          <a:p>
            <a:pPr lvl="1"/>
            <a:r>
              <a:rPr lang="en-US" dirty="0" smtClean="0"/>
              <a:t>Also </a:t>
            </a:r>
            <a:r>
              <a:rPr lang="en-US" dirty="0" err="1" smtClean="0"/>
              <a:t>eigenfunctions</a:t>
            </a:r>
            <a:r>
              <a:rPr lang="en-US" dirty="0" smtClean="0"/>
              <a:t> of Angular Momentum operators in Quantum Chemistry/Physics</a:t>
            </a:r>
          </a:p>
          <a:p>
            <a:endParaRPr lang="en-US" dirty="0"/>
          </a:p>
        </p:txBody>
      </p:sp>
      <p:pic>
        <p:nvPicPr>
          <p:cNvPr id="4" name="Picture 3" descr="Solar_sys8.jpg"/>
          <p:cNvPicPr>
            <a:picLocks noChangeAspect="1"/>
          </p:cNvPicPr>
          <p:nvPr/>
        </p:nvPicPr>
        <p:blipFill>
          <a:blip r:embed="rId4" cstate="screen"/>
          <a:stretch>
            <a:fillRect/>
          </a:stretch>
        </p:blipFill>
        <p:spPr>
          <a:xfrm>
            <a:off x="6477000" y="1676400"/>
            <a:ext cx="2011680" cy="1262888"/>
          </a:xfrm>
          <a:prstGeom prst="rect">
            <a:avLst/>
          </a:prstGeom>
        </p:spPr>
      </p:pic>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nvGraphicFramePr>
        <p:xfrm>
          <a:off x="2590800" y="2590800"/>
          <a:ext cx="1709738" cy="549275"/>
        </p:xfrm>
        <a:graphic>
          <a:graphicData uri="http://schemas.openxmlformats.org/presentationml/2006/ole">
            <p:oleObj spid="_x0000_s1027" name="Equation" r:id="rId5" imgW="1384200" imgH="444240" progId="Equation.3">
              <p:embed/>
            </p:oleObj>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Extracting Lights from SH</a:t>
            </a:r>
            <a:endParaRPr lang="en-US" dirty="0"/>
          </a:p>
        </p:txBody>
      </p:sp>
      <p:sp>
        <p:nvSpPr>
          <p:cNvPr id="5" name="Content Placeholder 4"/>
          <p:cNvSpPr>
            <a:spLocks noGrp="1"/>
          </p:cNvSpPr>
          <p:nvPr>
            <p:ph idx="1"/>
          </p:nvPr>
        </p:nvSpPr>
        <p:spPr/>
        <p:txBody>
          <a:bodyPr/>
          <a:lstStyle/>
          <a:p>
            <a:r>
              <a:rPr lang="en-US" dirty="0" smtClean="0"/>
              <a:t>Why?</a:t>
            </a:r>
          </a:p>
          <a:p>
            <a:pPr lvl="1"/>
            <a:r>
              <a:rPr lang="en-US" dirty="0" smtClean="0"/>
              <a:t>Old (pre-</a:t>
            </a:r>
            <a:r>
              <a:rPr lang="en-US" dirty="0" err="1" smtClean="0"/>
              <a:t>shader</a:t>
            </a:r>
            <a:r>
              <a:rPr lang="en-US" dirty="0" smtClean="0"/>
              <a:t>) hardware</a:t>
            </a:r>
          </a:p>
          <a:p>
            <a:pPr lvl="1"/>
            <a:r>
              <a:rPr lang="en-US" dirty="0" smtClean="0"/>
              <a:t>Glossy materials, conventional direct lighting</a:t>
            </a:r>
          </a:p>
          <a:p>
            <a:pPr lvl="1"/>
            <a:r>
              <a:rPr lang="en-US" dirty="0" smtClean="0"/>
              <a:t>Compression</a:t>
            </a:r>
          </a:p>
          <a:p>
            <a:r>
              <a:rPr lang="en-US" dirty="0" smtClean="0"/>
              <a:t>Single directional light</a:t>
            </a:r>
          </a:p>
          <a:p>
            <a:endParaRPr lang="en-US" dirty="0" smtClean="0"/>
          </a:p>
          <a:p>
            <a:endParaRPr lang="en-US" dirty="0"/>
          </a:p>
        </p:txBody>
      </p:sp>
      <p:sp>
        <p:nvSpPr>
          <p:cNvPr id="2467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3200400" y="5029200"/>
            <a:ext cx="9144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343400" y="4953000"/>
            <a:ext cx="19050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76400" y="5867400"/>
            <a:ext cx="5433090" cy="400110"/>
          </a:xfrm>
          <a:prstGeom prst="rect">
            <a:avLst/>
          </a:prstGeom>
          <a:noFill/>
        </p:spPr>
        <p:txBody>
          <a:bodyPr wrap="none" rtlCol="0">
            <a:spAutoFit/>
          </a:bodyPr>
          <a:lstStyle/>
          <a:p>
            <a:r>
              <a:rPr lang="en-US" sz="2000" dirty="0" smtClean="0"/>
              <a:t>light reflected with normal N from directional light</a:t>
            </a:r>
            <a:endParaRPr lang="en-US" sz="2000" dirty="0"/>
          </a:p>
        </p:txBody>
      </p:sp>
      <p:sp>
        <p:nvSpPr>
          <p:cNvPr id="11" name="TextBox 10"/>
          <p:cNvSpPr txBox="1"/>
          <p:nvPr/>
        </p:nvSpPr>
        <p:spPr>
          <a:xfrm>
            <a:off x="1676400" y="5867400"/>
            <a:ext cx="5972404" cy="400110"/>
          </a:xfrm>
          <a:prstGeom prst="rect">
            <a:avLst/>
          </a:prstGeom>
          <a:noFill/>
        </p:spPr>
        <p:txBody>
          <a:bodyPr wrap="none" rtlCol="0">
            <a:spAutoFit/>
          </a:bodyPr>
          <a:lstStyle/>
          <a:p>
            <a:r>
              <a:rPr lang="en-US" sz="2000" dirty="0" smtClean="0"/>
              <a:t>light reflected with normal N from lighting environment</a:t>
            </a:r>
            <a:endParaRPr lang="en-US" sz="2000" dirty="0"/>
          </a:p>
        </p:txBody>
      </p:sp>
      <p:sp>
        <p:nvSpPr>
          <p:cNvPr id="283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83649"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057400" y="4876800"/>
            <a:ext cx="4752975" cy="68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10" grpId="0"/>
      <p:bldP spid="10" grpId="1"/>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Directional Light</a:t>
            </a:r>
            <a:endParaRPr lang="en-US" dirty="0"/>
          </a:p>
        </p:txBody>
      </p:sp>
      <p:sp>
        <p:nvSpPr>
          <p:cNvPr id="3" name="Content Placeholder 2"/>
          <p:cNvSpPr>
            <a:spLocks noGrp="1"/>
          </p:cNvSpPr>
          <p:nvPr>
            <p:ph sz="half" idx="1"/>
          </p:nvPr>
        </p:nvSpPr>
        <p:spPr/>
        <p:txBody>
          <a:bodyPr>
            <a:normAutofit/>
          </a:bodyPr>
          <a:lstStyle/>
          <a:p>
            <a:r>
              <a:rPr lang="en-US" dirty="0" smtClean="0"/>
              <a:t>SH to the rescue</a:t>
            </a:r>
          </a:p>
          <a:p>
            <a:pPr lvl="1"/>
            <a:r>
              <a:rPr lang="en-US" dirty="0" smtClean="0"/>
              <a:t>Point-wise squared difference is error we want</a:t>
            </a:r>
          </a:p>
          <a:p>
            <a:pPr lvl="1"/>
            <a:r>
              <a:rPr lang="en-US" dirty="0" smtClean="0"/>
              <a:t>But this is just product of 2 SH functions</a:t>
            </a:r>
          </a:p>
          <a:p>
            <a:pPr lvl="1"/>
            <a:r>
              <a:rPr lang="en-US" dirty="0" smtClean="0"/>
              <a:t>Differentiate and solve for zero</a:t>
            </a:r>
          </a:p>
          <a:p>
            <a:endParaRPr lang="en-US" dirty="0" smtClean="0"/>
          </a:p>
          <a:p>
            <a:pPr>
              <a:buNone/>
            </a:pPr>
            <a:endParaRPr lang="en-US" dirty="0" smtClean="0"/>
          </a:p>
          <a:p>
            <a:endParaRPr lang="en-US" dirty="0"/>
          </a:p>
        </p:txBody>
      </p:sp>
      <p:sp>
        <p:nvSpPr>
          <p:cNvPr id="2488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4883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4883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4884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816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8160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81605" name="Rectangle 5"/>
          <p:cNvSpPr>
            <a:spLocks noChangeArrowheads="1"/>
          </p:cNvSpPr>
          <p:nvPr/>
        </p:nvSpPr>
        <p:spPr bwMode="auto">
          <a:xfrm>
            <a:off x="457200" y="1123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160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81606" name="Picture 6"/>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029200" y="2362200"/>
            <a:ext cx="3314700" cy="628650"/>
          </a:xfrm>
          <a:prstGeom prst="rect">
            <a:avLst/>
          </a:prstGeom>
          <a:noFill/>
        </p:spPr>
      </p:pic>
      <p:sp>
        <p:nvSpPr>
          <p:cNvPr id="28160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81608" name="Picture 8"/>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572000" y="5257800"/>
            <a:ext cx="1143000" cy="752475"/>
          </a:xfrm>
          <a:prstGeom prst="rect">
            <a:avLst/>
          </a:prstGeom>
          <a:noFill/>
        </p:spPr>
      </p:pic>
      <p:sp>
        <p:nvSpPr>
          <p:cNvPr id="281611"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81610" name="Picture 10"/>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486400" y="3457575"/>
            <a:ext cx="2124075" cy="352425"/>
          </a:xfrm>
          <a:prstGeom prst="rect">
            <a:avLst/>
          </a:prstGeom>
          <a:noFill/>
        </p:spPr>
      </p:pic>
      <p:sp>
        <p:nvSpPr>
          <p:cNvPr id="2816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81612" name="Picture 1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362075" y="5257800"/>
            <a:ext cx="2371725" cy="619125"/>
          </a:xfrm>
          <a:prstGeom prst="rect">
            <a:avLst/>
          </a:prstGeom>
          <a:noFill/>
        </p:spPr>
      </p:pic>
      <p:sp>
        <p:nvSpPr>
          <p:cNvPr id="23" name="Rectangle 22"/>
          <p:cNvSpPr/>
          <p:nvPr/>
        </p:nvSpPr>
        <p:spPr>
          <a:xfrm>
            <a:off x="762000" y="3352800"/>
            <a:ext cx="7239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09600" y="3962400"/>
            <a:ext cx="51054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Directional + Ambient</a:t>
            </a:r>
            <a:endParaRPr lang="en-US" dirty="0"/>
          </a:p>
        </p:txBody>
      </p:sp>
      <p:sp>
        <p:nvSpPr>
          <p:cNvPr id="3" name="Content Placeholder 2"/>
          <p:cNvSpPr>
            <a:spLocks noGrp="1"/>
          </p:cNvSpPr>
          <p:nvPr>
            <p:ph idx="1"/>
          </p:nvPr>
        </p:nvSpPr>
        <p:spPr/>
        <p:txBody>
          <a:bodyPr/>
          <a:lstStyle/>
          <a:p>
            <a:r>
              <a:rPr lang="en-US" dirty="0" smtClean="0"/>
              <a:t>Solve for direction after removing DC</a:t>
            </a:r>
          </a:p>
          <a:p>
            <a:pPr lvl="1"/>
            <a:r>
              <a:rPr lang="en-US" dirty="0" smtClean="0"/>
              <a:t>DC is only basis function that can contribute to ambient</a:t>
            </a:r>
          </a:p>
          <a:p>
            <a:r>
              <a:rPr lang="en-US" dirty="0" smtClean="0"/>
              <a:t>Given directional intensity, solve for ambient intensity</a:t>
            </a:r>
          </a:p>
          <a:p>
            <a:endParaRPr lang="en-US" dirty="0"/>
          </a:p>
        </p:txBody>
      </p:sp>
      <p:pic>
        <p:nvPicPr>
          <p:cNvPr id="4" name="Picture 7"/>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152775" y="4495800"/>
            <a:ext cx="2638425" cy="13716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Picking Directions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“Optimal Linear” direction</a:t>
            </a:r>
          </a:p>
          <a:p>
            <a:pPr lvl="1"/>
            <a:r>
              <a:rPr lang="en-US" dirty="0" smtClean="0"/>
              <a:t>Weighted “brightest” direction</a:t>
            </a:r>
          </a:p>
          <a:p>
            <a:r>
              <a:rPr lang="en-US" dirty="0" smtClean="0"/>
              <a:t>SH are smooth, distinct peaks can only be so close</a:t>
            </a:r>
          </a:p>
          <a:p>
            <a:r>
              <a:rPr lang="en-US" dirty="0" smtClean="0"/>
              <a:t>Look at main lobe of delta function (clear peak), generate points on the sphere so that any peak would have at least one point</a:t>
            </a:r>
          </a:p>
        </p:txBody>
      </p:sp>
      <p:sp>
        <p:nvSpPr>
          <p:cNvPr id="280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8058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80579"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276600" y="1828800"/>
            <a:ext cx="1724025" cy="352425"/>
          </a:xfrm>
          <a:prstGeom prst="rect">
            <a:avLst/>
          </a:prstGeom>
          <a:noFill/>
        </p:spPr>
      </p:pic>
      <p:pic>
        <p:nvPicPr>
          <p:cNvPr id="9" name="Picture 8" descr="DeltaPlot.bmp"/>
          <p:cNvPicPr>
            <a:picLocks noChangeAspect="1"/>
          </p:cNvPicPr>
          <p:nvPr/>
        </p:nvPicPr>
        <p:blipFill>
          <a:blip r:embed="rId4"/>
          <a:stretch>
            <a:fillRect/>
          </a:stretch>
        </p:blipFill>
        <p:spPr>
          <a:xfrm>
            <a:off x="4876800" y="2286000"/>
            <a:ext cx="3657600" cy="3657600"/>
          </a:xfrm>
          <a:prstGeom prst="rect">
            <a:avLst/>
          </a:prstGeom>
        </p:spPr>
      </p:pic>
      <p:pic>
        <p:nvPicPr>
          <p:cNvPr id="10" name="Picture 9" descr="DeltaPlot2.bmp"/>
          <p:cNvPicPr>
            <a:picLocks noChangeAspect="1"/>
          </p:cNvPicPr>
          <p:nvPr/>
        </p:nvPicPr>
        <p:blipFill>
          <a:blip r:embed="rId5"/>
          <a:stretch>
            <a:fillRect/>
          </a:stretch>
        </p:blipFill>
        <p:spPr>
          <a:xfrm>
            <a:off x="4876800" y="2286000"/>
            <a:ext cx="3657600" cy="365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Picking Directions</a:t>
            </a:r>
            <a:endParaRPr lang="en-US" dirty="0"/>
          </a:p>
        </p:txBody>
      </p:sp>
      <p:sp>
        <p:nvSpPr>
          <p:cNvPr id="3" name="Content Placeholder 2"/>
          <p:cNvSpPr>
            <a:spLocks noGrp="1"/>
          </p:cNvSpPr>
          <p:nvPr>
            <p:ph sz="half" idx="1"/>
          </p:nvPr>
        </p:nvSpPr>
        <p:spPr/>
        <p:txBody>
          <a:bodyPr>
            <a:normAutofit/>
          </a:bodyPr>
          <a:lstStyle/>
          <a:p>
            <a:r>
              <a:rPr lang="en-US" dirty="0" smtClean="0"/>
              <a:t>Climb “up hill” from each point</a:t>
            </a:r>
          </a:p>
          <a:p>
            <a:pPr lvl="1"/>
            <a:r>
              <a:rPr lang="en-US" dirty="0" smtClean="0"/>
              <a:t>Maxima f = minima –f</a:t>
            </a:r>
          </a:p>
          <a:p>
            <a:r>
              <a:rPr lang="en-US" dirty="0" smtClean="0"/>
              <a:t>Keep N points that have largest value and are “far enough” (based on peak spacing) as candidates when fitting</a:t>
            </a:r>
          </a:p>
        </p:txBody>
      </p:sp>
      <p:sp>
        <p:nvSpPr>
          <p:cNvPr id="280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8058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descr="PtsA.PNG"/>
          <p:cNvPicPr>
            <a:picLocks noChangeAspect="1"/>
          </p:cNvPicPr>
          <p:nvPr/>
        </p:nvPicPr>
        <p:blipFill>
          <a:blip r:embed="rId3" cstate="screen"/>
          <a:srcRect/>
          <a:stretch>
            <a:fillRect/>
          </a:stretch>
        </p:blipFill>
        <p:spPr>
          <a:xfrm>
            <a:off x="5715000" y="1536703"/>
            <a:ext cx="2286000" cy="2349497"/>
          </a:xfrm>
          <a:prstGeom prst="rect">
            <a:avLst/>
          </a:prstGeom>
        </p:spPr>
      </p:pic>
      <p:pic>
        <p:nvPicPr>
          <p:cNvPr id="12" name="Picture 11" descr="PtsB.PNG"/>
          <p:cNvPicPr>
            <a:picLocks noChangeAspect="1"/>
          </p:cNvPicPr>
          <p:nvPr/>
        </p:nvPicPr>
        <p:blipFill>
          <a:blip r:embed="rId4" cstate="screen"/>
          <a:srcRect/>
          <a:stretch>
            <a:fillRect/>
          </a:stretch>
        </p:blipFill>
        <p:spPr>
          <a:xfrm>
            <a:off x="5715000" y="3962400"/>
            <a:ext cx="2286000" cy="2349497"/>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Picking Directions</a:t>
            </a:r>
            <a:endParaRPr lang="en-US" dirty="0"/>
          </a:p>
        </p:txBody>
      </p:sp>
      <p:sp>
        <p:nvSpPr>
          <p:cNvPr id="3" name="Content Placeholder 2"/>
          <p:cNvSpPr>
            <a:spLocks noGrp="1"/>
          </p:cNvSpPr>
          <p:nvPr>
            <p:ph sz="half" idx="1"/>
          </p:nvPr>
        </p:nvSpPr>
        <p:spPr/>
        <p:txBody>
          <a:bodyPr>
            <a:normAutofit/>
          </a:bodyPr>
          <a:lstStyle/>
          <a:p>
            <a:r>
              <a:rPr lang="en-US" dirty="0" smtClean="0"/>
              <a:t>Climb “up hill” from each point</a:t>
            </a:r>
          </a:p>
          <a:p>
            <a:pPr lvl="1"/>
            <a:r>
              <a:rPr lang="en-US" dirty="0" smtClean="0"/>
              <a:t>Maxima f = minima –f</a:t>
            </a:r>
          </a:p>
          <a:p>
            <a:r>
              <a:rPr lang="en-US" dirty="0" smtClean="0"/>
              <a:t>Solve for light intensities in given directions (see whitepaper for equations.)</a:t>
            </a:r>
          </a:p>
        </p:txBody>
      </p:sp>
      <p:sp>
        <p:nvSpPr>
          <p:cNvPr id="280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8058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descr="PtsA.PNG"/>
          <p:cNvPicPr>
            <a:picLocks noChangeAspect="1"/>
          </p:cNvPicPr>
          <p:nvPr/>
        </p:nvPicPr>
        <p:blipFill>
          <a:blip r:embed="rId3" cstate="screen"/>
          <a:srcRect/>
          <a:stretch>
            <a:fillRect/>
          </a:stretch>
        </p:blipFill>
        <p:spPr>
          <a:xfrm>
            <a:off x="5715000" y="1536703"/>
            <a:ext cx="2286000" cy="2349497"/>
          </a:xfrm>
          <a:prstGeom prst="rect">
            <a:avLst/>
          </a:prstGeom>
        </p:spPr>
      </p:pic>
      <p:pic>
        <p:nvPicPr>
          <p:cNvPr id="12" name="Picture 11" descr="PtsB.PNG"/>
          <p:cNvPicPr>
            <a:picLocks noChangeAspect="1"/>
          </p:cNvPicPr>
          <p:nvPr/>
        </p:nvPicPr>
        <p:blipFill>
          <a:blip r:embed="rId4" cstate="screen"/>
          <a:srcRect/>
          <a:stretch>
            <a:fillRect/>
          </a:stretch>
        </p:blipFill>
        <p:spPr>
          <a:xfrm>
            <a:off x="5715000" y="3962400"/>
            <a:ext cx="2286000" cy="2349497"/>
          </a:xfrm>
          <a:prstGeom prst="rect">
            <a:avLst/>
          </a:prstGeom>
        </p:spPr>
      </p:pic>
      <p:pic>
        <p:nvPicPr>
          <p:cNvPr id="13" name="Picture 12" descr="PtsC.PNG"/>
          <p:cNvPicPr>
            <a:picLocks noChangeAspect="1"/>
          </p:cNvPicPr>
          <p:nvPr/>
        </p:nvPicPr>
        <p:blipFill>
          <a:blip r:embed="rId5" cstate="screen"/>
          <a:srcRect/>
          <a:stretch>
            <a:fillRect/>
          </a:stretch>
        </p:blipFill>
        <p:spPr>
          <a:xfrm>
            <a:off x="5715000" y="3962400"/>
            <a:ext cx="2286000" cy="23494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hlinkClick r:id="rId3" action="ppaction://hlinkfile"/>
              </a:rPr>
              <a:t>extraction Demo</a:t>
            </a:r>
            <a:endParaRPr lang="en-US" dirty="0"/>
          </a:p>
        </p:txBody>
      </p:sp>
      <p:sp>
        <p:nvSpPr>
          <p:cNvPr id="6" name="Text Placeholder 5"/>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Ringing</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Ringing</a:t>
            </a:r>
            <a:endParaRPr lang="en-US" dirty="0"/>
          </a:p>
        </p:txBody>
      </p:sp>
      <p:sp>
        <p:nvSpPr>
          <p:cNvPr id="5" name="Content Placeholder 4"/>
          <p:cNvSpPr>
            <a:spLocks noGrp="1"/>
          </p:cNvSpPr>
          <p:nvPr>
            <p:ph sz="half" idx="1"/>
          </p:nvPr>
        </p:nvSpPr>
        <p:spPr/>
        <p:txBody>
          <a:bodyPr/>
          <a:lstStyle/>
          <a:p>
            <a:r>
              <a:rPr lang="en-US" dirty="0" smtClean="0"/>
              <a:t>Functions with discontinuities</a:t>
            </a:r>
          </a:p>
          <a:p>
            <a:pPr lvl="1"/>
            <a:r>
              <a:rPr lang="en-US" dirty="0" smtClean="0"/>
              <a:t>Square wave</a:t>
            </a:r>
          </a:p>
          <a:p>
            <a:pPr lvl="1"/>
            <a:r>
              <a:rPr lang="en-US" dirty="0" smtClean="0"/>
              <a:t>Hemisphere, visibility</a:t>
            </a:r>
          </a:p>
          <a:p>
            <a:r>
              <a:rPr lang="en-US" dirty="0" smtClean="0"/>
              <a:t>Oscillations near discontinuity</a:t>
            </a:r>
          </a:p>
          <a:p>
            <a:pPr lvl="1"/>
            <a:r>
              <a:rPr lang="en-US" dirty="0" smtClean="0"/>
              <a:t>No matter how many terms</a:t>
            </a:r>
          </a:p>
          <a:p>
            <a:r>
              <a:rPr lang="en-US" dirty="0" smtClean="0"/>
              <a:t>Truncation also causes problem</a:t>
            </a:r>
            <a:endParaRPr lang="en-US" dirty="0"/>
          </a:p>
        </p:txBody>
      </p:sp>
      <p:pic>
        <p:nvPicPr>
          <p:cNvPr id="7" name="Picture 6" descr="Ring_5.bmp"/>
          <p:cNvPicPr>
            <a:picLocks noChangeAspect="1"/>
          </p:cNvPicPr>
          <p:nvPr/>
        </p:nvPicPr>
        <p:blipFill>
          <a:blip r:embed="rId3"/>
          <a:stretch>
            <a:fillRect/>
          </a:stretch>
        </p:blipFill>
        <p:spPr>
          <a:xfrm>
            <a:off x="4724400" y="1905000"/>
            <a:ext cx="3657600" cy="3657600"/>
          </a:xfrm>
          <a:prstGeom prst="rect">
            <a:avLst/>
          </a:prstGeom>
        </p:spPr>
      </p:pic>
      <p:sp>
        <p:nvSpPr>
          <p:cNvPr id="9" name="Rectangle 8"/>
          <p:cNvSpPr/>
          <p:nvPr/>
        </p:nvSpPr>
        <p:spPr>
          <a:xfrm>
            <a:off x="381000" y="3429000"/>
            <a:ext cx="4114800"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Ringing</a:t>
            </a:r>
            <a:endParaRPr lang="en-US" dirty="0"/>
          </a:p>
        </p:txBody>
      </p:sp>
      <p:sp>
        <p:nvSpPr>
          <p:cNvPr id="5" name="Content Placeholder 4"/>
          <p:cNvSpPr>
            <a:spLocks noGrp="1"/>
          </p:cNvSpPr>
          <p:nvPr>
            <p:ph sz="half" idx="1"/>
          </p:nvPr>
        </p:nvSpPr>
        <p:spPr/>
        <p:txBody>
          <a:bodyPr/>
          <a:lstStyle/>
          <a:p>
            <a:r>
              <a:rPr lang="en-US" dirty="0" smtClean="0"/>
              <a:t>Functions with discontinuities</a:t>
            </a:r>
          </a:p>
          <a:p>
            <a:pPr lvl="1"/>
            <a:r>
              <a:rPr lang="en-US" dirty="0" smtClean="0"/>
              <a:t>Square wave</a:t>
            </a:r>
          </a:p>
          <a:p>
            <a:pPr lvl="1"/>
            <a:r>
              <a:rPr lang="en-US" dirty="0" smtClean="0"/>
              <a:t>Hemisphere, visibility</a:t>
            </a:r>
          </a:p>
          <a:p>
            <a:r>
              <a:rPr lang="en-US" dirty="0" smtClean="0"/>
              <a:t>Oscillations near discontinuity</a:t>
            </a:r>
          </a:p>
          <a:p>
            <a:pPr lvl="1"/>
            <a:r>
              <a:rPr lang="en-US" dirty="0" smtClean="0"/>
              <a:t>No matter how many terms</a:t>
            </a:r>
          </a:p>
          <a:p>
            <a:r>
              <a:rPr lang="en-US" dirty="0" smtClean="0"/>
              <a:t>Truncation also causes problem</a:t>
            </a:r>
            <a:endParaRPr lang="en-US" dirty="0"/>
          </a:p>
        </p:txBody>
      </p:sp>
      <p:pic>
        <p:nvPicPr>
          <p:cNvPr id="7" name="Picture 6" descr="Ring_5.bmp"/>
          <p:cNvPicPr>
            <a:picLocks noChangeAspect="1"/>
          </p:cNvPicPr>
          <p:nvPr/>
        </p:nvPicPr>
        <p:blipFill>
          <a:blip r:embed="rId3"/>
          <a:stretch>
            <a:fillRect/>
          </a:stretch>
        </p:blipFill>
        <p:spPr>
          <a:xfrm>
            <a:off x="4724400" y="1905000"/>
            <a:ext cx="3657600" cy="3657600"/>
          </a:xfrm>
          <a:prstGeom prst="rect">
            <a:avLst/>
          </a:prstGeom>
        </p:spPr>
      </p:pic>
      <p:sp>
        <p:nvSpPr>
          <p:cNvPr id="8" name="TextBox 7"/>
          <p:cNvSpPr txBox="1"/>
          <p:nvPr/>
        </p:nvSpPr>
        <p:spPr>
          <a:xfrm>
            <a:off x="5541918" y="5791200"/>
            <a:ext cx="2230482" cy="369332"/>
          </a:xfrm>
          <a:prstGeom prst="rect">
            <a:avLst/>
          </a:prstGeom>
          <a:noFill/>
        </p:spPr>
        <p:txBody>
          <a:bodyPr wrap="none" rtlCol="0">
            <a:spAutoFit/>
          </a:bodyPr>
          <a:lstStyle/>
          <a:p>
            <a:r>
              <a:rPr lang="en-US" dirty="0" smtClean="0"/>
              <a:t>5</a:t>
            </a:r>
            <a:r>
              <a:rPr lang="en-US" baseline="30000" dirty="0" smtClean="0"/>
              <a:t>th</a:t>
            </a:r>
            <a:r>
              <a:rPr lang="en-US" dirty="0" smtClean="0"/>
              <a:t> degree Polynomial</a:t>
            </a:r>
            <a:endParaRPr lang="en-US" dirty="0"/>
          </a:p>
        </p:txBody>
      </p:sp>
      <p:sp>
        <p:nvSpPr>
          <p:cNvPr id="6" name="Rectangle 5"/>
          <p:cNvSpPr/>
          <p:nvPr/>
        </p:nvSpPr>
        <p:spPr>
          <a:xfrm>
            <a:off x="381000" y="4419600"/>
            <a:ext cx="4114800"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 for Graphics?</a:t>
            </a:r>
            <a:endParaRPr lang="en-US" dirty="0"/>
          </a:p>
        </p:txBody>
      </p:sp>
      <p:grpSp>
        <p:nvGrpSpPr>
          <p:cNvPr id="20" name="Group 19"/>
          <p:cNvGrpSpPr/>
          <p:nvPr/>
        </p:nvGrpSpPr>
        <p:grpSpPr>
          <a:xfrm>
            <a:off x="6019800" y="1143000"/>
            <a:ext cx="2743200" cy="3112532"/>
            <a:chOff x="6019800" y="1143000"/>
            <a:chExt cx="2743200" cy="3112532"/>
          </a:xfrm>
        </p:grpSpPr>
        <p:pic>
          <p:nvPicPr>
            <p:cNvPr id="24581" name="Picture 5"/>
            <p:cNvPicPr>
              <a:picLocks noChangeAspect="1" noChangeArrowheads="1"/>
            </p:cNvPicPr>
            <p:nvPr/>
          </p:nvPicPr>
          <p:blipFill>
            <a:blip r:embed="rId3"/>
            <a:srcRect/>
            <a:stretch>
              <a:fillRect/>
            </a:stretch>
          </p:blipFill>
          <p:spPr bwMode="auto">
            <a:xfrm>
              <a:off x="6019800" y="1143000"/>
              <a:ext cx="2743200" cy="2819400"/>
            </a:xfrm>
            <a:prstGeom prst="rect">
              <a:avLst/>
            </a:prstGeom>
            <a:noFill/>
            <a:ln w="9525">
              <a:noFill/>
              <a:miter lim="800000"/>
              <a:headEnd/>
              <a:tailEnd/>
            </a:ln>
            <a:effectLst/>
          </p:spPr>
        </p:pic>
        <p:sp>
          <p:nvSpPr>
            <p:cNvPr id="8" name="TextBox 7"/>
            <p:cNvSpPr txBox="1"/>
            <p:nvPr/>
          </p:nvSpPr>
          <p:spPr>
            <a:xfrm>
              <a:off x="6830990" y="3886200"/>
              <a:ext cx="1120820" cy="369332"/>
            </a:xfrm>
            <a:prstGeom prst="rect">
              <a:avLst/>
            </a:prstGeom>
            <a:noFill/>
          </p:spPr>
          <p:txBody>
            <a:bodyPr wrap="none" rtlCol="0">
              <a:spAutoFit/>
            </a:bodyPr>
            <a:lstStyle/>
            <a:p>
              <a:r>
                <a:rPr lang="en-US" dirty="0" smtClean="0"/>
                <a:t>[Sillion91]</a:t>
              </a:r>
              <a:endParaRPr lang="en-US" dirty="0"/>
            </a:p>
          </p:txBody>
        </p:sp>
      </p:grpSp>
      <p:grpSp>
        <p:nvGrpSpPr>
          <p:cNvPr id="16" name="Group 15"/>
          <p:cNvGrpSpPr/>
          <p:nvPr/>
        </p:nvGrpSpPr>
        <p:grpSpPr>
          <a:xfrm>
            <a:off x="228600" y="1219200"/>
            <a:ext cx="2743200" cy="2286000"/>
            <a:chOff x="228600" y="1219200"/>
            <a:chExt cx="2743200" cy="2286000"/>
          </a:xfrm>
        </p:grpSpPr>
        <p:pic>
          <p:nvPicPr>
            <p:cNvPr id="24579" name="Picture 3"/>
            <p:cNvPicPr>
              <a:picLocks noChangeAspect="1" noChangeArrowheads="1"/>
            </p:cNvPicPr>
            <p:nvPr/>
          </p:nvPicPr>
          <p:blipFill>
            <a:blip r:embed="rId4"/>
            <a:srcRect/>
            <a:stretch>
              <a:fillRect/>
            </a:stretch>
          </p:blipFill>
          <p:spPr bwMode="auto">
            <a:xfrm>
              <a:off x="228600" y="1219200"/>
              <a:ext cx="2743200" cy="1995055"/>
            </a:xfrm>
            <a:prstGeom prst="rect">
              <a:avLst/>
            </a:prstGeom>
            <a:noFill/>
            <a:ln w="9525">
              <a:noFill/>
              <a:miter lim="800000"/>
              <a:headEnd/>
              <a:tailEnd/>
            </a:ln>
            <a:effectLst/>
          </p:spPr>
        </p:pic>
        <p:sp>
          <p:nvSpPr>
            <p:cNvPr id="9" name="Rectangle 8"/>
            <p:cNvSpPr/>
            <p:nvPr/>
          </p:nvSpPr>
          <p:spPr>
            <a:xfrm>
              <a:off x="1047453" y="3135868"/>
              <a:ext cx="1105495" cy="369332"/>
            </a:xfrm>
            <a:prstGeom prst="rect">
              <a:avLst/>
            </a:prstGeom>
          </p:spPr>
          <p:txBody>
            <a:bodyPr wrap="none">
              <a:spAutoFit/>
            </a:bodyPr>
            <a:lstStyle/>
            <a:p>
              <a:r>
                <a:rPr lang="en-US" dirty="0" smtClean="0"/>
                <a:t>[Kajiya84]</a:t>
              </a:r>
              <a:endParaRPr lang="en-US" dirty="0"/>
            </a:p>
          </p:txBody>
        </p:sp>
      </p:grpSp>
      <p:grpSp>
        <p:nvGrpSpPr>
          <p:cNvPr id="21" name="Group 20"/>
          <p:cNvGrpSpPr/>
          <p:nvPr/>
        </p:nvGrpSpPr>
        <p:grpSpPr>
          <a:xfrm>
            <a:off x="3124200" y="1219200"/>
            <a:ext cx="2743200" cy="2883932"/>
            <a:chOff x="3124200" y="1219200"/>
            <a:chExt cx="2743200" cy="2883932"/>
          </a:xfrm>
        </p:grpSpPr>
        <p:pic>
          <p:nvPicPr>
            <p:cNvPr id="24580" name="Picture 4"/>
            <p:cNvPicPr>
              <a:picLocks noChangeAspect="1" noChangeArrowheads="1"/>
            </p:cNvPicPr>
            <p:nvPr/>
          </p:nvPicPr>
          <p:blipFill>
            <a:blip r:embed="rId5"/>
            <a:srcRect/>
            <a:stretch>
              <a:fillRect/>
            </a:stretch>
          </p:blipFill>
          <p:spPr bwMode="auto">
            <a:xfrm>
              <a:off x="3124200" y="1219200"/>
              <a:ext cx="2743200" cy="2543695"/>
            </a:xfrm>
            <a:prstGeom prst="rect">
              <a:avLst/>
            </a:prstGeom>
            <a:noFill/>
            <a:ln w="9525">
              <a:noFill/>
              <a:miter lim="800000"/>
              <a:headEnd/>
              <a:tailEnd/>
            </a:ln>
            <a:effectLst/>
          </p:spPr>
        </p:pic>
        <p:sp>
          <p:nvSpPr>
            <p:cNvPr id="10" name="TextBox 9"/>
            <p:cNvSpPr txBox="1"/>
            <p:nvPr/>
          </p:nvSpPr>
          <p:spPr>
            <a:xfrm>
              <a:off x="3918527" y="3733800"/>
              <a:ext cx="1154547" cy="369332"/>
            </a:xfrm>
            <a:prstGeom prst="rect">
              <a:avLst/>
            </a:prstGeom>
            <a:noFill/>
          </p:spPr>
          <p:txBody>
            <a:bodyPr wrap="none" rtlCol="0">
              <a:spAutoFit/>
            </a:bodyPr>
            <a:lstStyle/>
            <a:p>
              <a:r>
                <a:rPr lang="en-US" dirty="0" smtClean="0"/>
                <a:t>[Cabral87]</a:t>
              </a:r>
              <a:endParaRPr lang="en-US" dirty="0"/>
            </a:p>
          </p:txBody>
        </p:sp>
      </p:grpSp>
      <p:grpSp>
        <p:nvGrpSpPr>
          <p:cNvPr id="17" name="Group 16"/>
          <p:cNvGrpSpPr/>
          <p:nvPr/>
        </p:nvGrpSpPr>
        <p:grpSpPr>
          <a:xfrm>
            <a:off x="228600" y="3505200"/>
            <a:ext cx="1828800" cy="3264932"/>
            <a:chOff x="228600" y="3505200"/>
            <a:chExt cx="1828800" cy="3264932"/>
          </a:xfrm>
        </p:grpSpPr>
        <p:pic>
          <p:nvPicPr>
            <p:cNvPr id="24582" name="Picture 6"/>
            <p:cNvPicPr>
              <a:picLocks noChangeAspect="1" noChangeArrowheads="1"/>
            </p:cNvPicPr>
            <p:nvPr/>
          </p:nvPicPr>
          <p:blipFill>
            <a:blip r:embed="rId6"/>
            <a:srcRect/>
            <a:stretch>
              <a:fillRect/>
            </a:stretch>
          </p:blipFill>
          <p:spPr bwMode="auto">
            <a:xfrm>
              <a:off x="228600" y="3505200"/>
              <a:ext cx="1828800" cy="2956560"/>
            </a:xfrm>
            <a:prstGeom prst="rect">
              <a:avLst/>
            </a:prstGeom>
            <a:noFill/>
            <a:ln w="9525">
              <a:noFill/>
              <a:miter lim="800000"/>
              <a:headEnd/>
              <a:tailEnd/>
            </a:ln>
            <a:effectLst/>
          </p:spPr>
        </p:pic>
        <p:sp>
          <p:nvSpPr>
            <p:cNvPr id="12" name="TextBox 11"/>
            <p:cNvSpPr txBox="1"/>
            <p:nvPr/>
          </p:nvSpPr>
          <p:spPr>
            <a:xfrm>
              <a:off x="537610" y="6400800"/>
              <a:ext cx="1210781" cy="369332"/>
            </a:xfrm>
            <a:prstGeom prst="rect">
              <a:avLst/>
            </a:prstGeom>
            <a:noFill/>
          </p:spPr>
          <p:txBody>
            <a:bodyPr wrap="none" rtlCol="0">
              <a:spAutoFit/>
            </a:bodyPr>
            <a:lstStyle/>
            <a:p>
              <a:r>
                <a:rPr lang="en-US" dirty="0" smtClean="0"/>
                <a:t>[Westin92]</a:t>
              </a:r>
              <a:endParaRPr lang="en-US" dirty="0"/>
            </a:p>
          </p:txBody>
        </p:sp>
      </p:grpSp>
      <p:grpSp>
        <p:nvGrpSpPr>
          <p:cNvPr id="18" name="Group 17"/>
          <p:cNvGrpSpPr/>
          <p:nvPr/>
        </p:nvGrpSpPr>
        <p:grpSpPr>
          <a:xfrm>
            <a:off x="2667000" y="4267200"/>
            <a:ext cx="2743200" cy="2426732"/>
            <a:chOff x="2286000" y="4267200"/>
            <a:chExt cx="2743200" cy="2426732"/>
          </a:xfrm>
        </p:grpSpPr>
        <p:pic>
          <p:nvPicPr>
            <p:cNvPr id="13" name="Picture 12" descr="Dob95room-bright.jpg"/>
            <p:cNvPicPr>
              <a:picLocks noChangeAspect="1"/>
            </p:cNvPicPr>
            <p:nvPr/>
          </p:nvPicPr>
          <p:blipFill>
            <a:blip r:embed="rId7"/>
            <a:stretch>
              <a:fillRect/>
            </a:stretch>
          </p:blipFill>
          <p:spPr>
            <a:xfrm>
              <a:off x="2286000" y="4267200"/>
              <a:ext cx="2743200" cy="2029968"/>
            </a:xfrm>
            <a:prstGeom prst="rect">
              <a:avLst/>
            </a:prstGeom>
          </p:spPr>
        </p:pic>
        <p:sp>
          <p:nvSpPr>
            <p:cNvPr id="14" name="TextBox 13"/>
            <p:cNvSpPr txBox="1"/>
            <p:nvPr/>
          </p:nvSpPr>
          <p:spPr>
            <a:xfrm>
              <a:off x="2997002" y="6324600"/>
              <a:ext cx="1321196" cy="369332"/>
            </a:xfrm>
            <a:prstGeom prst="rect">
              <a:avLst/>
            </a:prstGeom>
            <a:noFill/>
          </p:spPr>
          <p:txBody>
            <a:bodyPr wrap="none" rtlCol="0">
              <a:spAutoFit/>
            </a:bodyPr>
            <a:lstStyle/>
            <a:p>
              <a:r>
                <a:rPr lang="en-US" dirty="0" smtClean="0"/>
                <a:t>[Dobashi95]</a:t>
              </a:r>
              <a:endParaRPr lang="en-US" dirty="0"/>
            </a:p>
          </p:txBody>
        </p:sp>
      </p:grpSp>
      <p:grpSp>
        <p:nvGrpSpPr>
          <p:cNvPr id="19" name="Group 18"/>
          <p:cNvGrpSpPr/>
          <p:nvPr/>
        </p:nvGrpSpPr>
        <p:grpSpPr>
          <a:xfrm>
            <a:off x="6248400" y="4257675"/>
            <a:ext cx="2076450" cy="2371725"/>
            <a:chOff x="6019800" y="4257675"/>
            <a:chExt cx="2076450" cy="2371725"/>
          </a:xfrm>
        </p:grpSpPr>
        <p:sp>
          <p:nvSpPr>
            <p:cNvPr id="15" name="TextBox 14"/>
            <p:cNvSpPr txBox="1"/>
            <p:nvPr/>
          </p:nvSpPr>
          <p:spPr>
            <a:xfrm>
              <a:off x="6540704" y="6260068"/>
              <a:ext cx="1034642" cy="369332"/>
            </a:xfrm>
            <a:prstGeom prst="rect">
              <a:avLst/>
            </a:prstGeom>
            <a:noFill/>
          </p:spPr>
          <p:txBody>
            <a:bodyPr wrap="none" rtlCol="0">
              <a:spAutoFit/>
            </a:bodyPr>
            <a:lstStyle/>
            <a:p>
              <a:r>
                <a:rPr lang="en-US" dirty="0" smtClean="0"/>
                <a:t>[Stam95]</a:t>
              </a:r>
              <a:endParaRPr lang="en-US" dirty="0"/>
            </a:p>
          </p:txBody>
        </p:sp>
        <p:pic>
          <p:nvPicPr>
            <p:cNvPr id="24583" name="Picture 7"/>
            <p:cNvPicPr>
              <a:picLocks noChangeAspect="1" noChangeArrowheads="1"/>
            </p:cNvPicPr>
            <p:nvPr/>
          </p:nvPicPr>
          <p:blipFill>
            <a:blip r:embed="rId8"/>
            <a:srcRect/>
            <a:stretch>
              <a:fillRect/>
            </a:stretch>
          </p:blipFill>
          <p:spPr bwMode="auto">
            <a:xfrm>
              <a:off x="6019800" y="4257675"/>
              <a:ext cx="2076450" cy="2066925"/>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Ringing</a:t>
            </a:r>
            <a:endParaRPr lang="en-US" dirty="0"/>
          </a:p>
        </p:txBody>
      </p:sp>
      <p:sp>
        <p:nvSpPr>
          <p:cNvPr id="5" name="Content Placeholder 4"/>
          <p:cNvSpPr>
            <a:spLocks noGrp="1"/>
          </p:cNvSpPr>
          <p:nvPr>
            <p:ph sz="half" idx="1"/>
          </p:nvPr>
        </p:nvSpPr>
        <p:spPr/>
        <p:txBody>
          <a:bodyPr/>
          <a:lstStyle/>
          <a:p>
            <a:r>
              <a:rPr lang="en-US" dirty="0" smtClean="0"/>
              <a:t>Functions with discontinuities</a:t>
            </a:r>
          </a:p>
          <a:p>
            <a:pPr lvl="1"/>
            <a:r>
              <a:rPr lang="en-US" dirty="0" smtClean="0"/>
              <a:t>Square wave</a:t>
            </a:r>
          </a:p>
          <a:p>
            <a:pPr lvl="1"/>
            <a:r>
              <a:rPr lang="en-US" dirty="0" smtClean="0"/>
              <a:t>Hemisphere, visibility</a:t>
            </a:r>
          </a:p>
          <a:p>
            <a:r>
              <a:rPr lang="en-US" dirty="0" smtClean="0"/>
              <a:t>Oscillations near discontinuity</a:t>
            </a:r>
          </a:p>
          <a:p>
            <a:pPr lvl="1"/>
            <a:r>
              <a:rPr lang="en-US" dirty="0" smtClean="0"/>
              <a:t>No matter how many terms</a:t>
            </a:r>
          </a:p>
          <a:p>
            <a:r>
              <a:rPr lang="en-US" dirty="0" smtClean="0"/>
              <a:t>Truncation also causes problem</a:t>
            </a:r>
            <a:endParaRPr lang="en-US" dirty="0"/>
          </a:p>
        </p:txBody>
      </p:sp>
      <p:pic>
        <p:nvPicPr>
          <p:cNvPr id="7" name="Picture 6" descr="Ring_5.bmp"/>
          <p:cNvPicPr>
            <a:picLocks noChangeAspect="1"/>
          </p:cNvPicPr>
          <p:nvPr/>
        </p:nvPicPr>
        <p:blipFill>
          <a:blip r:embed="rId3"/>
          <a:stretch>
            <a:fillRect/>
          </a:stretch>
        </p:blipFill>
        <p:spPr>
          <a:xfrm>
            <a:off x="4724400" y="1905000"/>
            <a:ext cx="3657600" cy="3657600"/>
          </a:xfrm>
          <a:prstGeom prst="rect">
            <a:avLst/>
          </a:prstGeom>
        </p:spPr>
      </p:pic>
      <p:sp>
        <p:nvSpPr>
          <p:cNvPr id="9" name="TextBox 8"/>
          <p:cNvSpPr txBox="1"/>
          <p:nvPr/>
        </p:nvSpPr>
        <p:spPr>
          <a:xfrm>
            <a:off x="5541918" y="5791200"/>
            <a:ext cx="2230482" cy="369332"/>
          </a:xfrm>
          <a:prstGeom prst="rect">
            <a:avLst/>
          </a:prstGeom>
          <a:noFill/>
        </p:spPr>
        <p:txBody>
          <a:bodyPr wrap="none" rtlCol="0">
            <a:spAutoFit/>
          </a:bodyPr>
          <a:lstStyle/>
          <a:p>
            <a:r>
              <a:rPr lang="en-US" dirty="0" smtClean="0"/>
              <a:t>9</a:t>
            </a:r>
            <a:r>
              <a:rPr lang="en-US" baseline="30000" dirty="0" smtClean="0"/>
              <a:t>th</a:t>
            </a:r>
            <a:r>
              <a:rPr lang="en-US" dirty="0" smtClean="0"/>
              <a:t> degree Polynomial</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Ringing</a:t>
            </a:r>
            <a:endParaRPr lang="en-US" dirty="0"/>
          </a:p>
        </p:txBody>
      </p:sp>
      <p:sp>
        <p:nvSpPr>
          <p:cNvPr id="5" name="Content Placeholder 4"/>
          <p:cNvSpPr>
            <a:spLocks noGrp="1"/>
          </p:cNvSpPr>
          <p:nvPr>
            <p:ph sz="half" idx="1"/>
          </p:nvPr>
        </p:nvSpPr>
        <p:spPr/>
        <p:txBody>
          <a:bodyPr/>
          <a:lstStyle/>
          <a:p>
            <a:r>
              <a:rPr lang="en-US" dirty="0" smtClean="0"/>
              <a:t>Functions with discontinuities</a:t>
            </a:r>
          </a:p>
          <a:p>
            <a:pPr lvl="1"/>
            <a:r>
              <a:rPr lang="en-US" dirty="0" smtClean="0"/>
              <a:t>Square wave</a:t>
            </a:r>
          </a:p>
          <a:p>
            <a:pPr lvl="1"/>
            <a:r>
              <a:rPr lang="en-US" dirty="0" smtClean="0"/>
              <a:t>Hemisphere, visibility</a:t>
            </a:r>
          </a:p>
          <a:p>
            <a:r>
              <a:rPr lang="en-US" dirty="0" smtClean="0"/>
              <a:t>Oscillations near discontinuity</a:t>
            </a:r>
          </a:p>
          <a:p>
            <a:pPr lvl="1"/>
            <a:r>
              <a:rPr lang="en-US" dirty="0" smtClean="0"/>
              <a:t>No matter how many terms</a:t>
            </a:r>
          </a:p>
          <a:p>
            <a:r>
              <a:rPr lang="en-US" dirty="0" smtClean="0"/>
              <a:t>Truncation also causes problem</a:t>
            </a:r>
            <a:endParaRPr lang="en-US" dirty="0"/>
          </a:p>
        </p:txBody>
      </p:sp>
      <p:pic>
        <p:nvPicPr>
          <p:cNvPr id="7" name="Picture 6" descr="Ring_5.bmp"/>
          <p:cNvPicPr>
            <a:picLocks noChangeAspect="1"/>
          </p:cNvPicPr>
          <p:nvPr/>
        </p:nvPicPr>
        <p:blipFill>
          <a:blip r:embed="rId3"/>
          <a:stretch>
            <a:fillRect/>
          </a:stretch>
        </p:blipFill>
        <p:spPr>
          <a:xfrm>
            <a:off x="4724400" y="1905000"/>
            <a:ext cx="3657600" cy="3657600"/>
          </a:xfrm>
          <a:prstGeom prst="rect">
            <a:avLst/>
          </a:prstGeom>
        </p:spPr>
      </p:pic>
      <p:sp>
        <p:nvSpPr>
          <p:cNvPr id="6" name="TextBox 5"/>
          <p:cNvSpPr txBox="1"/>
          <p:nvPr/>
        </p:nvSpPr>
        <p:spPr>
          <a:xfrm>
            <a:off x="5541918" y="5791200"/>
            <a:ext cx="2347502" cy="369332"/>
          </a:xfrm>
          <a:prstGeom prst="rect">
            <a:avLst/>
          </a:prstGeom>
          <a:noFill/>
        </p:spPr>
        <p:txBody>
          <a:bodyPr wrap="none" rtlCol="0">
            <a:spAutoFit/>
          </a:bodyPr>
          <a:lstStyle/>
          <a:p>
            <a:r>
              <a:rPr lang="en-US" dirty="0" smtClean="0"/>
              <a:t>17</a:t>
            </a:r>
            <a:r>
              <a:rPr lang="en-US" baseline="30000" dirty="0" smtClean="0"/>
              <a:t>th</a:t>
            </a:r>
            <a:r>
              <a:rPr lang="en-US" dirty="0" smtClean="0"/>
              <a:t> degree Polynomial</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Ringing</a:t>
            </a:r>
            <a:endParaRPr lang="en-US" dirty="0"/>
          </a:p>
        </p:txBody>
      </p:sp>
      <p:sp>
        <p:nvSpPr>
          <p:cNvPr id="5" name="Content Placeholder 4"/>
          <p:cNvSpPr>
            <a:spLocks noGrp="1"/>
          </p:cNvSpPr>
          <p:nvPr>
            <p:ph sz="half" idx="1"/>
          </p:nvPr>
        </p:nvSpPr>
        <p:spPr/>
        <p:txBody>
          <a:bodyPr/>
          <a:lstStyle/>
          <a:p>
            <a:r>
              <a:rPr lang="en-US" dirty="0" smtClean="0"/>
              <a:t>Functions with discontinuities</a:t>
            </a:r>
          </a:p>
          <a:p>
            <a:pPr lvl="1"/>
            <a:r>
              <a:rPr lang="en-US" dirty="0" smtClean="0"/>
              <a:t>Square wave</a:t>
            </a:r>
          </a:p>
          <a:p>
            <a:pPr lvl="1"/>
            <a:r>
              <a:rPr lang="en-US" dirty="0" smtClean="0"/>
              <a:t>Hemisphere, visibility</a:t>
            </a:r>
          </a:p>
          <a:p>
            <a:r>
              <a:rPr lang="en-US" dirty="0" smtClean="0"/>
              <a:t>Oscillations near discontinuity</a:t>
            </a:r>
          </a:p>
          <a:p>
            <a:pPr lvl="1"/>
            <a:r>
              <a:rPr lang="en-US" dirty="0" smtClean="0"/>
              <a:t>No matter how many terms</a:t>
            </a:r>
          </a:p>
          <a:p>
            <a:r>
              <a:rPr lang="en-US" dirty="0" smtClean="0"/>
              <a:t>Truncation also causes problem</a:t>
            </a:r>
            <a:endParaRPr lang="en-US" dirty="0"/>
          </a:p>
        </p:txBody>
      </p:sp>
      <p:pic>
        <p:nvPicPr>
          <p:cNvPr id="7" name="Picture 6" descr="Ring_5.bmp"/>
          <p:cNvPicPr>
            <a:picLocks noChangeAspect="1"/>
          </p:cNvPicPr>
          <p:nvPr/>
        </p:nvPicPr>
        <p:blipFill>
          <a:blip r:embed="rId3"/>
          <a:stretch>
            <a:fillRect/>
          </a:stretch>
        </p:blipFill>
        <p:spPr>
          <a:xfrm>
            <a:off x="4724400" y="1905000"/>
            <a:ext cx="3657600" cy="3657600"/>
          </a:xfrm>
          <a:prstGeom prst="rect">
            <a:avLst/>
          </a:prstGeom>
        </p:spPr>
      </p:pic>
      <p:sp>
        <p:nvSpPr>
          <p:cNvPr id="6" name="TextBox 5"/>
          <p:cNvSpPr txBox="1"/>
          <p:nvPr/>
        </p:nvSpPr>
        <p:spPr>
          <a:xfrm>
            <a:off x="5541918" y="5791200"/>
            <a:ext cx="2443554" cy="369332"/>
          </a:xfrm>
          <a:prstGeom prst="rect">
            <a:avLst/>
          </a:prstGeom>
          <a:noFill/>
        </p:spPr>
        <p:txBody>
          <a:bodyPr wrap="none" rtlCol="0">
            <a:spAutoFit/>
          </a:bodyPr>
          <a:lstStyle/>
          <a:p>
            <a:r>
              <a:rPr lang="en-US" dirty="0" smtClean="0"/>
              <a:t>201</a:t>
            </a:r>
            <a:r>
              <a:rPr lang="en-US" baseline="30000" dirty="0" smtClean="0"/>
              <a:t>st</a:t>
            </a:r>
            <a:r>
              <a:rPr lang="en-US" dirty="0" smtClean="0"/>
              <a:t> degree Polynomial</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Ringing</a:t>
            </a:r>
            <a:endParaRPr lang="en-US" dirty="0"/>
          </a:p>
        </p:txBody>
      </p:sp>
      <p:sp>
        <p:nvSpPr>
          <p:cNvPr id="5" name="Content Placeholder 4"/>
          <p:cNvSpPr>
            <a:spLocks noGrp="1"/>
          </p:cNvSpPr>
          <p:nvPr>
            <p:ph sz="half" idx="1"/>
          </p:nvPr>
        </p:nvSpPr>
        <p:spPr/>
        <p:txBody>
          <a:bodyPr/>
          <a:lstStyle/>
          <a:p>
            <a:r>
              <a:rPr lang="en-US" dirty="0" smtClean="0"/>
              <a:t>Functions with discontinuities</a:t>
            </a:r>
          </a:p>
          <a:p>
            <a:pPr lvl="1"/>
            <a:r>
              <a:rPr lang="en-US" dirty="0" smtClean="0"/>
              <a:t>Square wave</a:t>
            </a:r>
          </a:p>
          <a:p>
            <a:pPr lvl="1"/>
            <a:r>
              <a:rPr lang="en-US" dirty="0" smtClean="0"/>
              <a:t>Hemisphere, visibility</a:t>
            </a:r>
          </a:p>
          <a:p>
            <a:r>
              <a:rPr lang="en-US" dirty="0" smtClean="0"/>
              <a:t>Oscillations near discontinuity</a:t>
            </a:r>
          </a:p>
          <a:p>
            <a:pPr lvl="1"/>
            <a:r>
              <a:rPr lang="en-US" dirty="0" smtClean="0"/>
              <a:t>No matter how many terms</a:t>
            </a:r>
          </a:p>
          <a:p>
            <a:r>
              <a:rPr lang="en-US" dirty="0" smtClean="0"/>
              <a:t>Truncation also causes problem</a:t>
            </a:r>
            <a:endParaRPr lang="en-US" dirty="0"/>
          </a:p>
        </p:txBody>
      </p:sp>
      <p:pic>
        <p:nvPicPr>
          <p:cNvPr id="7" name="Picture 6" descr="Ring_5.bmp"/>
          <p:cNvPicPr>
            <a:picLocks noChangeAspect="1"/>
          </p:cNvPicPr>
          <p:nvPr/>
        </p:nvPicPr>
        <p:blipFill>
          <a:blip r:embed="rId3"/>
          <a:stretch>
            <a:fillRect/>
          </a:stretch>
        </p:blipFill>
        <p:spPr>
          <a:xfrm>
            <a:off x="4724400" y="1905000"/>
            <a:ext cx="3657600" cy="36576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Windowing/Sigma-factors</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Scale the Fourier coefficients</a:t>
            </a:r>
          </a:p>
          <a:p>
            <a:endParaRPr lang="en-US" dirty="0" smtClean="0"/>
          </a:p>
          <a:p>
            <a:endParaRPr lang="en-US" dirty="0" smtClean="0"/>
          </a:p>
          <a:p>
            <a:r>
              <a:rPr lang="en-US" dirty="0" smtClean="0"/>
              <a:t>Scale by </a:t>
            </a:r>
            <a:r>
              <a:rPr lang="en-US" dirty="0" err="1" smtClean="0"/>
              <a:t>sinc</a:t>
            </a:r>
            <a:r>
              <a:rPr lang="en-US" dirty="0" smtClean="0"/>
              <a:t> is convolution by box in the spatial domain</a:t>
            </a:r>
          </a:p>
          <a:p>
            <a:r>
              <a:rPr lang="en-US" dirty="0" smtClean="0"/>
              <a:t>Raise to power</a:t>
            </a:r>
          </a:p>
          <a:p>
            <a:pPr lvl="1"/>
            <a:r>
              <a:rPr lang="en-US" dirty="0" smtClean="0"/>
              <a:t>Repeated convolution with a box=</a:t>
            </a:r>
            <a:r>
              <a:rPr lang="en-US" dirty="0" err="1" smtClean="0"/>
              <a:t>bsplines</a:t>
            </a:r>
            <a:endParaRPr lang="en-US" dirty="0"/>
          </a:p>
        </p:txBody>
      </p:sp>
      <p:pic>
        <p:nvPicPr>
          <p:cNvPr id="7" name="Picture 6" descr="Ring_5.bmp"/>
          <p:cNvPicPr>
            <a:picLocks noChangeAspect="1"/>
          </p:cNvPicPr>
          <p:nvPr/>
        </p:nvPicPr>
        <p:blipFill>
          <a:blip r:embed="rId4"/>
          <a:stretch>
            <a:fillRect/>
          </a:stretch>
        </p:blipFill>
        <p:spPr>
          <a:xfrm>
            <a:off x="4724400" y="1905000"/>
            <a:ext cx="3657600" cy="3657600"/>
          </a:xfrm>
          <a:prstGeom prst="rect">
            <a:avLst/>
          </a:prstGeom>
        </p:spPr>
      </p:pic>
      <p:sp>
        <p:nvSpPr>
          <p:cNvPr id="8" name="Rectangle 7"/>
          <p:cNvSpPr/>
          <p:nvPr/>
        </p:nvSpPr>
        <p:spPr>
          <a:xfrm>
            <a:off x="381000" y="3429000"/>
            <a:ext cx="4114800"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5779" name="Object 2"/>
          <p:cNvGraphicFramePr>
            <a:graphicFrameLocks noChangeAspect="1"/>
          </p:cNvGraphicFramePr>
          <p:nvPr/>
        </p:nvGraphicFramePr>
        <p:xfrm>
          <a:off x="914400" y="2438400"/>
          <a:ext cx="2614613" cy="838200"/>
        </p:xfrm>
        <a:graphic>
          <a:graphicData uri="http://schemas.openxmlformats.org/presentationml/2006/ole">
            <p:oleObj spid="_x0000_s75779" name="Equation" r:id="rId5" imgW="1981080" imgH="634680" progId="Equation.3">
              <p:embed/>
            </p:oleObj>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Windowing/Sigma-factors</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Scale the Fourier coefficients</a:t>
            </a:r>
          </a:p>
          <a:p>
            <a:endParaRPr lang="en-US" dirty="0" smtClean="0"/>
          </a:p>
          <a:p>
            <a:endParaRPr lang="en-US" dirty="0" smtClean="0"/>
          </a:p>
          <a:p>
            <a:r>
              <a:rPr lang="en-US" dirty="0" smtClean="0"/>
              <a:t>Scale by </a:t>
            </a:r>
            <a:r>
              <a:rPr lang="en-US" dirty="0" err="1" smtClean="0"/>
              <a:t>sinc</a:t>
            </a:r>
            <a:r>
              <a:rPr lang="en-US" dirty="0" smtClean="0"/>
              <a:t> is convolution by box in the spatial domain</a:t>
            </a:r>
          </a:p>
          <a:p>
            <a:r>
              <a:rPr lang="en-US" dirty="0" smtClean="0"/>
              <a:t>Raise to power</a:t>
            </a:r>
          </a:p>
          <a:p>
            <a:pPr lvl="1"/>
            <a:r>
              <a:rPr lang="en-US" dirty="0" smtClean="0"/>
              <a:t>Repeated convolution with a box=</a:t>
            </a:r>
            <a:r>
              <a:rPr lang="en-US" dirty="0" err="1" smtClean="0"/>
              <a:t>bsplines</a:t>
            </a:r>
            <a:endParaRPr lang="en-US" dirty="0"/>
          </a:p>
        </p:txBody>
      </p:sp>
      <p:pic>
        <p:nvPicPr>
          <p:cNvPr id="7" name="Picture 6" descr="Ring_5.bmp"/>
          <p:cNvPicPr>
            <a:picLocks noChangeAspect="1"/>
          </p:cNvPicPr>
          <p:nvPr/>
        </p:nvPicPr>
        <p:blipFill>
          <a:blip r:embed="rId4"/>
          <a:stretch>
            <a:fillRect/>
          </a:stretch>
        </p:blipFill>
        <p:spPr>
          <a:xfrm>
            <a:off x="4724400" y="1905000"/>
            <a:ext cx="3657600" cy="3657600"/>
          </a:xfrm>
          <a:prstGeom prst="rect">
            <a:avLst/>
          </a:prstGeom>
        </p:spPr>
      </p:pic>
      <p:sp>
        <p:nvSpPr>
          <p:cNvPr id="8" name="Rectangle 7"/>
          <p:cNvSpPr/>
          <p:nvPr/>
        </p:nvSpPr>
        <p:spPr>
          <a:xfrm>
            <a:off x="381000" y="3429000"/>
            <a:ext cx="4114800"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2947" name="Object 2"/>
          <p:cNvGraphicFramePr>
            <a:graphicFrameLocks noChangeAspect="1"/>
          </p:cNvGraphicFramePr>
          <p:nvPr/>
        </p:nvGraphicFramePr>
        <p:xfrm>
          <a:off x="914400" y="2438400"/>
          <a:ext cx="2614613" cy="838200"/>
        </p:xfrm>
        <a:graphic>
          <a:graphicData uri="http://schemas.openxmlformats.org/presentationml/2006/ole">
            <p:oleObj spid="_x0000_s82947" name="Equation" r:id="rId5" imgW="1981080" imgH="634680" progId="Equation.3">
              <p:embed/>
            </p:oleObj>
          </a:graphicData>
        </a:graphic>
      </p:graphicFrame>
      <p:pic>
        <p:nvPicPr>
          <p:cNvPr id="10" name="Picture 9" descr="Fourier_1.bmp"/>
          <p:cNvPicPr>
            <a:picLocks noChangeAspect="1"/>
          </p:cNvPicPr>
          <p:nvPr/>
        </p:nvPicPr>
        <p:blipFill>
          <a:blip r:embed="rId6"/>
          <a:srcRect/>
          <a:stretch>
            <a:fillRect/>
          </a:stretch>
        </p:blipFill>
        <p:spPr>
          <a:xfrm>
            <a:off x="381000" y="3780686"/>
            <a:ext cx="4572000" cy="2696314"/>
          </a:xfrm>
          <a:prstGeom prst="rect">
            <a:avLst/>
          </a:prstGeom>
        </p:spPr>
      </p:pic>
      <p:pic>
        <p:nvPicPr>
          <p:cNvPr id="11" name="Picture 10" descr="Fourier_0.5.bmp"/>
          <p:cNvPicPr>
            <a:picLocks noChangeAspect="1"/>
          </p:cNvPicPr>
          <p:nvPr/>
        </p:nvPicPr>
        <p:blipFill>
          <a:blip r:embed="rId7"/>
          <a:srcRect/>
          <a:stretch>
            <a:fillRect/>
          </a:stretch>
        </p:blipFill>
        <p:spPr>
          <a:xfrm>
            <a:off x="381000" y="3780686"/>
            <a:ext cx="4572000" cy="2696314"/>
          </a:xfrm>
          <a:prstGeom prst="rect">
            <a:avLst/>
          </a:prstGeom>
        </p:spPr>
      </p:pic>
      <p:pic>
        <p:nvPicPr>
          <p:cNvPr id="12" name="Picture 11" descr="Fourier_2.bmp"/>
          <p:cNvPicPr>
            <a:picLocks noChangeAspect="1"/>
          </p:cNvPicPr>
          <p:nvPr/>
        </p:nvPicPr>
        <p:blipFill>
          <a:blip r:embed="rId8"/>
          <a:srcRect/>
          <a:stretch>
            <a:fillRect/>
          </a:stretch>
        </p:blipFill>
        <p:spPr>
          <a:xfrm>
            <a:off x="381000" y="3780686"/>
            <a:ext cx="4572000" cy="26963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Windowing/Sigma-factors</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Scale the Fourier coefficients</a:t>
            </a:r>
          </a:p>
          <a:p>
            <a:endParaRPr lang="en-US" dirty="0" smtClean="0"/>
          </a:p>
          <a:p>
            <a:endParaRPr lang="en-US" dirty="0" smtClean="0"/>
          </a:p>
          <a:p>
            <a:r>
              <a:rPr lang="en-US" dirty="0" smtClean="0"/>
              <a:t>Scale by </a:t>
            </a:r>
            <a:r>
              <a:rPr lang="en-US" dirty="0" err="1" smtClean="0"/>
              <a:t>sinc</a:t>
            </a:r>
            <a:r>
              <a:rPr lang="en-US" dirty="0" smtClean="0"/>
              <a:t> is convolution by box in the spatial domain</a:t>
            </a:r>
          </a:p>
          <a:p>
            <a:r>
              <a:rPr lang="en-US" dirty="0" smtClean="0"/>
              <a:t>Raise to power</a:t>
            </a:r>
          </a:p>
          <a:p>
            <a:pPr lvl="1"/>
            <a:r>
              <a:rPr lang="en-US" dirty="0" smtClean="0"/>
              <a:t>Repeated convolution with a box=</a:t>
            </a:r>
            <a:r>
              <a:rPr lang="en-US" dirty="0" err="1" smtClean="0"/>
              <a:t>bsplines</a:t>
            </a:r>
            <a:endParaRPr lang="en-US" dirty="0"/>
          </a:p>
        </p:txBody>
      </p:sp>
      <p:pic>
        <p:nvPicPr>
          <p:cNvPr id="7" name="Picture 6" descr="Ring_5.bmp"/>
          <p:cNvPicPr>
            <a:picLocks noChangeAspect="1"/>
          </p:cNvPicPr>
          <p:nvPr/>
        </p:nvPicPr>
        <p:blipFill>
          <a:blip r:embed="rId4"/>
          <a:stretch>
            <a:fillRect/>
          </a:stretch>
        </p:blipFill>
        <p:spPr>
          <a:xfrm>
            <a:off x="4724400" y="1905000"/>
            <a:ext cx="3657600" cy="3657600"/>
          </a:xfrm>
          <a:prstGeom prst="rect">
            <a:avLst/>
          </a:prstGeom>
        </p:spPr>
      </p:pic>
      <p:graphicFrame>
        <p:nvGraphicFramePr>
          <p:cNvPr id="6" name="Object 5"/>
          <p:cNvGraphicFramePr>
            <a:graphicFrameLocks noChangeAspect="1"/>
          </p:cNvGraphicFramePr>
          <p:nvPr/>
        </p:nvGraphicFramePr>
        <p:xfrm>
          <a:off x="914400" y="2438400"/>
          <a:ext cx="2615184" cy="838200"/>
        </p:xfrm>
        <a:graphic>
          <a:graphicData uri="http://schemas.openxmlformats.org/presentationml/2006/ole">
            <p:oleObj spid="_x0000_s86018" name="Equation" r:id="rId5" imgW="1981080" imgH="634680" progId="Equation.3">
              <p:embed/>
            </p:oleObj>
          </a:graphicData>
        </a:graphic>
      </p:graphicFrame>
      <p:sp>
        <p:nvSpPr>
          <p:cNvPr id="9" name="Rectangle 8"/>
          <p:cNvSpPr/>
          <p:nvPr/>
        </p:nvSpPr>
        <p:spPr>
          <a:xfrm>
            <a:off x="381000" y="4648200"/>
            <a:ext cx="41148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Windowing/Sigma-factors</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Scale the Fourier coefficients</a:t>
            </a:r>
          </a:p>
          <a:p>
            <a:endParaRPr lang="en-US" dirty="0" smtClean="0"/>
          </a:p>
          <a:p>
            <a:endParaRPr lang="en-US" dirty="0" smtClean="0"/>
          </a:p>
          <a:p>
            <a:r>
              <a:rPr lang="en-US" dirty="0" smtClean="0"/>
              <a:t>Scale by </a:t>
            </a:r>
            <a:r>
              <a:rPr lang="en-US" dirty="0" err="1" smtClean="0"/>
              <a:t>sinc</a:t>
            </a:r>
            <a:r>
              <a:rPr lang="en-US" dirty="0" smtClean="0"/>
              <a:t> is convolution by box in the spatial domain</a:t>
            </a:r>
          </a:p>
          <a:p>
            <a:r>
              <a:rPr lang="en-US" dirty="0" smtClean="0"/>
              <a:t>Raise to power</a:t>
            </a:r>
          </a:p>
          <a:p>
            <a:pPr lvl="1"/>
            <a:r>
              <a:rPr lang="en-US" dirty="0" smtClean="0"/>
              <a:t>Repeated convolution with a box=</a:t>
            </a:r>
            <a:r>
              <a:rPr lang="en-US" dirty="0" err="1" smtClean="0"/>
              <a:t>bsplines</a:t>
            </a:r>
            <a:endParaRPr lang="en-US" dirty="0"/>
          </a:p>
        </p:txBody>
      </p:sp>
      <p:pic>
        <p:nvPicPr>
          <p:cNvPr id="7" name="Picture 6" descr="Ring_5.bmp"/>
          <p:cNvPicPr>
            <a:picLocks noChangeAspect="1"/>
          </p:cNvPicPr>
          <p:nvPr/>
        </p:nvPicPr>
        <p:blipFill>
          <a:blip r:embed="rId4"/>
          <a:stretch>
            <a:fillRect/>
          </a:stretch>
        </p:blipFill>
        <p:spPr>
          <a:xfrm>
            <a:off x="4724400" y="1905000"/>
            <a:ext cx="3657600" cy="3657600"/>
          </a:xfrm>
          <a:prstGeom prst="rect">
            <a:avLst/>
          </a:prstGeom>
        </p:spPr>
      </p:pic>
      <p:sp>
        <p:nvSpPr>
          <p:cNvPr id="9" name="Rectangle 8"/>
          <p:cNvSpPr/>
          <p:nvPr/>
        </p:nvSpPr>
        <p:spPr>
          <a:xfrm>
            <a:off x="381000" y="4648200"/>
            <a:ext cx="41148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7043" name="Object 2"/>
          <p:cNvGraphicFramePr>
            <a:graphicFrameLocks noChangeAspect="1"/>
          </p:cNvGraphicFramePr>
          <p:nvPr/>
        </p:nvGraphicFramePr>
        <p:xfrm>
          <a:off x="914400" y="2438400"/>
          <a:ext cx="2614613" cy="838200"/>
        </p:xfrm>
        <a:graphic>
          <a:graphicData uri="http://schemas.openxmlformats.org/presentationml/2006/ole">
            <p:oleObj spid="_x0000_s87043" name="Equation" r:id="rId5" imgW="1981080" imgH="634680" progId="Equation.3">
              <p:embed/>
            </p:oleObj>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Windowing/Sigma-factors</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Scale the Fourier coefficients</a:t>
            </a:r>
          </a:p>
          <a:p>
            <a:endParaRPr lang="en-US" dirty="0" smtClean="0"/>
          </a:p>
          <a:p>
            <a:endParaRPr lang="en-US" dirty="0" smtClean="0"/>
          </a:p>
          <a:p>
            <a:r>
              <a:rPr lang="en-US" dirty="0" smtClean="0"/>
              <a:t>Scale by </a:t>
            </a:r>
            <a:r>
              <a:rPr lang="en-US" dirty="0" err="1" smtClean="0"/>
              <a:t>sinc</a:t>
            </a:r>
            <a:r>
              <a:rPr lang="en-US" dirty="0" smtClean="0"/>
              <a:t> is convolution by box in the spatial domain</a:t>
            </a:r>
          </a:p>
          <a:p>
            <a:r>
              <a:rPr lang="en-US" dirty="0" smtClean="0"/>
              <a:t>Raise to power</a:t>
            </a:r>
          </a:p>
          <a:p>
            <a:pPr lvl="1"/>
            <a:r>
              <a:rPr lang="en-US" dirty="0" smtClean="0"/>
              <a:t>Repeated convolution with a box=</a:t>
            </a:r>
            <a:r>
              <a:rPr lang="en-US" dirty="0" err="1" smtClean="0"/>
              <a:t>bsplines</a:t>
            </a:r>
            <a:endParaRPr lang="en-US" dirty="0"/>
          </a:p>
        </p:txBody>
      </p:sp>
      <p:pic>
        <p:nvPicPr>
          <p:cNvPr id="7" name="Picture 6" descr="Ring_5.bmp"/>
          <p:cNvPicPr>
            <a:picLocks noChangeAspect="1"/>
          </p:cNvPicPr>
          <p:nvPr/>
        </p:nvPicPr>
        <p:blipFill>
          <a:blip r:embed="rId4"/>
          <a:stretch>
            <a:fillRect/>
          </a:stretch>
        </p:blipFill>
        <p:spPr>
          <a:xfrm>
            <a:off x="4724400" y="1905000"/>
            <a:ext cx="3657600" cy="3657600"/>
          </a:xfrm>
          <a:prstGeom prst="rect">
            <a:avLst/>
          </a:prstGeom>
        </p:spPr>
      </p:pic>
      <p:sp>
        <p:nvSpPr>
          <p:cNvPr id="8" name="Rectangle 7"/>
          <p:cNvSpPr/>
          <p:nvPr/>
        </p:nvSpPr>
        <p:spPr>
          <a:xfrm>
            <a:off x="381000" y="4648200"/>
            <a:ext cx="41148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1923" name="Object 2"/>
          <p:cNvGraphicFramePr>
            <a:graphicFrameLocks noChangeAspect="1"/>
          </p:cNvGraphicFramePr>
          <p:nvPr/>
        </p:nvGraphicFramePr>
        <p:xfrm>
          <a:off x="914400" y="2438400"/>
          <a:ext cx="2614613" cy="838200"/>
        </p:xfrm>
        <a:graphic>
          <a:graphicData uri="http://schemas.openxmlformats.org/presentationml/2006/ole">
            <p:oleObj spid="_x0000_s81923" name="Equation" r:id="rId5" imgW="1981080" imgH="634680" progId="Equation.3">
              <p:embed/>
            </p:oleObj>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Windowing/Sigma-factors</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Scale the Fourier coefficients</a:t>
            </a:r>
          </a:p>
          <a:p>
            <a:endParaRPr lang="en-US" dirty="0" smtClean="0"/>
          </a:p>
          <a:p>
            <a:endParaRPr lang="en-US" dirty="0" smtClean="0"/>
          </a:p>
          <a:p>
            <a:r>
              <a:rPr lang="en-US" dirty="0" smtClean="0"/>
              <a:t>Scale by </a:t>
            </a:r>
            <a:r>
              <a:rPr lang="en-US" dirty="0" err="1" smtClean="0"/>
              <a:t>sinc</a:t>
            </a:r>
            <a:r>
              <a:rPr lang="en-US" dirty="0" smtClean="0"/>
              <a:t> is convolution by box in the spatial domain</a:t>
            </a:r>
          </a:p>
          <a:p>
            <a:r>
              <a:rPr lang="en-US" dirty="0" smtClean="0"/>
              <a:t>Raise to power</a:t>
            </a:r>
          </a:p>
          <a:p>
            <a:pPr lvl="1"/>
            <a:r>
              <a:rPr lang="en-US" dirty="0" smtClean="0"/>
              <a:t>Repeated convolution with a box=</a:t>
            </a:r>
            <a:r>
              <a:rPr lang="en-US" dirty="0" err="1" smtClean="0"/>
              <a:t>bsplines</a:t>
            </a:r>
            <a:endParaRPr lang="en-US" dirty="0"/>
          </a:p>
        </p:txBody>
      </p:sp>
      <p:pic>
        <p:nvPicPr>
          <p:cNvPr id="7" name="Picture 6" descr="Ring_5.bmp"/>
          <p:cNvPicPr>
            <a:picLocks noChangeAspect="1"/>
          </p:cNvPicPr>
          <p:nvPr/>
        </p:nvPicPr>
        <p:blipFill>
          <a:blip r:embed="rId4"/>
          <a:stretch>
            <a:fillRect/>
          </a:stretch>
        </p:blipFill>
        <p:spPr>
          <a:xfrm>
            <a:off x="4724400" y="1905000"/>
            <a:ext cx="3657600" cy="3657600"/>
          </a:xfrm>
          <a:prstGeom prst="rect">
            <a:avLst/>
          </a:prstGeom>
        </p:spPr>
      </p:pic>
      <p:sp>
        <p:nvSpPr>
          <p:cNvPr id="8" name="Rectangle 7"/>
          <p:cNvSpPr/>
          <p:nvPr/>
        </p:nvSpPr>
        <p:spPr>
          <a:xfrm>
            <a:off x="381000" y="4648200"/>
            <a:ext cx="41148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6803" name="Object 2"/>
          <p:cNvGraphicFramePr>
            <a:graphicFrameLocks noChangeAspect="1"/>
          </p:cNvGraphicFramePr>
          <p:nvPr/>
        </p:nvGraphicFramePr>
        <p:xfrm>
          <a:off x="914400" y="2438400"/>
          <a:ext cx="2614613" cy="838200"/>
        </p:xfrm>
        <a:graphic>
          <a:graphicData uri="http://schemas.openxmlformats.org/presentationml/2006/ole">
            <p:oleObj spid="_x0000_s76803" name="Equation" r:id="rId5" imgW="1981080" imgH="634680" progId="Equation.3">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 for Interactive Graphics</a:t>
            </a:r>
            <a:endParaRPr lang="en-US" dirty="0"/>
          </a:p>
        </p:txBody>
      </p:sp>
      <p:grpSp>
        <p:nvGrpSpPr>
          <p:cNvPr id="3" name="Group 37"/>
          <p:cNvGrpSpPr/>
          <p:nvPr/>
        </p:nvGrpSpPr>
        <p:grpSpPr>
          <a:xfrm>
            <a:off x="1828800" y="2362200"/>
            <a:ext cx="2286000" cy="2532250"/>
            <a:chOff x="342900" y="1295400"/>
            <a:chExt cx="2286000" cy="2532250"/>
          </a:xfrm>
        </p:grpSpPr>
        <p:pic>
          <p:nvPicPr>
            <p:cNvPr id="25602" name="Picture 2"/>
            <p:cNvPicPr>
              <a:picLocks noChangeAspect="1" noChangeArrowheads="1"/>
            </p:cNvPicPr>
            <p:nvPr/>
          </p:nvPicPr>
          <p:blipFill>
            <a:blip r:embed="rId3" cstate="print"/>
            <a:srcRect/>
            <a:stretch>
              <a:fillRect/>
            </a:stretch>
          </p:blipFill>
          <p:spPr bwMode="auto">
            <a:xfrm>
              <a:off x="342900" y="1295400"/>
              <a:ext cx="2286000" cy="2286000"/>
            </a:xfrm>
            <a:prstGeom prst="rect">
              <a:avLst/>
            </a:prstGeom>
            <a:noFill/>
            <a:ln w="9525">
              <a:noFill/>
              <a:miter lim="800000"/>
              <a:headEnd/>
              <a:tailEnd/>
            </a:ln>
            <a:effectLst/>
          </p:spPr>
        </p:pic>
        <p:sp>
          <p:nvSpPr>
            <p:cNvPr id="8" name="TextBox 7"/>
            <p:cNvSpPr txBox="1"/>
            <p:nvPr/>
          </p:nvSpPr>
          <p:spPr>
            <a:xfrm>
              <a:off x="745152" y="3519873"/>
              <a:ext cx="1481496" cy="307777"/>
            </a:xfrm>
            <a:prstGeom prst="rect">
              <a:avLst/>
            </a:prstGeom>
            <a:noFill/>
          </p:spPr>
          <p:txBody>
            <a:bodyPr wrap="none" rtlCol="0">
              <a:spAutoFit/>
            </a:bodyPr>
            <a:lstStyle/>
            <a:p>
              <a:pPr algn="ctr"/>
              <a:r>
                <a:rPr lang="en-US" sz="1400" dirty="0" smtClean="0"/>
                <a:t>[Ramamoorthi01]</a:t>
              </a:r>
              <a:endParaRPr lang="en-US" sz="1400" dirty="0"/>
            </a:p>
          </p:txBody>
        </p:sp>
      </p:grpSp>
      <p:sp>
        <p:nvSpPr>
          <p:cNvPr id="63" name="TextBox 62"/>
          <p:cNvSpPr txBox="1"/>
          <p:nvPr/>
        </p:nvSpPr>
        <p:spPr>
          <a:xfrm>
            <a:off x="1447800" y="5181600"/>
            <a:ext cx="3276666" cy="646331"/>
          </a:xfrm>
          <a:prstGeom prst="rect">
            <a:avLst/>
          </a:prstGeom>
          <a:noFill/>
        </p:spPr>
        <p:txBody>
          <a:bodyPr wrap="none" rtlCol="0">
            <a:spAutoFit/>
          </a:bodyPr>
          <a:lstStyle/>
          <a:p>
            <a:r>
              <a:rPr lang="en-US" dirty="0" smtClean="0"/>
              <a:t>Irradiance Environment Maps</a:t>
            </a:r>
          </a:p>
          <a:p>
            <a:r>
              <a:rPr lang="en-US" dirty="0" smtClean="0"/>
              <a:t>Reflected light for diffuse objects</a:t>
            </a:r>
            <a:endParaRPr lang="en-US" dirty="0"/>
          </a:p>
        </p:txBody>
      </p:sp>
    </p:spTree>
  </p:cSld>
  <p:clrMapOvr>
    <a:masterClrMapping/>
  </p:clrMapOvr>
  <p:transition>
    <p:push/>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Windowing/Sigma-factors</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Scale the Fourier coefficients</a:t>
            </a:r>
          </a:p>
          <a:p>
            <a:endParaRPr lang="en-US" dirty="0" smtClean="0"/>
          </a:p>
          <a:p>
            <a:endParaRPr lang="en-US" dirty="0" smtClean="0"/>
          </a:p>
          <a:p>
            <a:r>
              <a:rPr lang="en-US" dirty="0" smtClean="0"/>
              <a:t>Scale by </a:t>
            </a:r>
            <a:r>
              <a:rPr lang="en-US" dirty="0" err="1" smtClean="0"/>
              <a:t>sinc</a:t>
            </a:r>
            <a:r>
              <a:rPr lang="en-US" dirty="0" smtClean="0"/>
              <a:t> is convolution by box in the spatial domain</a:t>
            </a:r>
          </a:p>
          <a:p>
            <a:r>
              <a:rPr lang="en-US" dirty="0" smtClean="0"/>
              <a:t>Raise to power</a:t>
            </a:r>
          </a:p>
          <a:p>
            <a:pPr lvl="1"/>
            <a:r>
              <a:rPr lang="en-US" dirty="0" smtClean="0"/>
              <a:t>Repeated convolution with a box=</a:t>
            </a:r>
            <a:r>
              <a:rPr lang="en-US" dirty="0" err="1" smtClean="0"/>
              <a:t>bsplines</a:t>
            </a:r>
            <a:endParaRPr lang="en-US" dirty="0"/>
          </a:p>
        </p:txBody>
      </p:sp>
      <p:pic>
        <p:nvPicPr>
          <p:cNvPr id="7" name="Picture 6" descr="Ring_5.bmp"/>
          <p:cNvPicPr>
            <a:picLocks noChangeAspect="1"/>
          </p:cNvPicPr>
          <p:nvPr/>
        </p:nvPicPr>
        <p:blipFill>
          <a:blip r:embed="rId4"/>
          <a:stretch>
            <a:fillRect/>
          </a:stretch>
        </p:blipFill>
        <p:spPr>
          <a:xfrm>
            <a:off x="4724400" y="1905000"/>
            <a:ext cx="3657600" cy="3657600"/>
          </a:xfrm>
          <a:prstGeom prst="rect">
            <a:avLst/>
          </a:prstGeom>
        </p:spPr>
      </p:pic>
      <p:sp>
        <p:nvSpPr>
          <p:cNvPr id="8" name="Rectangle 7"/>
          <p:cNvSpPr/>
          <p:nvPr/>
        </p:nvSpPr>
        <p:spPr>
          <a:xfrm>
            <a:off x="381000" y="4648200"/>
            <a:ext cx="41148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7827" name="Object 2"/>
          <p:cNvGraphicFramePr>
            <a:graphicFrameLocks noChangeAspect="1"/>
          </p:cNvGraphicFramePr>
          <p:nvPr/>
        </p:nvGraphicFramePr>
        <p:xfrm>
          <a:off x="914400" y="2438400"/>
          <a:ext cx="2614613" cy="838200"/>
        </p:xfrm>
        <a:graphic>
          <a:graphicData uri="http://schemas.openxmlformats.org/presentationml/2006/ole">
            <p:oleObj spid="_x0000_s77827" name="Equation" r:id="rId5" imgW="1981080" imgH="634680" progId="Equation.3">
              <p:embed/>
            </p:oleObj>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Windowing/Sigma-factors</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Scale the Fourier coefficients</a:t>
            </a:r>
          </a:p>
          <a:p>
            <a:endParaRPr lang="en-US" dirty="0" smtClean="0"/>
          </a:p>
          <a:p>
            <a:endParaRPr lang="en-US" dirty="0" smtClean="0"/>
          </a:p>
          <a:p>
            <a:r>
              <a:rPr lang="en-US" dirty="0" smtClean="0"/>
              <a:t>Scale by </a:t>
            </a:r>
            <a:r>
              <a:rPr lang="en-US" dirty="0" err="1" smtClean="0"/>
              <a:t>sinc</a:t>
            </a:r>
            <a:r>
              <a:rPr lang="en-US" dirty="0" smtClean="0"/>
              <a:t> is convolution by box in the spatial domain</a:t>
            </a:r>
          </a:p>
          <a:p>
            <a:r>
              <a:rPr lang="en-US" dirty="0" smtClean="0"/>
              <a:t>Raise to power</a:t>
            </a:r>
          </a:p>
          <a:p>
            <a:pPr lvl="1"/>
            <a:r>
              <a:rPr lang="en-US" dirty="0" smtClean="0"/>
              <a:t>Repeated convolution with a box=</a:t>
            </a:r>
            <a:r>
              <a:rPr lang="en-US" dirty="0" err="1" smtClean="0"/>
              <a:t>bsplines</a:t>
            </a:r>
            <a:endParaRPr lang="en-US" dirty="0"/>
          </a:p>
        </p:txBody>
      </p:sp>
      <p:pic>
        <p:nvPicPr>
          <p:cNvPr id="7" name="Picture 6" descr="Ring_5.bmp"/>
          <p:cNvPicPr>
            <a:picLocks noChangeAspect="1"/>
          </p:cNvPicPr>
          <p:nvPr/>
        </p:nvPicPr>
        <p:blipFill>
          <a:blip r:embed="rId4"/>
          <a:stretch>
            <a:fillRect/>
          </a:stretch>
        </p:blipFill>
        <p:spPr>
          <a:xfrm>
            <a:off x="4724400" y="1905000"/>
            <a:ext cx="3657600" cy="3657600"/>
          </a:xfrm>
          <a:prstGeom prst="rect">
            <a:avLst/>
          </a:prstGeom>
        </p:spPr>
      </p:pic>
      <p:sp>
        <p:nvSpPr>
          <p:cNvPr id="8" name="Rectangle 7"/>
          <p:cNvSpPr/>
          <p:nvPr/>
        </p:nvSpPr>
        <p:spPr>
          <a:xfrm>
            <a:off x="381000" y="4648200"/>
            <a:ext cx="41148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8851" name="Object 2"/>
          <p:cNvGraphicFramePr>
            <a:graphicFrameLocks noChangeAspect="1"/>
          </p:cNvGraphicFramePr>
          <p:nvPr/>
        </p:nvGraphicFramePr>
        <p:xfrm>
          <a:off x="914400" y="2438400"/>
          <a:ext cx="2614613" cy="838200"/>
        </p:xfrm>
        <a:graphic>
          <a:graphicData uri="http://schemas.openxmlformats.org/presentationml/2006/ole">
            <p:oleObj spid="_x0000_s78851" name="Equation" r:id="rId5" imgW="1981080" imgH="634680" progId="Equation.3">
              <p:embed/>
            </p:oleObj>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Windowing/Sigma-factors</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Scale the Fourier coefficients</a:t>
            </a:r>
          </a:p>
          <a:p>
            <a:endParaRPr lang="en-US" dirty="0" smtClean="0"/>
          </a:p>
          <a:p>
            <a:endParaRPr lang="en-US" dirty="0" smtClean="0"/>
          </a:p>
          <a:p>
            <a:r>
              <a:rPr lang="en-US" dirty="0" smtClean="0"/>
              <a:t>Scale by </a:t>
            </a:r>
            <a:r>
              <a:rPr lang="en-US" dirty="0" err="1" smtClean="0"/>
              <a:t>sinc</a:t>
            </a:r>
            <a:r>
              <a:rPr lang="en-US" dirty="0" smtClean="0"/>
              <a:t> is convolution by box in the spatial domain</a:t>
            </a:r>
          </a:p>
          <a:p>
            <a:r>
              <a:rPr lang="en-US" dirty="0" smtClean="0"/>
              <a:t>Raise to power</a:t>
            </a:r>
          </a:p>
          <a:p>
            <a:pPr lvl="1"/>
            <a:r>
              <a:rPr lang="en-US" dirty="0" smtClean="0"/>
              <a:t>Repeated convolution with a box=</a:t>
            </a:r>
            <a:r>
              <a:rPr lang="en-US" dirty="0" err="1" smtClean="0"/>
              <a:t>bsplines</a:t>
            </a:r>
            <a:endParaRPr lang="en-US" dirty="0"/>
          </a:p>
        </p:txBody>
      </p:sp>
      <p:pic>
        <p:nvPicPr>
          <p:cNvPr id="7" name="Picture 6" descr="Ring_5.bmp"/>
          <p:cNvPicPr>
            <a:picLocks noChangeAspect="1"/>
          </p:cNvPicPr>
          <p:nvPr/>
        </p:nvPicPr>
        <p:blipFill>
          <a:blip r:embed="rId4"/>
          <a:stretch>
            <a:fillRect/>
          </a:stretch>
        </p:blipFill>
        <p:spPr>
          <a:xfrm>
            <a:off x="4724400" y="1905000"/>
            <a:ext cx="3657600" cy="3657600"/>
          </a:xfrm>
          <a:prstGeom prst="rect">
            <a:avLst/>
          </a:prstGeom>
        </p:spPr>
      </p:pic>
      <p:sp>
        <p:nvSpPr>
          <p:cNvPr id="8" name="Rectangle 7"/>
          <p:cNvSpPr/>
          <p:nvPr/>
        </p:nvSpPr>
        <p:spPr>
          <a:xfrm>
            <a:off x="381000" y="4648200"/>
            <a:ext cx="41148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9875" name="Object 2"/>
          <p:cNvGraphicFramePr>
            <a:graphicFrameLocks noChangeAspect="1"/>
          </p:cNvGraphicFramePr>
          <p:nvPr/>
        </p:nvGraphicFramePr>
        <p:xfrm>
          <a:off x="914400" y="2438400"/>
          <a:ext cx="2614613" cy="838200"/>
        </p:xfrm>
        <a:graphic>
          <a:graphicData uri="http://schemas.openxmlformats.org/presentationml/2006/ole">
            <p:oleObj spid="_x0000_s79875" name="Equation" r:id="rId5" imgW="1981080" imgH="634680" progId="Equation.3">
              <p:embed/>
            </p:oleObj>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Windowing/Sigma-factors</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Scale the Fourier coefficients</a:t>
            </a:r>
          </a:p>
          <a:p>
            <a:endParaRPr lang="en-US" dirty="0" smtClean="0"/>
          </a:p>
          <a:p>
            <a:endParaRPr lang="en-US" dirty="0" smtClean="0"/>
          </a:p>
          <a:p>
            <a:r>
              <a:rPr lang="en-US" dirty="0" smtClean="0"/>
              <a:t>Scale by </a:t>
            </a:r>
            <a:r>
              <a:rPr lang="en-US" dirty="0" err="1" smtClean="0"/>
              <a:t>sinc</a:t>
            </a:r>
            <a:r>
              <a:rPr lang="en-US" dirty="0" smtClean="0"/>
              <a:t> is convolution by box in the spatial domain</a:t>
            </a:r>
          </a:p>
          <a:p>
            <a:r>
              <a:rPr lang="en-US" dirty="0" smtClean="0"/>
              <a:t>Raise to power</a:t>
            </a:r>
          </a:p>
          <a:p>
            <a:pPr lvl="1"/>
            <a:r>
              <a:rPr lang="en-US" dirty="0" smtClean="0"/>
              <a:t>Repeated convolution with a box=</a:t>
            </a:r>
            <a:r>
              <a:rPr lang="en-US" dirty="0" err="1" smtClean="0"/>
              <a:t>bsplines</a:t>
            </a:r>
            <a:endParaRPr lang="en-US" dirty="0"/>
          </a:p>
        </p:txBody>
      </p:sp>
      <p:pic>
        <p:nvPicPr>
          <p:cNvPr id="7" name="Picture 6" descr="Ring_5.bmp"/>
          <p:cNvPicPr>
            <a:picLocks noChangeAspect="1"/>
          </p:cNvPicPr>
          <p:nvPr/>
        </p:nvPicPr>
        <p:blipFill>
          <a:blip r:embed="rId4"/>
          <a:stretch>
            <a:fillRect/>
          </a:stretch>
        </p:blipFill>
        <p:spPr>
          <a:xfrm>
            <a:off x="4724400" y="1905000"/>
            <a:ext cx="3657600" cy="3657600"/>
          </a:xfrm>
          <a:prstGeom prst="rect">
            <a:avLst/>
          </a:prstGeom>
        </p:spPr>
      </p:pic>
      <p:graphicFrame>
        <p:nvGraphicFramePr>
          <p:cNvPr id="80899" name="Object 2"/>
          <p:cNvGraphicFramePr>
            <a:graphicFrameLocks noChangeAspect="1"/>
          </p:cNvGraphicFramePr>
          <p:nvPr/>
        </p:nvGraphicFramePr>
        <p:xfrm>
          <a:off x="914400" y="2438400"/>
          <a:ext cx="2614613" cy="838200"/>
        </p:xfrm>
        <a:graphic>
          <a:graphicData uri="http://schemas.openxmlformats.org/presentationml/2006/ole">
            <p:oleObj spid="_x0000_s80899" name="Equation" r:id="rId5" imgW="1981080" imgH="634680" progId="Equation.3">
              <p:embed/>
            </p:oleObj>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Windowing/Sigma-factors</a:t>
            </a:r>
            <a:endParaRPr lang="en-US" dirty="0"/>
          </a:p>
        </p:txBody>
      </p:sp>
      <p:sp>
        <p:nvSpPr>
          <p:cNvPr id="5" name="Content Placeholder 4"/>
          <p:cNvSpPr>
            <a:spLocks noGrp="1"/>
          </p:cNvSpPr>
          <p:nvPr>
            <p:ph sz="half" idx="1"/>
          </p:nvPr>
        </p:nvSpPr>
        <p:spPr/>
        <p:txBody>
          <a:bodyPr>
            <a:normAutofit/>
          </a:bodyPr>
          <a:lstStyle/>
          <a:p>
            <a:r>
              <a:rPr lang="en-US" dirty="0" smtClean="0"/>
              <a:t>Scale the Fourier coefficients</a:t>
            </a:r>
          </a:p>
          <a:p>
            <a:endParaRPr lang="en-US" dirty="0" smtClean="0"/>
          </a:p>
          <a:p>
            <a:endParaRPr lang="en-US" dirty="0" smtClean="0"/>
          </a:p>
          <a:p>
            <a:r>
              <a:rPr lang="en-US" dirty="0" smtClean="0"/>
              <a:t>Other “windows” can be used</a:t>
            </a:r>
          </a:p>
          <a:p>
            <a:r>
              <a:rPr lang="en-US" dirty="0" err="1" smtClean="0"/>
              <a:t>Hanning</a:t>
            </a:r>
            <a:r>
              <a:rPr lang="en-US" dirty="0" smtClean="0"/>
              <a:t>:</a:t>
            </a:r>
          </a:p>
          <a:p>
            <a:endParaRPr lang="en-US" dirty="0" smtClean="0"/>
          </a:p>
          <a:p>
            <a:endParaRPr lang="en-US" dirty="0"/>
          </a:p>
        </p:txBody>
      </p:sp>
      <p:pic>
        <p:nvPicPr>
          <p:cNvPr id="7" name="Picture 6" descr="Ring_5.bmp"/>
          <p:cNvPicPr>
            <a:picLocks noChangeAspect="1"/>
          </p:cNvPicPr>
          <p:nvPr/>
        </p:nvPicPr>
        <p:blipFill>
          <a:blip r:embed="rId4"/>
          <a:stretch>
            <a:fillRect/>
          </a:stretch>
        </p:blipFill>
        <p:spPr>
          <a:xfrm>
            <a:off x="4724400" y="1905000"/>
            <a:ext cx="3657600" cy="3657600"/>
          </a:xfrm>
          <a:prstGeom prst="rect">
            <a:avLst/>
          </a:prstGeom>
        </p:spPr>
      </p:pic>
      <p:graphicFrame>
        <p:nvGraphicFramePr>
          <p:cNvPr id="83971" name="Object 2"/>
          <p:cNvGraphicFramePr>
            <a:graphicFrameLocks noChangeAspect="1"/>
          </p:cNvGraphicFramePr>
          <p:nvPr/>
        </p:nvGraphicFramePr>
        <p:xfrm>
          <a:off x="1295400" y="5181600"/>
          <a:ext cx="2053167" cy="762000"/>
        </p:xfrm>
        <a:graphic>
          <a:graphicData uri="http://schemas.openxmlformats.org/presentationml/2006/ole">
            <p:oleObj spid="_x0000_s83971" name="Equation" r:id="rId5" imgW="1231560" imgH="457200" progId="Equation.3">
              <p:embed/>
            </p:oleObj>
          </a:graphicData>
        </a:graphic>
      </p:graphicFrame>
      <p:graphicFrame>
        <p:nvGraphicFramePr>
          <p:cNvPr id="83972" name="Object 2"/>
          <p:cNvGraphicFramePr>
            <a:graphicFrameLocks noChangeAspect="1"/>
          </p:cNvGraphicFramePr>
          <p:nvPr/>
        </p:nvGraphicFramePr>
        <p:xfrm>
          <a:off x="914400" y="2438400"/>
          <a:ext cx="2614613" cy="838200"/>
        </p:xfrm>
        <a:graphic>
          <a:graphicData uri="http://schemas.openxmlformats.org/presentationml/2006/ole">
            <p:oleObj spid="_x0000_s83972" name="Equation" r:id="rId6" imgW="1981080" imgH="634680" progId="Equation.3">
              <p:embed/>
            </p:oleObj>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Windowing/Sigma-factors</a:t>
            </a:r>
            <a:endParaRPr lang="en-US" dirty="0"/>
          </a:p>
        </p:txBody>
      </p:sp>
      <p:sp>
        <p:nvSpPr>
          <p:cNvPr id="5" name="Content Placeholder 4"/>
          <p:cNvSpPr>
            <a:spLocks noGrp="1"/>
          </p:cNvSpPr>
          <p:nvPr>
            <p:ph sz="half" idx="1"/>
          </p:nvPr>
        </p:nvSpPr>
        <p:spPr/>
        <p:txBody>
          <a:bodyPr>
            <a:normAutofit/>
          </a:bodyPr>
          <a:lstStyle/>
          <a:p>
            <a:r>
              <a:rPr lang="en-US" dirty="0" smtClean="0"/>
              <a:t>Scale the Fourier coefficients</a:t>
            </a:r>
          </a:p>
          <a:p>
            <a:endParaRPr lang="en-US" dirty="0" smtClean="0"/>
          </a:p>
          <a:p>
            <a:endParaRPr lang="en-US" dirty="0" smtClean="0"/>
          </a:p>
          <a:p>
            <a:r>
              <a:rPr lang="en-US" dirty="0" smtClean="0"/>
              <a:t>Other “windows” can be used</a:t>
            </a:r>
          </a:p>
          <a:p>
            <a:r>
              <a:rPr lang="en-US" dirty="0" err="1" smtClean="0"/>
              <a:t>Hanning</a:t>
            </a:r>
            <a:r>
              <a:rPr lang="en-US" dirty="0" smtClean="0"/>
              <a:t>:</a:t>
            </a:r>
          </a:p>
          <a:p>
            <a:endParaRPr lang="en-US" dirty="0" smtClean="0"/>
          </a:p>
          <a:p>
            <a:endParaRPr lang="en-US" dirty="0"/>
          </a:p>
        </p:txBody>
      </p:sp>
      <p:pic>
        <p:nvPicPr>
          <p:cNvPr id="7" name="Picture 6" descr="Ring_5.bmp"/>
          <p:cNvPicPr>
            <a:picLocks noChangeAspect="1"/>
          </p:cNvPicPr>
          <p:nvPr/>
        </p:nvPicPr>
        <p:blipFill>
          <a:blip r:embed="rId4"/>
          <a:stretch>
            <a:fillRect/>
          </a:stretch>
        </p:blipFill>
        <p:spPr>
          <a:xfrm>
            <a:off x="4724400" y="1905000"/>
            <a:ext cx="3657600" cy="3657600"/>
          </a:xfrm>
          <a:prstGeom prst="rect">
            <a:avLst/>
          </a:prstGeom>
        </p:spPr>
      </p:pic>
      <p:graphicFrame>
        <p:nvGraphicFramePr>
          <p:cNvPr id="84997" name="Object 2"/>
          <p:cNvGraphicFramePr>
            <a:graphicFrameLocks noChangeAspect="1"/>
          </p:cNvGraphicFramePr>
          <p:nvPr/>
        </p:nvGraphicFramePr>
        <p:xfrm>
          <a:off x="914400" y="2438400"/>
          <a:ext cx="2614613" cy="838200"/>
        </p:xfrm>
        <a:graphic>
          <a:graphicData uri="http://schemas.openxmlformats.org/presentationml/2006/ole">
            <p:oleObj spid="_x0000_s84997" name="Equation" r:id="rId5" imgW="1981080" imgH="634680" progId="Equation.3">
              <p:embed/>
            </p:oleObj>
          </a:graphicData>
        </a:graphic>
      </p:graphicFrame>
      <p:graphicFrame>
        <p:nvGraphicFramePr>
          <p:cNvPr id="84998" name="Object 6"/>
          <p:cNvGraphicFramePr>
            <a:graphicFrameLocks noChangeAspect="1"/>
          </p:cNvGraphicFramePr>
          <p:nvPr/>
        </p:nvGraphicFramePr>
        <p:xfrm>
          <a:off x="1295400" y="5181600"/>
          <a:ext cx="2052638" cy="762000"/>
        </p:xfrm>
        <a:graphic>
          <a:graphicData uri="http://schemas.openxmlformats.org/presentationml/2006/ole">
            <p:oleObj spid="_x0000_s84998" name="Equation" r:id="rId6" imgW="1231560" imgH="457200" progId="Equation.3">
              <p:embed/>
            </p:oleObj>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 </a:t>
            </a:r>
            <a:r>
              <a:rPr lang="en-US" dirty="0" err="1" smtClean="0"/>
              <a:t>Lancosz</a:t>
            </a:r>
            <a:endParaRPr lang="en-US" dirty="0"/>
          </a:p>
        </p:txBody>
      </p:sp>
      <p:graphicFrame>
        <p:nvGraphicFramePr>
          <p:cNvPr id="163843" name="Object 3"/>
          <p:cNvGraphicFramePr>
            <a:graphicFrameLocks noChangeAspect="1"/>
          </p:cNvGraphicFramePr>
          <p:nvPr/>
        </p:nvGraphicFramePr>
        <p:xfrm>
          <a:off x="670984" y="1371600"/>
          <a:ext cx="7787216" cy="5029200"/>
        </p:xfrm>
        <a:graphic>
          <a:graphicData uri="http://schemas.openxmlformats.org/presentationml/2006/ole">
            <p:oleObj spid="_x0000_s163843" name="Document" r:id="rId4" imgW="6069094" imgH="3870848" progId="Word.Document.12">
              <p:embed/>
            </p:oleObj>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 </a:t>
            </a:r>
            <a:r>
              <a:rPr lang="en-US" dirty="0" err="1" smtClean="0"/>
              <a:t>Hanning</a:t>
            </a:r>
            <a:endParaRPr lang="en-US" dirty="0"/>
          </a:p>
        </p:txBody>
      </p:sp>
      <p:graphicFrame>
        <p:nvGraphicFramePr>
          <p:cNvPr id="161806" name="Object 14"/>
          <p:cNvGraphicFramePr>
            <a:graphicFrameLocks noChangeAspect="1"/>
          </p:cNvGraphicFramePr>
          <p:nvPr/>
        </p:nvGraphicFramePr>
        <p:xfrm>
          <a:off x="669925" y="1371600"/>
          <a:ext cx="7788275" cy="5029200"/>
        </p:xfrm>
        <a:graphic>
          <a:graphicData uri="http://schemas.openxmlformats.org/presentationml/2006/ole">
            <p:oleObj spid="_x0000_s161806" name="Document" r:id="rId4" imgW="6069094" imgH="3870848" progId="Word.Document.12">
              <p:embed/>
            </p:oleObj>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 Delta Function</a:t>
            </a:r>
            <a:endParaRPr lang="en-US" dirty="0"/>
          </a:p>
        </p:txBody>
      </p:sp>
      <p:graphicFrame>
        <p:nvGraphicFramePr>
          <p:cNvPr id="160770" name="Object 2"/>
          <p:cNvGraphicFramePr>
            <a:graphicFrameLocks noChangeAspect="1"/>
          </p:cNvGraphicFramePr>
          <p:nvPr/>
        </p:nvGraphicFramePr>
        <p:xfrm>
          <a:off x="989013" y="1519238"/>
          <a:ext cx="7005637" cy="5091112"/>
        </p:xfrm>
        <a:graphic>
          <a:graphicData uri="http://schemas.openxmlformats.org/presentationml/2006/ole">
            <p:oleObj spid="_x0000_s160770" name="Document" r:id="rId4" imgW="6040265" imgH="4366805" progId="Word.Document.12">
              <p:embed/>
            </p:oleObj>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Ringing SH</a:t>
            </a:r>
            <a:endParaRPr lang="en-US" dirty="0"/>
          </a:p>
        </p:txBody>
      </p:sp>
      <p:graphicFrame>
        <p:nvGraphicFramePr>
          <p:cNvPr id="118791" name="Object 7"/>
          <p:cNvGraphicFramePr>
            <a:graphicFrameLocks noChangeAspect="1"/>
          </p:cNvGraphicFramePr>
          <p:nvPr/>
        </p:nvGraphicFramePr>
        <p:xfrm>
          <a:off x="173038" y="1671638"/>
          <a:ext cx="8797925" cy="4792662"/>
        </p:xfrm>
        <a:graphic>
          <a:graphicData uri="http://schemas.openxmlformats.org/presentationml/2006/ole">
            <p:oleObj spid="_x0000_s118791" name="Document" r:id="rId4" imgW="6002068" imgH="3257558" progId="Word.Document.12">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 for Interactive Graphics</a:t>
            </a:r>
            <a:endParaRPr lang="en-US" dirty="0"/>
          </a:p>
        </p:txBody>
      </p:sp>
      <p:grpSp>
        <p:nvGrpSpPr>
          <p:cNvPr id="3" name="Group 37"/>
          <p:cNvGrpSpPr/>
          <p:nvPr/>
        </p:nvGrpSpPr>
        <p:grpSpPr>
          <a:xfrm>
            <a:off x="1828800" y="2362200"/>
            <a:ext cx="2286000" cy="2532250"/>
            <a:chOff x="342900" y="1295400"/>
            <a:chExt cx="2286000" cy="2532250"/>
          </a:xfrm>
        </p:grpSpPr>
        <p:pic>
          <p:nvPicPr>
            <p:cNvPr id="25602" name="Picture 2"/>
            <p:cNvPicPr>
              <a:picLocks noChangeAspect="1" noChangeArrowheads="1"/>
            </p:cNvPicPr>
            <p:nvPr/>
          </p:nvPicPr>
          <p:blipFill>
            <a:blip r:embed="rId3" cstate="print"/>
            <a:srcRect/>
            <a:stretch>
              <a:fillRect/>
            </a:stretch>
          </p:blipFill>
          <p:spPr bwMode="auto">
            <a:xfrm>
              <a:off x="342900" y="1295400"/>
              <a:ext cx="2286000" cy="2286000"/>
            </a:xfrm>
            <a:prstGeom prst="rect">
              <a:avLst/>
            </a:prstGeom>
            <a:noFill/>
            <a:ln w="9525">
              <a:noFill/>
              <a:miter lim="800000"/>
              <a:headEnd/>
              <a:tailEnd/>
            </a:ln>
            <a:effectLst/>
          </p:spPr>
        </p:pic>
        <p:sp>
          <p:nvSpPr>
            <p:cNvPr id="8" name="TextBox 7"/>
            <p:cNvSpPr txBox="1"/>
            <p:nvPr/>
          </p:nvSpPr>
          <p:spPr>
            <a:xfrm>
              <a:off x="745152" y="3519873"/>
              <a:ext cx="1481496" cy="307777"/>
            </a:xfrm>
            <a:prstGeom prst="rect">
              <a:avLst/>
            </a:prstGeom>
            <a:noFill/>
          </p:spPr>
          <p:txBody>
            <a:bodyPr wrap="none" rtlCol="0">
              <a:spAutoFit/>
            </a:bodyPr>
            <a:lstStyle/>
            <a:p>
              <a:pPr algn="ctr"/>
              <a:r>
                <a:rPr lang="en-US" sz="1400" dirty="0" smtClean="0"/>
                <a:t>[Ramamoorthi01]</a:t>
              </a:r>
              <a:endParaRPr lang="en-US" sz="1400" dirty="0"/>
            </a:p>
          </p:txBody>
        </p:sp>
      </p:grpSp>
      <p:grpSp>
        <p:nvGrpSpPr>
          <p:cNvPr id="4" name="Group 38"/>
          <p:cNvGrpSpPr/>
          <p:nvPr/>
        </p:nvGrpSpPr>
        <p:grpSpPr>
          <a:xfrm>
            <a:off x="5143278" y="2362200"/>
            <a:ext cx="2286000" cy="2517577"/>
            <a:chOff x="2209800" y="1295400"/>
            <a:chExt cx="2286000" cy="2517577"/>
          </a:xfrm>
        </p:grpSpPr>
        <p:pic>
          <p:nvPicPr>
            <p:cNvPr id="25603" name="Picture 3"/>
            <p:cNvPicPr>
              <a:picLocks noChangeAspect="1" noChangeArrowheads="1"/>
            </p:cNvPicPr>
            <p:nvPr/>
          </p:nvPicPr>
          <p:blipFill>
            <a:blip r:embed="rId4" cstate="print"/>
            <a:srcRect/>
            <a:stretch>
              <a:fillRect/>
            </a:stretch>
          </p:blipFill>
          <p:spPr bwMode="auto">
            <a:xfrm>
              <a:off x="2209800" y="1295400"/>
              <a:ext cx="2286000" cy="2286000"/>
            </a:xfrm>
            <a:prstGeom prst="rect">
              <a:avLst/>
            </a:prstGeom>
            <a:noFill/>
            <a:ln w="9525">
              <a:noFill/>
              <a:miter lim="800000"/>
              <a:headEnd/>
              <a:tailEnd/>
            </a:ln>
            <a:effectLst/>
          </p:spPr>
        </p:pic>
        <p:sp>
          <p:nvSpPr>
            <p:cNvPr id="10" name="TextBox 9"/>
            <p:cNvSpPr txBox="1"/>
            <p:nvPr/>
          </p:nvSpPr>
          <p:spPr>
            <a:xfrm>
              <a:off x="2915020" y="3505200"/>
              <a:ext cx="875561" cy="307777"/>
            </a:xfrm>
            <a:prstGeom prst="rect">
              <a:avLst/>
            </a:prstGeom>
            <a:noFill/>
          </p:spPr>
          <p:txBody>
            <a:bodyPr wrap="none" rtlCol="0">
              <a:spAutoFit/>
            </a:bodyPr>
            <a:lstStyle/>
            <a:p>
              <a:pPr algn="ctr"/>
              <a:r>
                <a:rPr lang="en-US" sz="1400" dirty="0" smtClean="0"/>
                <a:t>[Sloan02]</a:t>
              </a:r>
              <a:endParaRPr lang="en-US" sz="1400" dirty="0"/>
            </a:p>
          </p:txBody>
        </p:sp>
      </p:grpSp>
      <p:sp>
        <p:nvSpPr>
          <p:cNvPr id="9" name="TextBox 8"/>
          <p:cNvSpPr txBox="1"/>
          <p:nvPr/>
        </p:nvSpPr>
        <p:spPr>
          <a:xfrm>
            <a:off x="1447800" y="5181600"/>
            <a:ext cx="3276666" cy="646331"/>
          </a:xfrm>
          <a:prstGeom prst="rect">
            <a:avLst/>
          </a:prstGeom>
          <a:noFill/>
        </p:spPr>
        <p:txBody>
          <a:bodyPr wrap="none" rtlCol="0">
            <a:spAutoFit/>
          </a:bodyPr>
          <a:lstStyle/>
          <a:p>
            <a:r>
              <a:rPr lang="en-US" dirty="0" smtClean="0"/>
              <a:t>Irradiance Environment Maps</a:t>
            </a:r>
          </a:p>
          <a:p>
            <a:r>
              <a:rPr lang="en-US" dirty="0" smtClean="0"/>
              <a:t>Reflected light for diffuse objects</a:t>
            </a:r>
            <a:endParaRPr lang="en-US" dirty="0"/>
          </a:p>
        </p:txBody>
      </p:sp>
      <p:sp>
        <p:nvSpPr>
          <p:cNvPr id="11" name="TextBox 10"/>
          <p:cNvSpPr txBox="1"/>
          <p:nvPr/>
        </p:nvSpPr>
        <p:spPr>
          <a:xfrm>
            <a:off x="4953000" y="5029200"/>
            <a:ext cx="3641894" cy="923330"/>
          </a:xfrm>
          <a:prstGeom prst="rect">
            <a:avLst/>
          </a:prstGeom>
          <a:noFill/>
        </p:spPr>
        <p:txBody>
          <a:bodyPr wrap="none" rtlCol="0">
            <a:spAutoFit/>
          </a:bodyPr>
          <a:lstStyle/>
          <a:p>
            <a:r>
              <a:rPr lang="en-US" dirty="0" err="1" smtClean="0"/>
              <a:t>Precompued</a:t>
            </a:r>
            <a:r>
              <a:rPr lang="en-US" dirty="0" smtClean="0"/>
              <a:t> Radiance Transfer (PRT)</a:t>
            </a:r>
          </a:p>
          <a:p>
            <a:r>
              <a:rPr lang="en-US" dirty="0" smtClean="0"/>
              <a:t>Models shadowing, inter-reflections</a:t>
            </a:r>
          </a:p>
          <a:p>
            <a:r>
              <a:rPr lang="en-US" dirty="0" smtClean="0"/>
              <a:t>limited glossy surfaces</a:t>
            </a:r>
            <a:endParaRPr lang="en-US" dirty="0"/>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Ringing SH</a:t>
            </a:r>
            <a:endParaRPr lang="en-US" dirty="0"/>
          </a:p>
        </p:txBody>
      </p:sp>
      <p:graphicFrame>
        <p:nvGraphicFramePr>
          <p:cNvPr id="155655" name="Object 7"/>
          <p:cNvGraphicFramePr>
            <a:graphicFrameLocks noChangeAspect="1"/>
          </p:cNvGraphicFramePr>
          <p:nvPr/>
        </p:nvGraphicFramePr>
        <p:xfrm>
          <a:off x="1260475" y="1285875"/>
          <a:ext cx="6597650" cy="5695950"/>
        </p:xfrm>
        <a:graphic>
          <a:graphicData uri="http://schemas.openxmlformats.org/presentationml/2006/ole">
            <p:oleObj spid="_x0000_s155655" name="Document" r:id="rId4" imgW="6183326" imgH="5294297" progId="Word.Document.12">
              <p:embed/>
            </p:oleObj>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Error Function</a:t>
            </a:r>
            <a:endParaRPr lang="en-US" dirty="0"/>
          </a:p>
        </p:txBody>
      </p:sp>
      <p:sp>
        <p:nvSpPr>
          <p:cNvPr id="3" name="Content Placeholder 2"/>
          <p:cNvSpPr>
            <a:spLocks noGrp="1"/>
          </p:cNvSpPr>
          <p:nvPr>
            <p:ph sz="half" idx="1"/>
          </p:nvPr>
        </p:nvSpPr>
        <p:spPr/>
        <p:txBody>
          <a:bodyPr>
            <a:normAutofit fontScale="92500"/>
          </a:bodyPr>
          <a:lstStyle/>
          <a:p>
            <a:r>
              <a:rPr lang="en-US" dirty="0" smtClean="0"/>
              <a:t>Projection minimizes squared error</a:t>
            </a:r>
          </a:p>
          <a:p>
            <a:pPr lvl="1"/>
            <a:r>
              <a:rPr lang="en-US" dirty="0" smtClean="0"/>
              <a:t>HVS doesn’t…</a:t>
            </a:r>
          </a:p>
          <a:p>
            <a:r>
              <a:rPr lang="en-US" dirty="0" smtClean="0"/>
              <a:t>Penalize oscillations when approximating</a:t>
            </a:r>
          </a:p>
          <a:p>
            <a:pPr lvl="1"/>
            <a:r>
              <a:rPr lang="en-US" dirty="0" smtClean="0"/>
              <a:t>“curvature” – squared </a:t>
            </a:r>
            <a:r>
              <a:rPr lang="en-US" dirty="0" err="1" smtClean="0"/>
              <a:t>laplacian</a:t>
            </a:r>
            <a:r>
              <a:rPr lang="en-US" dirty="0" smtClean="0"/>
              <a:t> – easy to compute using SH</a:t>
            </a:r>
          </a:p>
          <a:p>
            <a:r>
              <a:rPr lang="en-US" dirty="0" smtClean="0"/>
              <a:t>Solve for weight</a:t>
            </a:r>
          </a:p>
          <a:p>
            <a:pPr lvl="1"/>
            <a:r>
              <a:rPr lang="en-US" dirty="0" smtClean="0"/>
              <a:t>Reduce curvature measure by fixed amount</a:t>
            </a:r>
          </a:p>
        </p:txBody>
      </p:sp>
      <p:sp>
        <p:nvSpPr>
          <p:cNvPr id="1648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6486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6487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83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83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28355"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257800" y="4953000"/>
            <a:ext cx="3000375" cy="819150"/>
          </a:xfrm>
          <a:prstGeom prst="rect">
            <a:avLst/>
          </a:prstGeom>
          <a:noFill/>
        </p:spPr>
      </p:pic>
      <p:sp>
        <p:nvSpPr>
          <p:cNvPr id="22835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28358" name="Picture 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343400" y="3810000"/>
            <a:ext cx="4552950" cy="561975"/>
          </a:xfrm>
          <a:prstGeom prst="rect">
            <a:avLst/>
          </a:prstGeom>
          <a:noFill/>
        </p:spPr>
      </p:pic>
      <p:sp>
        <p:nvSpPr>
          <p:cNvPr id="22836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28360" name="Picture 8"/>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495800" y="1676400"/>
            <a:ext cx="4343400" cy="1255371"/>
          </a:xfrm>
          <a:prstGeom prst="rect">
            <a:avLst/>
          </a:prstGeom>
          <a:noFill/>
        </p:spPr>
      </p:pic>
      <p:pic>
        <p:nvPicPr>
          <p:cNvPr id="374786" name="Picture 2"/>
          <p:cNvPicPr>
            <a:picLocks noChangeAspect="1" noChangeArrowheads="1"/>
          </p:cNvPicPr>
          <p:nvPr/>
        </p:nvPicPr>
        <p:blipFill>
          <a:blip r:embed="rId6" cstate="screen"/>
          <a:srcRect/>
          <a:stretch>
            <a:fillRect/>
          </a:stretch>
        </p:blipFill>
        <p:spPr bwMode="auto">
          <a:xfrm>
            <a:off x="2286000" y="1752600"/>
            <a:ext cx="4572000" cy="363415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4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Error Function</a:t>
            </a:r>
            <a:endParaRPr lang="en-US" dirty="0"/>
          </a:p>
        </p:txBody>
      </p:sp>
      <p:graphicFrame>
        <p:nvGraphicFramePr>
          <p:cNvPr id="165890" name="Object 2"/>
          <p:cNvGraphicFramePr>
            <a:graphicFrameLocks noChangeAspect="1"/>
          </p:cNvGraphicFramePr>
          <p:nvPr/>
        </p:nvGraphicFramePr>
        <p:xfrm>
          <a:off x="76200" y="1677988"/>
          <a:ext cx="9009612" cy="4646612"/>
        </p:xfrm>
        <a:graphic>
          <a:graphicData uri="http://schemas.openxmlformats.org/presentationml/2006/ole">
            <p:oleObj spid="_x0000_s165890" name="Document" r:id="rId4" imgW="6002068" imgH="3080122" progId="Word.Document.12">
              <p:embed/>
            </p:oleObj>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hlinkClick r:id="rId3" action="ppaction://hlinkfile"/>
              </a:rPr>
              <a:t>windowing Demo</a:t>
            </a:r>
            <a:endParaRPr lang="en-US" dirty="0"/>
          </a:p>
        </p:txBody>
      </p:sp>
      <p:sp>
        <p:nvSpPr>
          <p:cNvPr id="6" name="Text Placeholder 5"/>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Sensitive Windowing</a:t>
            </a:r>
            <a:endParaRPr lang="en-US" dirty="0"/>
          </a:p>
        </p:txBody>
      </p:sp>
      <p:sp>
        <p:nvSpPr>
          <p:cNvPr id="3" name="Content Placeholder 2"/>
          <p:cNvSpPr>
            <a:spLocks noGrp="1"/>
          </p:cNvSpPr>
          <p:nvPr>
            <p:ph idx="1"/>
          </p:nvPr>
        </p:nvSpPr>
        <p:spPr/>
        <p:txBody>
          <a:bodyPr>
            <a:normAutofit lnSpcReduction="10000"/>
          </a:bodyPr>
          <a:lstStyle/>
          <a:p>
            <a:r>
              <a:rPr lang="en-US" dirty="0" smtClean="0"/>
              <a:t>In graphics we don’t look at the whole function</a:t>
            </a:r>
          </a:p>
          <a:p>
            <a:pPr lvl="1"/>
            <a:r>
              <a:rPr lang="en-US" dirty="0" smtClean="0"/>
              <a:t>Integrate against a somewhat compact smooth function (BRDF, possibly visibility)</a:t>
            </a:r>
          </a:p>
          <a:p>
            <a:r>
              <a:rPr lang="en-US" dirty="0" smtClean="0"/>
              <a:t>Can we window only when we know we are looking “at the rings”?</a:t>
            </a:r>
          </a:p>
          <a:p>
            <a:pPr lvl="1"/>
            <a:r>
              <a:rPr lang="en-US" dirty="0" smtClean="0"/>
              <a:t>Keep highlights/shadows sharp, blur rings</a:t>
            </a:r>
          </a:p>
          <a:p>
            <a:pPr lvl="1"/>
            <a:r>
              <a:rPr lang="en-US" dirty="0" smtClean="0"/>
              <a:t>Applicable for lighting environments dominated by single light</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Sensitive Windowing</a:t>
            </a:r>
            <a:endParaRPr lang="en-US" dirty="0"/>
          </a:p>
        </p:txBody>
      </p:sp>
      <p:graphicFrame>
        <p:nvGraphicFramePr>
          <p:cNvPr id="306178" name="Object 2"/>
          <p:cNvGraphicFramePr>
            <a:graphicFrameLocks noChangeAspect="1"/>
          </p:cNvGraphicFramePr>
          <p:nvPr/>
        </p:nvGraphicFramePr>
        <p:xfrm>
          <a:off x="76200" y="2530475"/>
          <a:ext cx="8910637" cy="3336925"/>
        </p:xfrm>
        <a:graphic>
          <a:graphicData uri="http://schemas.openxmlformats.org/presentationml/2006/ole">
            <p:oleObj spid="_x0000_s306178" name="Document" r:id="rId4" imgW="6021166" imgH="2276080" progId="Word.Document.12">
              <p:embed/>
            </p:oleObj>
          </a:graphicData>
        </a:graphic>
      </p:graphicFrame>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SH Products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 Product Uses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Punch “hole” in skylight model</a:t>
            </a:r>
          </a:p>
          <a:p>
            <a:pPr lvl="1"/>
            <a:r>
              <a:rPr lang="en-US" dirty="0" smtClean="0"/>
              <a:t>Large flying object</a:t>
            </a:r>
          </a:p>
          <a:p>
            <a:pPr lvl="1"/>
            <a:r>
              <a:rPr lang="en-US" dirty="0" smtClean="0"/>
              <a:t>Ground plane</a:t>
            </a:r>
          </a:p>
          <a:p>
            <a:pPr lvl="1"/>
            <a:r>
              <a:rPr lang="en-US" dirty="0" smtClean="0"/>
              <a:t>Big buildings</a:t>
            </a:r>
          </a:p>
          <a:p>
            <a:r>
              <a:rPr lang="en-US" dirty="0" smtClean="0"/>
              <a:t>Accumulate visibility functions</a:t>
            </a:r>
          </a:p>
          <a:p>
            <a:pPr lvl="1"/>
            <a:r>
              <a:rPr lang="en-US" dirty="0" smtClean="0"/>
              <a:t>Dynamic scenes</a:t>
            </a:r>
          </a:p>
          <a:p>
            <a:r>
              <a:rPr lang="en-US" dirty="0" smtClean="0"/>
              <a:t>Scale light probe</a:t>
            </a:r>
          </a:p>
          <a:p>
            <a:pPr lvl="1"/>
            <a:r>
              <a:rPr lang="en-US" dirty="0" smtClean="0"/>
              <a:t>Clouds</a:t>
            </a:r>
            <a:endParaRPr lang="en-US" dirty="0"/>
          </a:p>
        </p:txBody>
      </p:sp>
      <p:pic>
        <p:nvPicPr>
          <p:cNvPr id="6" name="Picture 12"/>
          <p:cNvPicPr>
            <a:picLocks noChangeAspect="1" noChangeArrowheads="1"/>
          </p:cNvPicPr>
          <p:nvPr/>
        </p:nvPicPr>
        <p:blipFill>
          <a:blip r:embed="rId3" cstate="print"/>
          <a:srcRect/>
          <a:stretch>
            <a:fillRect/>
          </a:stretch>
        </p:blipFill>
        <p:spPr bwMode="auto">
          <a:xfrm>
            <a:off x="6172200" y="4038600"/>
            <a:ext cx="1828800" cy="1539480"/>
          </a:xfrm>
          <a:prstGeom prst="rect">
            <a:avLst/>
          </a:prstGeom>
          <a:noFill/>
          <a:ln w="9525">
            <a:noFill/>
            <a:miter lim="800000"/>
            <a:headEnd/>
            <a:tailEnd/>
          </a:ln>
          <a:effectLst/>
        </p:spPr>
      </p:pic>
      <p:grpSp>
        <p:nvGrpSpPr>
          <p:cNvPr id="8" name="Group 79"/>
          <p:cNvGrpSpPr/>
          <p:nvPr/>
        </p:nvGrpSpPr>
        <p:grpSpPr>
          <a:xfrm>
            <a:off x="6096000" y="1981200"/>
            <a:ext cx="1828800" cy="1369066"/>
            <a:chOff x="6645982" y="4571999"/>
            <a:chExt cx="1828800" cy="1369066"/>
          </a:xfrm>
        </p:grpSpPr>
        <p:pic>
          <p:nvPicPr>
            <p:cNvPr id="9" name="Picture 8" descr="ShadowFields.bmp"/>
            <p:cNvPicPr>
              <a:picLocks noChangeAspect="1"/>
            </p:cNvPicPr>
            <p:nvPr/>
          </p:nvPicPr>
          <p:blipFill>
            <a:blip r:embed="rId4" cstate="print"/>
            <a:stretch>
              <a:fillRect/>
            </a:stretch>
          </p:blipFill>
          <p:spPr>
            <a:xfrm>
              <a:off x="6645982" y="4571999"/>
              <a:ext cx="1828800" cy="1369066"/>
            </a:xfrm>
            <a:prstGeom prst="rect">
              <a:avLst/>
            </a:prstGeom>
          </p:spPr>
        </p:pic>
        <p:sp>
          <p:nvSpPr>
            <p:cNvPr id="10" name="TextBox 9"/>
            <p:cNvSpPr txBox="1"/>
            <p:nvPr/>
          </p:nvSpPr>
          <p:spPr>
            <a:xfrm>
              <a:off x="6774406" y="5204381"/>
              <a:ext cx="657552" cy="246221"/>
            </a:xfrm>
            <a:prstGeom prst="rect">
              <a:avLst/>
            </a:prstGeom>
            <a:noFill/>
          </p:spPr>
          <p:txBody>
            <a:bodyPr wrap="none" rtlCol="0">
              <a:spAutoFit/>
            </a:bodyPr>
            <a:lstStyle/>
            <a:p>
              <a:pPr algn="ctr"/>
              <a:r>
                <a:rPr lang="en-US" sz="1000" dirty="0" smtClean="0"/>
                <a:t>[Zhou05]</a:t>
              </a:r>
              <a:endParaRPr lang="en-US" sz="1000" dirty="0"/>
            </a:p>
          </p:txBody>
        </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 Product</a:t>
            </a:r>
            <a:endParaRPr lang="en-US" dirty="0"/>
          </a:p>
        </p:txBody>
      </p:sp>
      <p:sp>
        <p:nvSpPr>
          <p:cNvPr id="4" name="Content Placeholder 3"/>
          <p:cNvSpPr>
            <a:spLocks noGrp="1"/>
          </p:cNvSpPr>
          <p:nvPr>
            <p:ph sz="half" idx="1"/>
          </p:nvPr>
        </p:nvSpPr>
        <p:spPr/>
        <p:txBody>
          <a:bodyPr/>
          <a:lstStyle/>
          <a:p>
            <a:r>
              <a:rPr lang="en-US" dirty="0" smtClean="0"/>
              <a:t>Product of two SH functions projected back to SH</a:t>
            </a:r>
          </a:p>
          <a:p>
            <a:r>
              <a:rPr lang="en-US" dirty="0" smtClean="0"/>
              <a:t>Can be expressed in terms of triple product tensor </a:t>
            </a:r>
            <a:r>
              <a:rPr lang="en-US" dirty="0" smtClean="0">
                <a:latin typeface="Symbol" pitchFamily="18" charset="2"/>
              </a:rPr>
              <a:t>G</a:t>
            </a:r>
            <a:endParaRPr lang="en-US" dirty="0" smtClean="0"/>
          </a:p>
          <a:p>
            <a:r>
              <a:rPr lang="en-US" dirty="0" smtClean="0"/>
              <a:t>If f is fixed, can compute product matrix </a:t>
            </a:r>
            <a:r>
              <a:rPr lang="en-US" b="1" dirty="0" smtClean="0"/>
              <a:t>M</a:t>
            </a:r>
            <a:endParaRPr lang="en-US" b="1" dirty="0"/>
          </a:p>
        </p:txBody>
      </p:sp>
      <p:sp>
        <p:nvSpPr>
          <p:cNvPr id="3072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07201"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181600" y="1962150"/>
            <a:ext cx="2676525" cy="628650"/>
          </a:xfrm>
          <a:prstGeom prst="rect">
            <a:avLst/>
          </a:prstGeom>
          <a:noFill/>
        </p:spPr>
      </p:pic>
      <p:sp>
        <p:nvSpPr>
          <p:cNvPr id="30720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07203"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181600" y="3200400"/>
            <a:ext cx="1790700" cy="752475"/>
          </a:xfrm>
          <a:prstGeom prst="rect">
            <a:avLst/>
          </a:prstGeom>
          <a:noFill/>
        </p:spPr>
      </p:pic>
      <p:sp>
        <p:nvSpPr>
          <p:cNvPr id="30720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07205" name="Picture 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105400" y="4533900"/>
            <a:ext cx="1895475" cy="72390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81600" y="1371600"/>
            <a:ext cx="3124200" cy="533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SH Product</a:t>
            </a:r>
            <a:endParaRPr lang="en-US" dirty="0"/>
          </a:p>
        </p:txBody>
      </p:sp>
      <p:sp>
        <p:nvSpPr>
          <p:cNvPr id="3" name="Content Placeholder 2"/>
          <p:cNvSpPr>
            <a:spLocks noGrp="1"/>
          </p:cNvSpPr>
          <p:nvPr>
            <p:ph sz="half" idx="1"/>
          </p:nvPr>
        </p:nvSpPr>
        <p:spPr/>
        <p:txBody>
          <a:bodyPr/>
          <a:lstStyle/>
          <a:p>
            <a:r>
              <a:rPr lang="en-US" dirty="0" smtClean="0"/>
              <a:t>Product degree is sum of functions degree</a:t>
            </a:r>
          </a:p>
          <a:p>
            <a:pPr lvl="1"/>
            <a:r>
              <a:rPr lang="en-US" dirty="0" smtClean="0"/>
              <a:t>Multiplying polynomials</a:t>
            </a:r>
          </a:p>
          <a:p>
            <a:r>
              <a:rPr lang="en-US" dirty="0" smtClean="0"/>
              <a:t>Truncate the product</a:t>
            </a:r>
          </a:p>
          <a:p>
            <a:pPr lvl="1"/>
            <a:r>
              <a:rPr lang="en-US" dirty="0" smtClean="0"/>
              <a:t>Commutes but doesn’t associate!</a:t>
            </a:r>
          </a:p>
          <a:p>
            <a:r>
              <a:rPr lang="en-US" dirty="0" smtClean="0"/>
              <a:t>Accumulate at higher degree</a:t>
            </a:r>
            <a:endParaRPr lang="en-US" dirty="0"/>
          </a:p>
        </p:txBody>
      </p:sp>
      <p:pic>
        <p:nvPicPr>
          <p:cNvPr id="4" name="Picture 10" descr="64Spheres_Recon"/>
          <p:cNvPicPr>
            <a:picLocks noChangeAspect="1" noChangeArrowheads="1"/>
          </p:cNvPicPr>
          <p:nvPr/>
        </p:nvPicPr>
        <p:blipFill>
          <a:blip r:embed="rId3"/>
          <a:srcRect/>
          <a:stretch>
            <a:fillRect/>
          </a:stretch>
        </p:blipFill>
        <p:spPr bwMode="auto">
          <a:xfrm>
            <a:off x="5561807" y="2889559"/>
            <a:ext cx="2439987" cy="2439987"/>
          </a:xfrm>
          <a:prstGeom prst="rect">
            <a:avLst/>
          </a:prstGeom>
          <a:noFill/>
        </p:spPr>
      </p:pic>
      <p:pic>
        <p:nvPicPr>
          <p:cNvPr id="5" name="Picture 3" descr="64Spheres_Recon_Product"/>
          <p:cNvPicPr>
            <a:picLocks noChangeAspect="1" noChangeArrowheads="1"/>
          </p:cNvPicPr>
          <p:nvPr/>
        </p:nvPicPr>
        <p:blipFill>
          <a:blip r:embed="rId4"/>
          <a:srcRect b="15152"/>
          <a:stretch>
            <a:fillRect/>
          </a:stretch>
        </p:blipFill>
        <p:spPr bwMode="auto">
          <a:xfrm>
            <a:off x="5561807" y="4635323"/>
            <a:ext cx="2439987" cy="2070277"/>
          </a:xfrm>
          <a:prstGeom prst="rect">
            <a:avLst/>
          </a:prstGeom>
          <a:noFill/>
        </p:spPr>
      </p:pic>
      <p:pic>
        <p:nvPicPr>
          <p:cNvPr id="6" name="Picture 9" descr="64Spheres"/>
          <p:cNvPicPr>
            <a:picLocks noChangeAspect="1" noChangeArrowheads="1"/>
          </p:cNvPicPr>
          <p:nvPr/>
        </p:nvPicPr>
        <p:blipFill>
          <a:blip r:embed="rId5"/>
          <a:srcRect/>
          <a:stretch>
            <a:fillRect/>
          </a:stretch>
        </p:blipFill>
        <p:spPr bwMode="auto">
          <a:xfrm>
            <a:off x="5561013" y="1131711"/>
            <a:ext cx="2439987" cy="2439988"/>
          </a:xfrm>
          <a:prstGeom prst="rect">
            <a:avLst/>
          </a:prstGeom>
          <a:noFill/>
        </p:spPr>
      </p:pic>
      <p:pic>
        <p:nvPicPr>
          <p:cNvPr id="8" name="Picture 2" descr="AllSpheres_Recon_Product_ORD4"/>
          <p:cNvPicPr>
            <a:picLocks noChangeAspect="1" noChangeArrowheads="1"/>
          </p:cNvPicPr>
          <p:nvPr/>
        </p:nvPicPr>
        <p:blipFill>
          <a:blip r:embed="rId6"/>
          <a:srcRect b="15680"/>
          <a:stretch>
            <a:fillRect/>
          </a:stretch>
        </p:blipFill>
        <p:spPr bwMode="auto">
          <a:xfrm>
            <a:off x="5561806" y="4641761"/>
            <a:ext cx="2439988" cy="2057400"/>
          </a:xfrm>
          <a:prstGeom prst="rect">
            <a:avLst/>
          </a:prstGeom>
          <a:noFill/>
        </p:spPr>
      </p:pic>
      <p:pic>
        <p:nvPicPr>
          <p:cNvPr id="9" name="Picture 10" descr="AllSpheres_Recon_ORD4"/>
          <p:cNvPicPr>
            <a:picLocks noChangeAspect="1" noChangeArrowheads="1"/>
          </p:cNvPicPr>
          <p:nvPr/>
        </p:nvPicPr>
        <p:blipFill>
          <a:blip r:embed="rId7"/>
          <a:srcRect/>
          <a:stretch>
            <a:fillRect/>
          </a:stretch>
        </p:blipFill>
        <p:spPr bwMode="auto">
          <a:xfrm>
            <a:off x="5561807" y="2889558"/>
            <a:ext cx="2439987" cy="2439988"/>
          </a:xfrm>
          <a:prstGeom prst="rect">
            <a:avLst/>
          </a:prstGeom>
          <a:noFill/>
        </p:spPr>
      </p:pic>
      <p:pic>
        <p:nvPicPr>
          <p:cNvPr id="10" name="Picture 9" descr="AllSpheres_Recon_Log_ORD4_ACC6"/>
          <p:cNvPicPr>
            <a:picLocks noChangeAspect="1" noChangeArrowheads="1"/>
          </p:cNvPicPr>
          <p:nvPr/>
        </p:nvPicPr>
        <p:blipFill>
          <a:blip r:embed="rId8"/>
          <a:srcRect b="15615"/>
          <a:stretch>
            <a:fillRect/>
          </a:stretch>
        </p:blipFill>
        <p:spPr bwMode="auto">
          <a:xfrm>
            <a:off x="5561806" y="4640968"/>
            <a:ext cx="2439988" cy="20589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 for Interactive Graphics</a:t>
            </a:r>
            <a:endParaRPr lang="en-US" dirty="0"/>
          </a:p>
        </p:txBody>
      </p:sp>
      <p:grpSp>
        <p:nvGrpSpPr>
          <p:cNvPr id="3" name="Group 37"/>
          <p:cNvGrpSpPr/>
          <p:nvPr/>
        </p:nvGrpSpPr>
        <p:grpSpPr>
          <a:xfrm>
            <a:off x="2133600" y="2209800"/>
            <a:ext cx="1481496" cy="1603177"/>
            <a:chOff x="304578" y="1295400"/>
            <a:chExt cx="1481496" cy="1603177"/>
          </a:xfrm>
        </p:grpSpPr>
        <p:pic>
          <p:nvPicPr>
            <p:cNvPr id="25602" name="Picture 2"/>
            <p:cNvPicPr>
              <a:picLocks noChangeAspect="1" noChangeArrowheads="1"/>
            </p:cNvPicPr>
            <p:nvPr/>
          </p:nvPicPr>
          <p:blipFill>
            <a:blip r:embed="rId2" cstate="screen"/>
            <a:srcRect/>
            <a:stretch>
              <a:fillRect/>
            </a:stretch>
          </p:blipFill>
          <p:spPr bwMode="auto">
            <a:xfrm>
              <a:off x="342900" y="1295400"/>
              <a:ext cx="1371600" cy="1371600"/>
            </a:xfrm>
            <a:prstGeom prst="rect">
              <a:avLst/>
            </a:prstGeom>
            <a:noFill/>
            <a:ln w="9525">
              <a:noFill/>
              <a:miter lim="800000"/>
              <a:headEnd/>
              <a:tailEnd/>
            </a:ln>
            <a:effectLst/>
          </p:spPr>
        </p:pic>
        <p:sp>
          <p:nvSpPr>
            <p:cNvPr id="8" name="TextBox 7"/>
            <p:cNvSpPr txBox="1"/>
            <p:nvPr/>
          </p:nvSpPr>
          <p:spPr>
            <a:xfrm>
              <a:off x="304578" y="2590800"/>
              <a:ext cx="1481496" cy="307777"/>
            </a:xfrm>
            <a:prstGeom prst="rect">
              <a:avLst/>
            </a:prstGeom>
            <a:noFill/>
          </p:spPr>
          <p:txBody>
            <a:bodyPr wrap="none" rtlCol="0">
              <a:spAutoFit/>
            </a:bodyPr>
            <a:lstStyle/>
            <a:p>
              <a:pPr algn="ctr"/>
              <a:r>
                <a:rPr lang="en-US" sz="1400" dirty="0" smtClean="0"/>
                <a:t>[Ramamoorthi01]</a:t>
              </a:r>
              <a:endParaRPr lang="en-US" sz="1400" dirty="0"/>
            </a:p>
          </p:txBody>
        </p:sp>
      </p:grpSp>
      <p:grpSp>
        <p:nvGrpSpPr>
          <p:cNvPr id="4" name="Group 38"/>
          <p:cNvGrpSpPr/>
          <p:nvPr/>
        </p:nvGrpSpPr>
        <p:grpSpPr>
          <a:xfrm>
            <a:off x="3717174" y="2209800"/>
            <a:ext cx="1371600" cy="1611490"/>
            <a:chOff x="2209800" y="1295400"/>
            <a:chExt cx="1371600" cy="1611490"/>
          </a:xfrm>
        </p:grpSpPr>
        <p:pic>
          <p:nvPicPr>
            <p:cNvPr id="25603" name="Picture 3"/>
            <p:cNvPicPr>
              <a:picLocks noChangeAspect="1" noChangeArrowheads="1"/>
            </p:cNvPicPr>
            <p:nvPr/>
          </p:nvPicPr>
          <p:blipFill>
            <a:blip r:embed="rId3" cstate="screen"/>
            <a:srcRect/>
            <a:stretch>
              <a:fillRect/>
            </a:stretch>
          </p:blipFill>
          <p:spPr bwMode="auto">
            <a:xfrm>
              <a:off x="2209800" y="1295400"/>
              <a:ext cx="1371600" cy="1371600"/>
            </a:xfrm>
            <a:prstGeom prst="rect">
              <a:avLst/>
            </a:prstGeom>
            <a:noFill/>
            <a:ln w="9525">
              <a:noFill/>
              <a:miter lim="800000"/>
              <a:headEnd/>
              <a:tailEnd/>
            </a:ln>
            <a:effectLst/>
          </p:spPr>
        </p:pic>
        <p:sp>
          <p:nvSpPr>
            <p:cNvPr id="10" name="TextBox 9"/>
            <p:cNvSpPr txBox="1"/>
            <p:nvPr/>
          </p:nvSpPr>
          <p:spPr>
            <a:xfrm>
              <a:off x="2457820" y="2599113"/>
              <a:ext cx="875561" cy="307777"/>
            </a:xfrm>
            <a:prstGeom prst="rect">
              <a:avLst/>
            </a:prstGeom>
            <a:noFill/>
          </p:spPr>
          <p:txBody>
            <a:bodyPr wrap="none" rtlCol="0">
              <a:spAutoFit/>
            </a:bodyPr>
            <a:lstStyle/>
            <a:p>
              <a:pPr algn="ctr"/>
              <a:r>
                <a:rPr lang="en-US" sz="1400" dirty="0" smtClean="0"/>
                <a:t>[Sloan02]</a:t>
              </a:r>
              <a:endParaRPr lang="en-US" sz="1400" dirty="0"/>
            </a:p>
          </p:txBody>
        </p:sp>
      </p:gr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Cases</a:t>
            </a:r>
            <a:endParaRPr lang="en-US" dirty="0"/>
          </a:p>
        </p:txBody>
      </p:sp>
      <p:sp>
        <p:nvSpPr>
          <p:cNvPr id="3" name="Content Placeholder 2"/>
          <p:cNvSpPr>
            <a:spLocks noGrp="1"/>
          </p:cNvSpPr>
          <p:nvPr>
            <p:ph sz="half" idx="1"/>
          </p:nvPr>
        </p:nvSpPr>
        <p:spPr/>
        <p:txBody>
          <a:bodyPr>
            <a:normAutofit fontScale="92500"/>
          </a:bodyPr>
          <a:lstStyle/>
          <a:p>
            <a:r>
              <a:rPr lang="en-US" dirty="0" smtClean="0"/>
              <a:t>One function constant</a:t>
            </a:r>
          </a:p>
          <a:p>
            <a:r>
              <a:rPr lang="en-US" dirty="0" smtClean="0"/>
              <a:t>One function analytic</a:t>
            </a:r>
          </a:p>
          <a:p>
            <a:pPr lvl="1"/>
            <a:r>
              <a:rPr lang="en-US" dirty="0" smtClean="0"/>
              <a:t>Zero out ground plane</a:t>
            </a:r>
          </a:p>
          <a:p>
            <a:pPr lvl="1"/>
            <a:r>
              <a:rPr lang="en-US" dirty="0" smtClean="0"/>
              <a:t>Symbolically compute</a:t>
            </a:r>
          </a:p>
          <a:p>
            <a:r>
              <a:rPr lang="en-US" dirty="0" smtClean="0"/>
              <a:t>One function ZH</a:t>
            </a:r>
          </a:p>
          <a:p>
            <a:pPr lvl="1"/>
            <a:r>
              <a:rPr lang="en-US" dirty="0" smtClean="0"/>
              <a:t>rotate into ZH frame, multiply, rotate back</a:t>
            </a:r>
          </a:p>
          <a:p>
            <a:pPr lvl="1"/>
            <a:r>
              <a:rPr lang="en-US" dirty="0" smtClean="0"/>
              <a:t>6</a:t>
            </a:r>
            <a:r>
              <a:rPr lang="en-US" baseline="30000" dirty="0" smtClean="0"/>
              <a:t>th</a:t>
            </a:r>
            <a:r>
              <a:rPr lang="en-US" dirty="0" smtClean="0"/>
              <a:t> order around 3x faster</a:t>
            </a:r>
          </a:p>
          <a:p>
            <a:r>
              <a:rPr lang="en-US" dirty="0" smtClean="0"/>
              <a:t>Mixed orders</a:t>
            </a:r>
          </a:p>
          <a:p>
            <a:pPr lvl="1"/>
            <a:r>
              <a:rPr lang="en-US" dirty="0" smtClean="0"/>
              <a:t>Output quadratic</a:t>
            </a:r>
          </a:p>
        </p:txBody>
      </p:sp>
      <p:graphicFrame>
        <p:nvGraphicFramePr>
          <p:cNvPr id="5" name="Table 4"/>
          <p:cNvGraphicFramePr>
            <a:graphicFrameLocks noGrp="1"/>
          </p:cNvGraphicFramePr>
          <p:nvPr/>
        </p:nvGraphicFramePr>
        <p:xfrm>
          <a:off x="4495800" y="2590800"/>
          <a:ext cx="4419600" cy="2682240"/>
        </p:xfrm>
        <a:graphic>
          <a:graphicData uri="http://schemas.openxmlformats.org/drawingml/2006/table">
            <a:tbl>
              <a:tblPr firstRow="1" bandRow="1">
                <a:tableStyleId>{5C22544A-7EE6-4342-B048-85BDC9FD1C3A}</a:tableStyleId>
              </a:tblPr>
              <a:tblGrid>
                <a:gridCol w="2286000"/>
                <a:gridCol w="1066800"/>
                <a:gridCol w="1066800"/>
              </a:tblGrid>
              <a:tr h="447040">
                <a:tc>
                  <a:txBody>
                    <a:bodyPr/>
                    <a:lstStyle/>
                    <a:p>
                      <a:r>
                        <a:rPr lang="en-US" dirty="0" smtClean="0"/>
                        <a:t>Technique</a:t>
                      </a:r>
                      <a:endParaRPr lang="en-US" dirty="0"/>
                    </a:p>
                  </a:txBody>
                  <a:tcPr/>
                </a:tc>
                <a:tc>
                  <a:txBody>
                    <a:bodyPr/>
                    <a:lstStyle/>
                    <a:p>
                      <a:r>
                        <a:rPr lang="en-US" dirty="0" err="1" smtClean="0"/>
                        <a:t>Mul</a:t>
                      </a:r>
                      <a:endParaRPr lang="en-US" dirty="0"/>
                    </a:p>
                  </a:txBody>
                  <a:tcPr/>
                </a:tc>
                <a:tc>
                  <a:txBody>
                    <a:bodyPr/>
                    <a:lstStyle/>
                    <a:p>
                      <a:r>
                        <a:rPr lang="en-US" dirty="0" smtClean="0"/>
                        <a:t>Add</a:t>
                      </a:r>
                      <a:endParaRPr lang="en-US" dirty="0"/>
                    </a:p>
                  </a:txBody>
                  <a:tcPr/>
                </a:tc>
              </a:tr>
              <a:tr h="447040">
                <a:tc>
                  <a:txBody>
                    <a:bodyPr/>
                    <a:lstStyle/>
                    <a:p>
                      <a:r>
                        <a:rPr lang="en-US" dirty="0" smtClean="0"/>
                        <a:t>6</a:t>
                      </a:r>
                      <a:r>
                        <a:rPr lang="en-US" baseline="30000" dirty="0" smtClean="0"/>
                        <a:t>th</a:t>
                      </a:r>
                      <a:r>
                        <a:rPr lang="en-US" dirty="0" smtClean="0"/>
                        <a:t> order</a:t>
                      </a:r>
                      <a:endParaRPr lang="en-US" dirty="0"/>
                    </a:p>
                  </a:txBody>
                  <a:tcPr/>
                </a:tc>
                <a:tc>
                  <a:txBody>
                    <a:bodyPr/>
                    <a:lstStyle/>
                    <a:p>
                      <a:r>
                        <a:rPr lang="en-US" dirty="0" smtClean="0"/>
                        <a:t>2527</a:t>
                      </a:r>
                      <a:endParaRPr lang="en-US" dirty="0"/>
                    </a:p>
                  </a:txBody>
                  <a:tcPr/>
                </a:tc>
                <a:tc>
                  <a:txBody>
                    <a:bodyPr/>
                    <a:lstStyle/>
                    <a:p>
                      <a:r>
                        <a:rPr lang="en-US" dirty="0" smtClean="0"/>
                        <a:t>1995</a:t>
                      </a:r>
                      <a:endParaRPr lang="en-US" dirty="0"/>
                    </a:p>
                  </a:txBody>
                  <a:tcPr/>
                </a:tc>
              </a:tr>
              <a:tr h="447040">
                <a:tc>
                  <a:txBody>
                    <a:bodyPr/>
                    <a:lstStyle/>
                    <a:p>
                      <a:r>
                        <a:rPr lang="en-US" dirty="0" smtClean="0"/>
                        <a:t>Product</a:t>
                      </a:r>
                      <a:r>
                        <a:rPr lang="en-US" baseline="0" dirty="0" smtClean="0"/>
                        <a:t> Matrix</a:t>
                      </a:r>
                      <a:endParaRPr lang="en-US" dirty="0"/>
                    </a:p>
                  </a:txBody>
                  <a:tcPr/>
                </a:tc>
                <a:tc>
                  <a:txBody>
                    <a:bodyPr/>
                    <a:lstStyle/>
                    <a:p>
                      <a:r>
                        <a:rPr lang="en-US" dirty="0" smtClean="0"/>
                        <a:t>1296</a:t>
                      </a:r>
                      <a:endParaRPr lang="en-US" dirty="0"/>
                    </a:p>
                  </a:txBody>
                  <a:tcPr/>
                </a:tc>
                <a:tc>
                  <a:txBody>
                    <a:bodyPr/>
                    <a:lstStyle/>
                    <a:p>
                      <a:r>
                        <a:rPr lang="en-US" dirty="0" smtClean="0"/>
                        <a:t>1260</a:t>
                      </a:r>
                      <a:endParaRPr lang="en-US" dirty="0"/>
                    </a:p>
                  </a:txBody>
                  <a:tcPr/>
                </a:tc>
              </a:tr>
              <a:tr h="447040">
                <a:tc>
                  <a:txBody>
                    <a:bodyPr/>
                    <a:lstStyle/>
                    <a:p>
                      <a:r>
                        <a:rPr lang="en-US" dirty="0" smtClean="0"/>
                        <a:t>Ground Plane</a:t>
                      </a:r>
                      <a:endParaRPr lang="en-US" dirty="0"/>
                    </a:p>
                  </a:txBody>
                  <a:tcPr/>
                </a:tc>
                <a:tc>
                  <a:txBody>
                    <a:bodyPr/>
                    <a:lstStyle/>
                    <a:p>
                      <a:r>
                        <a:rPr lang="en-US" dirty="0" smtClean="0"/>
                        <a:t>106</a:t>
                      </a:r>
                      <a:endParaRPr lang="en-US" dirty="0"/>
                    </a:p>
                  </a:txBody>
                  <a:tcPr/>
                </a:tc>
                <a:tc>
                  <a:txBody>
                    <a:bodyPr/>
                    <a:lstStyle/>
                    <a:p>
                      <a:r>
                        <a:rPr lang="en-US" dirty="0" smtClean="0"/>
                        <a:t>57</a:t>
                      </a:r>
                      <a:endParaRPr lang="en-US" dirty="0"/>
                    </a:p>
                  </a:txBody>
                  <a:tcPr/>
                </a:tc>
              </a:tr>
              <a:tr h="447040">
                <a:tc>
                  <a:txBody>
                    <a:bodyPr/>
                    <a:lstStyle/>
                    <a:p>
                      <a:r>
                        <a:rPr lang="en-US" dirty="0" smtClean="0"/>
                        <a:t>ZH(*)</a:t>
                      </a:r>
                      <a:endParaRPr lang="en-US" dirty="0"/>
                    </a:p>
                  </a:txBody>
                  <a:tcPr/>
                </a:tc>
                <a:tc>
                  <a:txBody>
                    <a:bodyPr/>
                    <a:lstStyle/>
                    <a:p>
                      <a:r>
                        <a:rPr lang="en-US" dirty="0" smtClean="0"/>
                        <a:t>380</a:t>
                      </a:r>
                      <a:endParaRPr lang="en-US" dirty="0"/>
                    </a:p>
                  </a:txBody>
                  <a:tcPr/>
                </a:tc>
                <a:tc>
                  <a:txBody>
                    <a:bodyPr/>
                    <a:lstStyle/>
                    <a:p>
                      <a:r>
                        <a:rPr lang="en-US" dirty="0" smtClean="0"/>
                        <a:t>249</a:t>
                      </a:r>
                      <a:endParaRPr lang="en-US" dirty="0"/>
                    </a:p>
                  </a:txBody>
                  <a:tcPr/>
                </a:tc>
              </a:tr>
              <a:tr h="447040">
                <a:tc>
                  <a:txBody>
                    <a:bodyPr/>
                    <a:lstStyle/>
                    <a:p>
                      <a:r>
                        <a:rPr lang="en-US" dirty="0" smtClean="0"/>
                        <a:t>3</a:t>
                      </a:r>
                      <a:r>
                        <a:rPr lang="en-US" baseline="30000" dirty="0" smtClean="0"/>
                        <a:t>rd</a:t>
                      </a:r>
                      <a:r>
                        <a:rPr lang="en-US" dirty="0" smtClean="0"/>
                        <a:t> out</a:t>
                      </a:r>
                      <a:endParaRPr lang="en-US" dirty="0"/>
                    </a:p>
                  </a:txBody>
                  <a:tcPr/>
                </a:tc>
                <a:tc>
                  <a:txBody>
                    <a:bodyPr/>
                    <a:lstStyle/>
                    <a:p>
                      <a:r>
                        <a:rPr lang="en-US" dirty="0" smtClean="0"/>
                        <a:t>933</a:t>
                      </a:r>
                      <a:endParaRPr lang="en-US" dirty="0"/>
                    </a:p>
                  </a:txBody>
                  <a:tcPr/>
                </a:tc>
                <a:tc>
                  <a:txBody>
                    <a:bodyPr/>
                    <a:lstStyle/>
                    <a:p>
                      <a:r>
                        <a:rPr lang="en-US" dirty="0" smtClean="0"/>
                        <a:t>676</a:t>
                      </a:r>
                      <a:endParaRPr lang="en-US" dirty="0"/>
                    </a:p>
                  </a:txBody>
                  <a:tcPr/>
                </a:tc>
              </a:tr>
            </a:tbl>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hlinkClick r:id="rId3" action="ppaction://hlinkfile"/>
              </a:rPr>
              <a:t>product Demo</a:t>
            </a:r>
            <a:endParaRPr lang="en-US" dirty="0"/>
          </a:p>
        </p:txBody>
      </p:sp>
      <p:sp>
        <p:nvSpPr>
          <p:cNvPr id="6" name="Text Placeholder 5"/>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SH have lots of uses in interactive applications</a:t>
            </a:r>
          </a:p>
          <a:p>
            <a:r>
              <a:rPr lang="en-US" dirty="0" smtClean="0"/>
              <a:t>Other investigations</a:t>
            </a:r>
          </a:p>
          <a:p>
            <a:pPr lvl="1"/>
            <a:r>
              <a:rPr lang="en-US" dirty="0" smtClean="0"/>
              <a:t>Solve for windowing to eliminate/minimize negative values</a:t>
            </a:r>
          </a:p>
          <a:p>
            <a:pPr lvl="1"/>
            <a:r>
              <a:rPr lang="en-US" dirty="0" smtClean="0"/>
              <a:t>Experiment with content sensitive windowing (PRT)</a:t>
            </a:r>
          </a:p>
          <a:p>
            <a:pPr lvl="1"/>
            <a:r>
              <a:rPr lang="en-US" dirty="0" smtClean="0"/>
              <a:t>More aggressive optimization to pull out light sources (including area models)</a:t>
            </a:r>
          </a:p>
          <a:p>
            <a:pPr lvl="1"/>
            <a:r>
              <a:rPr lang="en-US" dirty="0" smtClean="0"/>
              <a:t>Use windowing when pulling out area light sources (anneal windowing out – start with smoother function)</a:t>
            </a:r>
          </a:p>
          <a:p>
            <a:r>
              <a:rPr lang="en-US" dirty="0" smtClean="0"/>
              <a:t>DX SDK:</a:t>
            </a:r>
          </a:p>
          <a:p>
            <a:pPr lvl="1"/>
            <a:r>
              <a:rPr lang="en-US" dirty="0" smtClean="0"/>
              <a:t>Evaluation, Rotation, Products, Projection (cube map), Cone/Sphere lights</a:t>
            </a:r>
          </a:p>
          <a:p>
            <a:pPr lvl="1"/>
            <a:r>
              <a:rPr lang="en-US" dirty="0" smtClean="0"/>
              <a:t>PRT, Irradiance Environment Map demos</a:t>
            </a:r>
          </a:p>
          <a:p>
            <a:r>
              <a:rPr lang="en-US" dirty="0" smtClean="0"/>
              <a:t>Companion white paper: </a:t>
            </a:r>
            <a:r>
              <a:rPr lang="en-US" dirty="0" smtClean="0">
                <a:hlinkClick r:id="rId2"/>
              </a:rPr>
              <a:t>www.ppsloan.org/publications</a:t>
            </a:r>
            <a:endParaRPr lang="en-US" dirty="0" smtClean="0"/>
          </a:p>
          <a:p>
            <a:endParaRPr lang="en-US" dirty="0"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John Snyder, Microsoft Research</a:t>
            </a:r>
          </a:p>
          <a:p>
            <a:r>
              <a:rPr lang="en-US" dirty="0" smtClean="0"/>
              <a:t>Images: Jim Kajiya, Nelson Max, Stephen Spencer, Yoshinori Dobashi, </a:t>
            </a:r>
            <a:r>
              <a:rPr lang="en-US" dirty="0" err="1" smtClean="0"/>
              <a:t>Jos</a:t>
            </a:r>
            <a:r>
              <a:rPr lang="en-US" dirty="0" smtClean="0"/>
              <a:t> </a:t>
            </a:r>
            <a:r>
              <a:rPr lang="en-US" dirty="0" err="1" smtClean="0"/>
              <a:t>Stam</a:t>
            </a:r>
            <a:r>
              <a:rPr lang="en-US" dirty="0" smtClean="0"/>
              <a:t>, Ravi </a:t>
            </a:r>
            <a:r>
              <a:rPr lang="en-US" dirty="0" err="1" smtClean="0"/>
              <a:t>Ramamoorthi</a:t>
            </a:r>
            <a:r>
              <a:rPr lang="en-US" dirty="0" smtClean="0"/>
              <a:t>, Jan </a:t>
            </a:r>
            <a:r>
              <a:rPr lang="en-US" dirty="0" err="1" smtClean="0"/>
              <a:t>Kautz</a:t>
            </a:r>
            <a:r>
              <a:rPr lang="en-US" dirty="0" smtClean="0"/>
              <a:t>, Chris Oat, Kun Zhou, Ralf Habel, Manchor Ko, Hao Chen, </a:t>
            </a:r>
            <a:r>
              <a:rPr lang="en-US" dirty="0" err="1" smtClean="0"/>
              <a:t>Xinguo</a:t>
            </a:r>
            <a:r>
              <a:rPr lang="en-US" dirty="0" smtClean="0"/>
              <a:t> Liu, Tone </a:t>
            </a:r>
            <a:r>
              <a:rPr lang="en-US" dirty="0" err="1" smtClean="0"/>
              <a:t>DeRose</a:t>
            </a:r>
            <a:endParaRPr lang="en-US" dirty="0" smtClean="0"/>
          </a:p>
          <a:p>
            <a:r>
              <a:rPr lang="en-US" dirty="0" smtClean="0"/>
              <a:t>Co-Authors: Jan </a:t>
            </a:r>
            <a:r>
              <a:rPr lang="en-US" dirty="0" err="1" smtClean="0"/>
              <a:t>Kautz</a:t>
            </a:r>
            <a:r>
              <a:rPr lang="en-US" dirty="0" smtClean="0"/>
              <a:t>, John Snyder, </a:t>
            </a:r>
            <a:r>
              <a:rPr lang="en-US" dirty="0" err="1" smtClean="0"/>
              <a:t>Xinguo</a:t>
            </a:r>
            <a:r>
              <a:rPr lang="en-US" dirty="0" smtClean="0"/>
              <a:t> Liu, Heung-</a:t>
            </a:r>
            <a:r>
              <a:rPr lang="en-US" dirty="0" err="1" smtClean="0"/>
              <a:t>Yeung</a:t>
            </a:r>
            <a:r>
              <a:rPr lang="en-US" dirty="0" smtClean="0"/>
              <a:t> Shum, Jesse Hall, John Hart, Ben Luna, </a:t>
            </a:r>
            <a:r>
              <a:rPr lang="en-US" dirty="0" err="1" smtClean="0"/>
              <a:t>Zhong</a:t>
            </a:r>
            <a:r>
              <a:rPr lang="en-US" dirty="0" smtClean="0"/>
              <a:t> </a:t>
            </a:r>
            <a:r>
              <a:rPr lang="en-US" dirty="0" err="1" smtClean="0"/>
              <a:t>Ren</a:t>
            </a:r>
            <a:r>
              <a:rPr lang="en-US" dirty="0" smtClean="0"/>
              <a:t>, </a:t>
            </a:r>
            <a:r>
              <a:rPr lang="en-US" dirty="0" err="1" smtClean="0"/>
              <a:t>Rui</a:t>
            </a:r>
            <a:r>
              <a:rPr lang="en-US" dirty="0" smtClean="0"/>
              <a:t> Wang, Bo Sun, </a:t>
            </a:r>
            <a:r>
              <a:rPr lang="en-US" dirty="0" err="1" smtClean="0"/>
              <a:t>Hujun</a:t>
            </a:r>
            <a:r>
              <a:rPr lang="en-US" dirty="0" smtClean="0"/>
              <a:t> </a:t>
            </a:r>
            <a:r>
              <a:rPr lang="en-US" dirty="0" err="1" smtClean="0"/>
              <a:t>Bao</a:t>
            </a:r>
            <a:r>
              <a:rPr lang="en-US" dirty="0" smtClean="0"/>
              <a:t>, </a:t>
            </a:r>
            <a:r>
              <a:rPr lang="en-US" dirty="0" err="1" smtClean="0"/>
              <a:t>Qunsheng</a:t>
            </a:r>
            <a:r>
              <a:rPr lang="en-US" dirty="0" smtClean="0"/>
              <a:t> </a:t>
            </a:r>
            <a:r>
              <a:rPr lang="en-US" dirty="0" err="1" smtClean="0"/>
              <a:t>Peng</a:t>
            </a:r>
            <a:r>
              <a:rPr lang="en-US" dirty="0" smtClean="0"/>
              <a:t>, </a:t>
            </a:r>
            <a:r>
              <a:rPr lang="en-US" dirty="0" err="1" smtClean="0"/>
              <a:t>Baining</a:t>
            </a:r>
            <a:r>
              <a:rPr lang="en-US" dirty="0" smtClean="0"/>
              <a:t> </a:t>
            </a:r>
            <a:r>
              <a:rPr lang="en-US" dirty="0" err="1" smtClean="0"/>
              <a:t>Guo</a:t>
            </a:r>
            <a:r>
              <a:rPr lang="en-US" dirty="0" smtClean="0"/>
              <a:t>, Naga Govindaraju, Derek Nowrouzezahrai</a:t>
            </a:r>
          </a:p>
          <a:p>
            <a:r>
              <a:rPr lang="en-US" dirty="0" smtClean="0"/>
              <a:t>Light Probes: Paul </a:t>
            </a:r>
            <a:r>
              <a:rPr lang="en-US" dirty="0" err="1" smtClean="0"/>
              <a:t>Debevec</a:t>
            </a:r>
            <a:endParaRPr lang="en-US" dirty="0" smtClean="0"/>
          </a:p>
          <a:p>
            <a:r>
              <a:rPr lang="en-US" dirty="0" smtClean="0"/>
              <a:t>Discussion:   Hao Chen, </a:t>
            </a:r>
            <a:r>
              <a:rPr lang="en-US" dirty="0" err="1" smtClean="0"/>
              <a:t>Arn</a:t>
            </a:r>
            <a:r>
              <a:rPr lang="en-US" dirty="0" smtClean="0"/>
              <a:t> Arndt, James Grieves, Clint Hanson, Loren </a:t>
            </a:r>
            <a:r>
              <a:rPr lang="en-US" dirty="0" err="1" smtClean="0"/>
              <a:t>McQuade</a:t>
            </a:r>
            <a:r>
              <a:rPr lang="en-US" dirty="0" smtClean="0"/>
              <a:t>, Dan Baker, Alex Evans, Tom Forsyth, Willem de Boer, </a:t>
            </a:r>
            <a:r>
              <a:rPr lang="en-US" dirty="0" err="1" smtClean="0"/>
              <a:t>Machor</a:t>
            </a:r>
            <a:r>
              <a:rPr lang="en-US" dirty="0" smtClean="0"/>
              <a:t> Ko, Naty Hoffman, Chris Oat, Jason Sandlin, Jon Steed, </a:t>
            </a:r>
            <a:r>
              <a:rPr lang="en-US" dirty="0" err="1" smtClean="0"/>
              <a:t>Shanon</a:t>
            </a:r>
            <a:r>
              <a:rPr lang="en-US" dirty="0" smtClean="0"/>
              <a:t> Drone</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Demos</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What SH look like</a:t>
            </a:r>
          </a:p>
          <a:p>
            <a:pPr lvl="1"/>
            <a:r>
              <a:rPr lang="en-US" dirty="0" smtClean="0"/>
              <a:t>Visualize basis functions – 3 ways?</a:t>
            </a:r>
          </a:p>
          <a:p>
            <a:r>
              <a:rPr lang="en-US" dirty="0" smtClean="0"/>
              <a:t>Rotation (compare with valve)</a:t>
            </a:r>
          </a:p>
          <a:p>
            <a:pPr lvl="1"/>
            <a:r>
              <a:rPr lang="en-US" dirty="0" smtClean="0"/>
              <a:t>Same code base as above</a:t>
            </a:r>
          </a:p>
          <a:p>
            <a:r>
              <a:rPr lang="en-US" dirty="0" smtClean="0"/>
              <a:t>Various light models</a:t>
            </a:r>
          </a:p>
          <a:p>
            <a:r>
              <a:rPr lang="en-US" dirty="0" smtClean="0"/>
              <a:t>Extracting lights</a:t>
            </a:r>
          </a:p>
          <a:p>
            <a:r>
              <a:rPr lang="en-US" dirty="0" smtClean="0"/>
              <a:t>Windowing demos</a:t>
            </a:r>
          </a:p>
          <a:p>
            <a:pPr lvl="1"/>
            <a:r>
              <a:rPr lang="en-US" dirty="0" smtClean="0"/>
              <a:t>Includes data dependent windowing</a:t>
            </a:r>
          </a:p>
          <a:p>
            <a:r>
              <a:rPr lang="en-US" dirty="0" smtClean="0"/>
              <a:t>Product demo</a:t>
            </a:r>
          </a:p>
          <a:p>
            <a:pPr lvl="1"/>
            <a:r>
              <a:rPr lang="en-US" dirty="0" smtClean="0"/>
              <a:t>Analytic skylight, have clouds zooming by</a:t>
            </a:r>
            <a:endParaRPr lang="en-US" dirty="0"/>
          </a:p>
        </p:txBody>
      </p:sp>
      <p:sp>
        <p:nvSpPr>
          <p:cNvPr id="4" name="Content Placeholder 3"/>
          <p:cNvSpPr>
            <a:spLocks noGrp="1"/>
          </p:cNvSpPr>
          <p:nvPr>
            <p:ph sz="half" idx="2"/>
          </p:nvPr>
        </p:nvSpPr>
        <p:spPr/>
        <p:txBody>
          <a:bodyPr>
            <a:normAutofit fontScale="85000" lnSpcReduction="20000"/>
          </a:bodyPr>
          <a:lstStyle/>
          <a:p>
            <a:r>
              <a:rPr lang="en-US" dirty="0" smtClean="0"/>
              <a:t>Main Demo</a:t>
            </a:r>
          </a:p>
          <a:p>
            <a:pPr lvl="1"/>
            <a:r>
              <a:rPr lang="en-US" dirty="0" smtClean="0"/>
              <a:t>PRT</a:t>
            </a:r>
          </a:p>
          <a:p>
            <a:pPr lvl="1"/>
            <a:r>
              <a:rPr lang="en-US" dirty="0" smtClean="0"/>
              <a:t>Visualize SH functions</a:t>
            </a:r>
          </a:p>
          <a:p>
            <a:pPr lvl="1"/>
            <a:r>
              <a:rPr lang="en-US" dirty="0" smtClean="0"/>
              <a:t>Windowing</a:t>
            </a:r>
          </a:p>
          <a:p>
            <a:pPr lvl="1"/>
            <a:r>
              <a:rPr lang="en-US" dirty="0" smtClean="0"/>
              <a:t>Light models</a:t>
            </a:r>
          </a:p>
          <a:p>
            <a:r>
              <a:rPr lang="en-US" dirty="0" smtClean="0"/>
              <a:t>Skylight + products demo</a:t>
            </a:r>
          </a:p>
          <a:p>
            <a:pPr lvl="1"/>
            <a:r>
              <a:rPr lang="en-US" dirty="0" smtClean="0"/>
              <a:t>Forked version of above?</a:t>
            </a:r>
          </a:p>
          <a:p>
            <a:pPr lvl="1"/>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5|1.6|1.7|10.6"/>
</p:tagLst>
</file>

<file path=ppt/tags/tag2.xml><?xml version="1.0" encoding="utf-8"?>
<p:tagLst xmlns:a="http://schemas.openxmlformats.org/drawingml/2006/main" xmlns:r="http://schemas.openxmlformats.org/officeDocument/2006/relationships" xmlns:p="http://schemas.openxmlformats.org/presentationml/2006/main">
  <p:tag name="TIMING" val="|9.7|3.9|1.5|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5181</TotalTime>
  <Words>7682</Words>
  <Application>Microsoft Office PowerPoint</Application>
  <PresentationFormat>On-screen Show (4:3)</PresentationFormat>
  <Paragraphs>967</Paragraphs>
  <Slides>94</Slides>
  <Notes>86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94</vt:i4>
      </vt:variant>
    </vt:vector>
  </HeadingPairs>
  <TitlesOfParts>
    <vt:vector size="97" baseType="lpstr">
      <vt:lpstr>Office Theme</vt:lpstr>
      <vt:lpstr>Equation</vt:lpstr>
      <vt:lpstr>Document</vt:lpstr>
      <vt:lpstr>Stupid Spherical Harmonics (SH) Tricks</vt:lpstr>
      <vt:lpstr>What’s not in this talk?</vt:lpstr>
      <vt:lpstr>SH at GDC 2008</vt:lpstr>
      <vt:lpstr>Talk Overview</vt:lpstr>
      <vt:lpstr>Harmonic Functions?</vt:lpstr>
      <vt:lpstr>SH for Graphics?</vt:lpstr>
      <vt:lpstr>SH for Interactive Graphics</vt:lpstr>
      <vt:lpstr>SH for Interactive Graphics</vt:lpstr>
      <vt:lpstr>SH for Interactive Graphics</vt:lpstr>
      <vt:lpstr>SH for Interactive Graphics</vt:lpstr>
      <vt:lpstr>SH for Interactive Graphics</vt:lpstr>
      <vt:lpstr>SH for Interactive Graphics</vt:lpstr>
      <vt:lpstr>SH for Interactive Graphics</vt:lpstr>
      <vt:lpstr>What aren’t SH good for?</vt:lpstr>
      <vt:lpstr>Conventions</vt:lpstr>
      <vt:lpstr>Spherical Harmonics</vt:lpstr>
      <vt:lpstr>Spherical Harmonics</vt:lpstr>
      <vt:lpstr>Spherical Harmonics</vt:lpstr>
      <vt:lpstr>Spherical Harmonics</vt:lpstr>
      <vt:lpstr>Spherical Harmonics</vt:lpstr>
      <vt:lpstr>Zonal Harmonics</vt:lpstr>
      <vt:lpstr>Properties of SH</vt:lpstr>
      <vt:lpstr>Projection</vt:lpstr>
      <vt:lpstr>Projection</vt:lpstr>
      <vt:lpstr>Projecton/BF demo</vt:lpstr>
      <vt:lpstr>SH Rotational Invariance</vt:lpstr>
      <vt:lpstr>Rotational Invariance</vt:lpstr>
      <vt:lpstr>Rotation demo</vt:lpstr>
      <vt:lpstr>SH Rotation Structure</vt:lpstr>
      <vt:lpstr>ZH Rotation Structure</vt:lpstr>
      <vt:lpstr>What’s that column?</vt:lpstr>
      <vt:lpstr>What’s that column?</vt:lpstr>
      <vt:lpstr>Efficient ZH Rotation</vt:lpstr>
      <vt:lpstr>Efficient ZH Rotation</vt:lpstr>
      <vt:lpstr>Efficient ZH Rotation</vt:lpstr>
      <vt:lpstr>Efficient ZH Rotation</vt:lpstr>
      <vt:lpstr>Efficient ZH Rotation</vt:lpstr>
      <vt:lpstr>Convolution</vt:lpstr>
      <vt:lpstr>Convolution</vt:lpstr>
      <vt:lpstr>Convolution</vt:lpstr>
      <vt:lpstr>Irradiance Environment Maps</vt:lpstr>
      <vt:lpstr>Irradiance Environment Maps</vt:lpstr>
      <vt:lpstr>Lighting</vt:lpstr>
      <vt:lpstr>Projection into SH</vt:lpstr>
      <vt:lpstr>Analytic Light Source</vt:lpstr>
      <vt:lpstr>Analytic Light Source</vt:lpstr>
      <vt:lpstr>Analytic Light Source</vt:lpstr>
      <vt:lpstr>Practical Issues</vt:lpstr>
      <vt:lpstr>Light Demo</vt:lpstr>
      <vt:lpstr>Extracting Lights from SH</vt:lpstr>
      <vt:lpstr>Directional Light</vt:lpstr>
      <vt:lpstr>Directional + Ambient</vt:lpstr>
      <vt:lpstr>Picking Directions</vt:lpstr>
      <vt:lpstr>Picking Directions</vt:lpstr>
      <vt:lpstr>Picking Directions</vt:lpstr>
      <vt:lpstr>extraction Demo</vt:lpstr>
      <vt:lpstr>Ringing</vt:lpstr>
      <vt:lpstr>Ringing</vt:lpstr>
      <vt:lpstr>Ringing</vt:lpstr>
      <vt:lpstr>Ringing</vt:lpstr>
      <vt:lpstr>Ringing</vt:lpstr>
      <vt:lpstr>Ringing</vt:lpstr>
      <vt:lpstr>Ringing</vt:lpstr>
      <vt:lpstr>Windowing/Sigma-factors</vt:lpstr>
      <vt:lpstr>Windowing/Sigma-factors</vt:lpstr>
      <vt:lpstr>Windowing/Sigma-factors</vt:lpstr>
      <vt:lpstr>Windowing/Sigma-factors</vt:lpstr>
      <vt:lpstr>Windowing/Sigma-factors</vt:lpstr>
      <vt:lpstr>Windowing/Sigma-factors</vt:lpstr>
      <vt:lpstr>Windowing/Sigma-factors</vt:lpstr>
      <vt:lpstr>Windowing/Sigma-factors</vt:lpstr>
      <vt:lpstr>Windowing/Sigma-factors</vt:lpstr>
      <vt:lpstr>Windowing/Sigma-factors</vt:lpstr>
      <vt:lpstr>Windowing/Sigma-factors</vt:lpstr>
      <vt:lpstr>Windowing/Sigma-factors</vt:lpstr>
      <vt:lpstr>SH Lancosz</vt:lpstr>
      <vt:lpstr>SH Hanning</vt:lpstr>
      <vt:lpstr>SH Delta Function</vt:lpstr>
      <vt:lpstr>Ringing SH</vt:lpstr>
      <vt:lpstr>Ringing SH</vt:lpstr>
      <vt:lpstr>Other Error Function</vt:lpstr>
      <vt:lpstr>Other Error Function</vt:lpstr>
      <vt:lpstr>windowing Demo</vt:lpstr>
      <vt:lpstr>Content Sensitive Windowing</vt:lpstr>
      <vt:lpstr>Content Sensitive Windowing</vt:lpstr>
      <vt:lpstr>SH Products</vt:lpstr>
      <vt:lpstr>SH Product Uses</vt:lpstr>
      <vt:lpstr>SH Product</vt:lpstr>
      <vt:lpstr>SH Product</vt:lpstr>
      <vt:lpstr>Special Cases</vt:lpstr>
      <vt:lpstr>product Demo</vt:lpstr>
      <vt:lpstr>Conclusions</vt:lpstr>
      <vt:lpstr>Acknowledgments</vt:lpstr>
      <vt:lpstr>Demos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Stupid Spherical Harmonics (SH) Tricks</dc:title>
  <dc:creator>Peter-Pike Sloan</dc:creator>
  <cp:lastModifiedBy>Peter-Pike Sloan</cp:lastModifiedBy>
  <cp:revision>479</cp:revision>
  <dcterms:created xsi:type="dcterms:W3CDTF">2008-01-09T08:09:34Z</dcterms:created>
  <dcterms:modified xsi:type="dcterms:W3CDTF">2008-02-24T06:14:17Z</dcterms:modified>
</cp:coreProperties>
</file>